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B_OUTLINE_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rgbClr val="FFFFFF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B_OUTLINE_TITLE_GREY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rgbClr val="FFFFFF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B_OUTLINE_TITLE_GRADIENT">
    <p:bg>
      <p:bgPr>
        <a:solidFill>
          <a:srgbClr val="F4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rgbClr val="FFFFFF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8.xml"/><Relationship Id="rId2" Type="http://schemas.openxmlformats.org/officeDocument/2006/relationships/slide" Target="slide17.xml"/><Relationship Id="rId3" Type="http://schemas.openxmlformats.org/officeDocument/2006/relationships/slide" Target="slide27.xml"/><Relationship Id="rId4" Type="http://schemas.openxmlformats.org/officeDocument/2006/relationships/slide" Target="slide35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8.xml"/><Relationship Id="rId2" Type="http://schemas.openxmlformats.org/officeDocument/2006/relationships/slide" Target="slide17.xml"/><Relationship Id="rId3" Type="http://schemas.openxmlformats.org/officeDocument/2006/relationships/slide" Target="slide27.xml"/><Relationship Id="rId4" Type="http://schemas.openxmlformats.org/officeDocument/2006/relationships/slide" Target="slide35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" Target="slide8.xml"/><Relationship Id="rId2" Type="http://schemas.openxmlformats.org/officeDocument/2006/relationships/slide" Target="slide17.xml"/><Relationship Id="rId3" Type="http://schemas.openxmlformats.org/officeDocument/2006/relationships/slide" Target="slide27.xml"/><Relationship Id="rId4" Type="http://schemas.openxmlformats.org/officeDocument/2006/relationships/slide" Target="slide35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" Target="slide8.xml"/><Relationship Id="rId2" Type="http://schemas.openxmlformats.org/officeDocument/2006/relationships/slide" Target="slide17.xml"/><Relationship Id="rId3" Type="http://schemas.openxmlformats.org/officeDocument/2006/relationships/slide" Target="slide27.xml"/><Relationship Id="rId4" Type="http://schemas.openxmlformats.org/officeDocument/2006/relationships/slide" Target="slide35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スライド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スライド 1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512" y="0"/>
            <a:ext cx="7071183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5120512" cy="6858000"/>
          </a:xfrm>
          <a:prstGeom prst="rect">
            <a:avLst/>
          </a:prstGeom>
          <a:solidFill>
            <a:srgbClr val="008F85"/>
          </a:solidFill>
          <a:ln>
            <a:noFill/>
          </a:ln>
        </p:spPr>
      </p:sp>
      <p:sp>
        <p:nvSpPr>
          <p:cNvPr id="6" name="Shape 3"/>
          <p:cNvSpPr/>
          <p:nvPr/>
        </p:nvSpPr>
        <p:spPr>
          <a:xfrm>
            <a:off x="5022978" y="0"/>
            <a:ext cx="97534" cy="685800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548626" y="822960"/>
            <a:ext cx="4145176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事業計画書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48626" y="1234440"/>
            <a:ext cx="4145176" cy="1920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次世代の地域配送</a:t>
            </a:r>
            <a:endParaRPr lang="en-US" sz="3000" dirty="0"/>
          </a:p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事業計画（抜粋）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26" y="3223260"/>
            <a:ext cx="4145176" cy="6172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77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新規事業「ハルカ便」の市場・設計・計画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48626" y="5074920"/>
            <a:ext cx="4145176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652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経営会議 御中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48626" y="5417820"/>
            <a:ext cx="4145176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2026年4月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48626" y="5863590"/>
            <a:ext cx="4145176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株式会社ハルカ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26" y="6137910"/>
            <a:ext cx="2279847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新規事業開発室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2828473" y="6137910"/>
            <a:ext cx="1865329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サンプル 太郎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26" y="308610"/>
            <a:ext cx="4145176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98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Confidential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548626" y="3977640"/>
            <a:ext cx="4145176" cy="2606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市場と競合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48626" y="4279392"/>
            <a:ext cx="4145176" cy="2606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事業の設計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48626" y="4581144"/>
            <a:ext cx="4145176" cy="2606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計画と体制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48626" y="4882896"/>
            <a:ext cx="4145176" cy="2606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財務と判断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アジェンダ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アジェンダ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792460" y="1794510"/>
            <a:ext cx="5239379" cy="1051560"/>
          </a:xfrm>
          <a:prstGeom prst="roundRect">
            <a:avLst>
              <a:gd name="adj" fmla="val 5217"/>
            </a:avLst>
          </a:prstGeom>
          <a:solidFill>
            <a:srgbClr val="F8FAFC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2460" y="2974086"/>
            <a:ext cx="5239379" cy="1051560"/>
          </a:xfrm>
          <a:prstGeom prst="roundRect">
            <a:avLst>
              <a:gd name="adj" fmla="val 5217"/>
            </a:avLst>
          </a:prstGeom>
          <a:solidFill>
            <a:srgbClr val="F8FAFC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59856" y="1794510"/>
            <a:ext cx="5239379" cy="1051560"/>
          </a:xfrm>
          <a:prstGeom prst="roundRect">
            <a:avLst>
              <a:gd name="adj" fmla="val 5217"/>
            </a:avLst>
          </a:prstGeom>
          <a:solidFill>
            <a:srgbClr val="F8FAFC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159856" y="2974086"/>
            <a:ext cx="5239379" cy="1051560"/>
          </a:xfrm>
          <a:prstGeom prst="roundRect">
            <a:avLst>
              <a:gd name="adj" fmla="val 5217"/>
            </a:avLst>
          </a:prstGeom>
          <a:solidFill>
            <a:srgbClr val="F8FAFC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2460" y="1008126"/>
            <a:ext cx="1060677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100" b="1" spc="800" kern="0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AGENDA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92460" y="1282446"/>
            <a:ext cx="1060677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アジェンダ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02188" y="190423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02188" y="2196846"/>
            <a:ext cx="5019923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456"/>
              </a:lnSpc>
              <a:buNone/>
            </a:pPr>
            <a:r>
              <a:rPr lang="en-US" sz="13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市場と競合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02188" y="2507742"/>
            <a:ext cx="5019923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32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市場の大きさと競合の空白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02188" y="3083814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02188" y="3376422"/>
            <a:ext cx="5019923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456"/>
              </a:lnSpc>
              <a:buNone/>
            </a:pPr>
            <a:r>
              <a:rPr lang="en-US" sz="13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事業の設計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02188" y="3687318"/>
            <a:ext cx="5019923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32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価格・荷主画面・収益の流れ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269584" y="1904238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269584" y="2196846"/>
            <a:ext cx="5019923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456"/>
              </a:lnSpc>
              <a:buNone/>
            </a:pPr>
            <a:r>
              <a:rPr lang="en-US" sz="13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計画と体制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269584" y="2507742"/>
            <a:ext cx="5019923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32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ロードマップと推進体制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269584" y="3083814"/>
            <a:ext cx="38404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269584" y="3376422"/>
            <a:ext cx="5019923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456"/>
              </a:lnSpc>
              <a:buNone/>
            </a:pPr>
            <a:r>
              <a:rPr lang="en-US" sz="13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財務と判断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269584" y="3687318"/>
            <a:ext cx="5019923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32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三表・DCF とご判断事項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はじめに — 本資料の背景と目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はじめに — 本資料の背景と目的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6949266" cy="6858000"/>
          </a:xfrm>
          <a:custGeom>
            <a:avLst/>
            <a:gdLst/>
            <a:ahLst/>
            <a:cxnLst/>
            <a:rect l="l" t="t" r="r" b="b"/>
            <a:pathLst>
              <a:path w="6949266" h="6858000">
                <a:moveTo>
                  <a:pt x="0" y="0"/>
                </a:moveTo>
                <a:lnTo>
                  <a:pt x="6339682" y="0"/>
                </a:lnTo>
                <a:lnTo>
                  <a:pt x="6949266" y="3429000"/>
                </a:lnTo>
                <a:lnTo>
                  <a:pt x="633968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8F85"/>
          </a:solidFill>
          <a:ln>
            <a:noFill/>
          </a:ln>
        </p:spPr>
      </p:sp>
      <p:sp>
        <p:nvSpPr>
          <p:cNvPr id="4" name="Text 2"/>
          <p:cNvSpPr/>
          <p:nvPr/>
        </p:nvSpPr>
        <p:spPr>
          <a:xfrm>
            <a:off x="792460" y="342900"/>
            <a:ext cx="5303387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77"/>
              </a:lnSpc>
              <a:buNone/>
            </a:pPr>
            <a:r>
              <a:rPr lang="en-US" sz="2064" b="1" spc="21" kern="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はじめに — 本資料の背景と目的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165860"/>
            <a:ext cx="5198539" cy="7543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◆ </a:t>
            </a:r>
            <a:r>
              <a:rPr lang="en-US" sz="2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背景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92460" y="2057400"/>
            <a:ext cx="5198539" cy="44234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44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ルカは創業以来、大手の荷主向けの幹線輸送を主な事業としてきました。一方で、中規模の法人が求める「決まった曜日・時刻に確実に届く定期便」は、大手には採算が合わず、地場の運送会社では定時性を保ちにくい空白になっています。</a:t>
            </a:r>
            <a:endParaRPr lang="en-US" sz="1440" dirty="0"/>
          </a:p>
          <a:p>
            <a:pPr algn="l" indent="0" marL="0">
              <a:lnSpc>
                <a:spcPts val="2160"/>
              </a:lnSpc>
              <a:spcBef>
                <a:spcPts val="1220"/>
              </a:spcBef>
              <a:buNone/>
            </a:pPr>
            <a:r>
              <a:rPr lang="en-US" sz="144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ドライバーの時間外労働の上限規制（いわゆる2024年問題）で、この空白はさらに広がりつつあります。</a:t>
            </a:r>
            <a:endParaRPr lang="en-US" sz="1440" dirty="0"/>
          </a:p>
          <a:p>
            <a:pPr algn="l" marL="182880" indent="-182880">
              <a:lnSpc>
                <a:spcPts val="2160"/>
              </a:lnSpc>
              <a:spcBef>
                <a:spcPts val="260"/>
              </a:spcBef>
              <a:buSzPct val="100000"/>
              <a:buChar char="•"/>
            </a:pPr>
            <a:r>
              <a:rPr lang="en-US" sz="144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荷主は外注先を絞り込み、定時性で選ぶ傾向が強まっている</a:t>
            </a:r>
            <a:endParaRPr lang="en-US" sz="1440" dirty="0"/>
          </a:p>
          <a:p>
            <a:pPr algn="l" marL="182880" indent="-182880">
              <a:lnSpc>
                <a:spcPts val="2160"/>
              </a:lnSpc>
              <a:spcBef>
                <a:spcPts val="260"/>
              </a:spcBef>
              <a:buSzPct val="100000"/>
              <a:buChar char="•"/>
            </a:pPr>
            <a:r>
              <a:rPr lang="en-US" sz="144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地場の運送会社は人手が足りず、定期便を手放し始めている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7254059" y="1165860"/>
            <a:ext cx="4145176" cy="7543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◆ </a:t>
            </a:r>
            <a:r>
              <a:rPr lang="en-US" sz="2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目的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254059" y="2057400"/>
            <a:ext cx="4145176" cy="44234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4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本資料は、関東で1年間行った新規事業「ハルカ便」の実証の結果をまとめ、2地域目への展開をご判断いただくためのものです。</a:t>
            </a:r>
            <a:endParaRPr lang="en-US" sz="1440" dirty="0"/>
          </a:p>
          <a:p>
            <a:pPr algn="l" indent="0" marL="0">
              <a:lnSpc>
                <a:spcPts val="2160"/>
              </a:lnSpc>
              <a:spcBef>
                <a:spcPts val="1220"/>
              </a:spcBef>
              <a:buNone/>
            </a:pPr>
            <a:r>
              <a:rPr lang="en-US" sz="14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ご判断いただきたいことは次の3点です。</a:t>
            </a:r>
            <a:endParaRPr lang="en-US" sz="1440" dirty="0"/>
          </a:p>
          <a:p>
            <a:pPr algn="l" marL="182880" indent="-182880">
              <a:lnSpc>
                <a:spcPts val="2160"/>
              </a:lnSpc>
              <a:spcBef>
                <a:spcPts val="260"/>
              </a:spcBef>
              <a:buSzPct val="100000"/>
              <a:buChar char="•"/>
            </a:pPr>
            <a:r>
              <a:rPr lang="en-US" sz="144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2地域目（中部）への投資の承認</a:t>
            </a:r>
            <a:endParaRPr lang="en-US" sz="1440" dirty="0"/>
          </a:p>
          <a:p>
            <a:pPr algn="l" marL="182880" indent="-182880">
              <a:lnSpc>
                <a:spcPts val="2160"/>
              </a:lnSpc>
              <a:spcBef>
                <a:spcPts val="260"/>
              </a:spcBef>
              <a:buSzPct val="100000"/>
              <a:buChar char="•"/>
            </a:pPr>
            <a:r>
              <a:rPr lang="en-US" sz="144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運営会議への権限の委譲</a:t>
            </a:r>
            <a:endParaRPr lang="en-US" sz="1440" dirty="0"/>
          </a:p>
          <a:p>
            <a:pPr algn="l" marL="182880" indent="-182880">
              <a:lnSpc>
                <a:spcPts val="2160"/>
              </a:lnSpc>
              <a:spcBef>
                <a:spcPts val="260"/>
              </a:spcBef>
              <a:buSzPct val="100000"/>
              <a:buChar char="•"/>
            </a:pPr>
            <a:r>
              <a:rPr lang="en-US" sz="144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地域の運送会社との協業の枠組み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要旨 — この資料で決めたいこと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要旨 — この資料で決めたいこと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097350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614325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377190"/>
            <a:ext cx="10344653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要旨 — この資料で決めたいこと</a:t>
            </a:r>
            <a:endParaRPr lang="en-US" sz="2064" dirty="0"/>
          </a:p>
        </p:txBody>
      </p:sp>
      <p:sp>
        <p:nvSpPr>
          <p:cNvPr id="6" name="Shape 4"/>
          <p:cNvSpPr/>
          <p:nvPr/>
        </p:nvSpPr>
        <p:spPr>
          <a:xfrm>
            <a:off x="792460" y="939546"/>
            <a:ext cx="10606775" cy="589788"/>
          </a:xfrm>
          <a:prstGeom prst="rect">
            <a:avLst/>
          </a:prstGeom>
          <a:solidFill>
            <a:srgbClr val="F4F6F8"/>
          </a:solidFill>
          <a:ln>
            <a:noFill/>
          </a:ln>
        </p:spPr>
      </p:sp>
      <p:sp>
        <p:nvSpPr>
          <p:cNvPr id="7" name="Shape 5"/>
          <p:cNvSpPr/>
          <p:nvPr/>
        </p:nvSpPr>
        <p:spPr>
          <a:xfrm>
            <a:off x="792460" y="939546"/>
            <a:ext cx="50292" cy="589788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8" name="Text 6"/>
          <p:cNvSpPr/>
          <p:nvPr/>
        </p:nvSpPr>
        <p:spPr>
          <a:xfrm>
            <a:off x="989056" y="1085850"/>
            <a:ext cx="868680" cy="237744"/>
          </a:xfrm>
          <a:prstGeom prst="roundRect">
            <a:avLst>
              <a:gd name="adj" fmla="val 46154"/>
            </a:avLst>
          </a:prstGeom>
          <a:solidFill>
            <a:srgbClr val="009B91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結論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960149" y="939546"/>
            <a:ext cx="9292782" cy="5897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450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関東の実証で定時性と採算の両立を確認。次は2地域目への投資判断をお願いしたい</a:t>
            </a:r>
            <a:endParaRPr lang="en-US" sz="1690" dirty="0"/>
          </a:p>
        </p:txBody>
      </p:sp>
      <p:sp>
        <p:nvSpPr>
          <p:cNvPr id="10" name="Shape 8"/>
          <p:cNvSpPr/>
          <p:nvPr/>
        </p:nvSpPr>
        <p:spPr>
          <a:xfrm>
            <a:off x="792460" y="1666494"/>
            <a:ext cx="3380026" cy="3899596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2460" y="1666494"/>
            <a:ext cx="3380026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938764" y="1858518"/>
            <a:ext cx="308741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　背景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38764" y="2187702"/>
            <a:ext cx="3087418" cy="3232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38"/>
              </a:lnSpc>
              <a:spcBef>
                <a:spcPts val="300"/>
              </a:spcBef>
              <a:buNone/>
            </a:pPr>
            <a:r>
              <a:rPr lang="en-US" sz="125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中規模法人の定期便は、大手が手薄で地場の運送が定時性に苦しむ空白地帯。2024年問題で外注の動きが強まっている。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405835" y="1666494"/>
            <a:ext cx="3380026" cy="3899596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405835" y="1666494"/>
            <a:ext cx="3380026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4552139" y="1858518"/>
            <a:ext cx="308741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　実証で分かったこと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552139" y="2187702"/>
            <a:ext cx="3087418" cy="3232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38"/>
              </a:lnSpc>
              <a:spcBef>
                <a:spcPts val="300"/>
              </a:spcBef>
              <a:buNone/>
            </a:pPr>
            <a:r>
              <a:rPr lang="en-US" sz="125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需要予測で積載率 82%、定時到着率 98.5%。48社・月商1.1億円・継続率 93% まで積み上がった。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8019209" y="1666494"/>
            <a:ext cx="3380026" cy="3899596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19209" y="1666494"/>
            <a:ext cx="3380026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0" name="Text 18"/>
          <p:cNvSpPr/>
          <p:nvPr/>
        </p:nvSpPr>
        <p:spPr>
          <a:xfrm>
            <a:off x="8165513" y="1858518"/>
            <a:ext cx="308741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　お願いしたいこと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165513" y="2187702"/>
            <a:ext cx="3087418" cy="3232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38"/>
              </a:lnSpc>
              <a:spcBef>
                <a:spcPts val="300"/>
              </a:spcBef>
              <a:buNone/>
            </a:pPr>
            <a:r>
              <a:rPr lang="en-US" sz="125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中部・関西への展開に向けた2地域目の投資（車両・採用・荷主画面）の承認。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92460" y="5758663"/>
            <a:ext cx="10606775" cy="722147"/>
          </a:xfrm>
          <a:prstGeom prst="rect">
            <a:avLst/>
          </a:prstGeom>
          <a:solidFill>
            <a:srgbClr val="F4F6F8"/>
          </a:solidFill>
          <a:ln>
            <a:noFill/>
          </a:ln>
        </p:spPr>
      </p:sp>
      <p:sp>
        <p:nvSpPr>
          <p:cNvPr id="23" name="Text 21"/>
          <p:cNvSpPr/>
          <p:nvPr/>
        </p:nvSpPr>
        <p:spPr>
          <a:xfrm>
            <a:off x="938764" y="6000864"/>
            <a:ext cx="2121355" cy="237744"/>
          </a:xfrm>
          <a:prstGeom prst="roundRect">
            <a:avLst>
              <a:gd name="adj" fmla="val 46154"/>
            </a:avLst>
          </a:prstGeom>
          <a:noFill/>
          <a:ln w="9525">
            <a:solidFill>
              <a:srgbClr val="009B91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ネクストステップ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162532" y="5758663"/>
            <a:ext cx="8090399" cy="7221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来月の運営会議で投資判断。承認後、6週間で2地域目の候補と体制案を提示する。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会社の概況 — 株式会社ハルカ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会社の概況 — 株式会社ハルカ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097350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614325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377190"/>
            <a:ext cx="10344653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会社の概況 — 株式会社ハルカ</a:t>
            </a:r>
            <a:endParaRPr lang="en-US" sz="2064" dirty="0"/>
          </a:p>
        </p:txBody>
      </p:sp>
      <p:sp>
        <p:nvSpPr>
          <p:cNvPr id="6" name="Shape 4"/>
          <p:cNvSpPr/>
          <p:nvPr/>
        </p:nvSpPr>
        <p:spPr>
          <a:xfrm>
            <a:off x="4526780" y="1008126"/>
            <a:ext cx="6872455" cy="5472684"/>
          </a:xfrm>
          <a:prstGeom prst="roundRect">
            <a:avLst>
              <a:gd name="adj" fmla="val 167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92460" y="1236726"/>
            <a:ext cx="64008" cy="34747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8" name="Text 6"/>
          <p:cNvSpPr/>
          <p:nvPr/>
        </p:nvSpPr>
        <p:spPr>
          <a:xfrm>
            <a:off x="893044" y="1081278"/>
            <a:ext cx="1154017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創業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101925" y="1081278"/>
            <a:ext cx="2296838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2009年4月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92460" y="2067001"/>
            <a:ext cx="64008" cy="33284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93044" y="1995678"/>
            <a:ext cx="1154017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資本金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101925" y="1995678"/>
            <a:ext cx="229683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3億円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101925" y="2471166"/>
            <a:ext cx="2296838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2026年3月末時点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792460" y="3065526"/>
            <a:ext cx="64008" cy="34747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5" name="Text 13"/>
          <p:cNvSpPr/>
          <p:nvPr/>
        </p:nvSpPr>
        <p:spPr>
          <a:xfrm>
            <a:off x="893044" y="2910078"/>
            <a:ext cx="1154017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拠点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2101925" y="2910078"/>
            <a:ext cx="2296838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横浜本社／配送センター 4か所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92460" y="3895801"/>
            <a:ext cx="64008" cy="33284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893044" y="3824478"/>
            <a:ext cx="1154017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従業員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101925" y="3824478"/>
            <a:ext cx="229683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210名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101925" y="4299966"/>
            <a:ext cx="2296838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ドライバー 96名を含む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792460" y="4894326"/>
            <a:ext cx="64008" cy="34747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893044" y="4738878"/>
            <a:ext cx="1154017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101925" y="4738878"/>
            <a:ext cx="2296838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企業間配送</a:t>
            </a:r>
            <a:endParaRPr lang="en-US" sz="12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店舗納品・倉庫運営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673084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2009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673084" y="1392174"/>
            <a:ext cx="1066161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創業・横浜で企業間配送を開始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5775821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2013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775821" y="1392174"/>
            <a:ext cx="1066161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店舗納品を開始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878558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2017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878558" y="1392174"/>
            <a:ext cx="1066161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配送センターを4か所に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981295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2021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981295" y="1392174"/>
            <a:ext cx="1066161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需要予測の内製を開始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9084033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2024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9084033" y="1392174"/>
            <a:ext cx="1066161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共同配送の実証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0186770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10186770" y="1392174"/>
            <a:ext cx="1066161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「ハルカ便」事業化を検討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787124" y="5195006"/>
            <a:ext cx="516081" cy="901756"/>
          </a:xfrm>
          <a:prstGeom prst="rect">
            <a:avLst/>
          </a:prstGeom>
          <a:solidFill>
            <a:srgbClr val="9ED9D5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4768836" y="4975550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18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4787124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FY17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5435534" y="4994616"/>
            <a:ext cx="516081" cy="1102146"/>
          </a:xfrm>
          <a:prstGeom prst="rect">
            <a:avLst/>
          </a:prstGeom>
          <a:solidFill>
            <a:srgbClr val="8AD1CD"/>
          </a:solidFill>
          <a:ln>
            <a:noFill/>
          </a:ln>
        </p:spPr>
      </p:sp>
      <p:sp>
        <p:nvSpPr>
          <p:cNvPr id="40" name="Text 38"/>
          <p:cNvSpPr/>
          <p:nvPr/>
        </p:nvSpPr>
        <p:spPr>
          <a:xfrm>
            <a:off x="5417246" y="4775160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22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5435534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FY18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6083943" y="4744129"/>
            <a:ext cx="516081" cy="1352633"/>
          </a:xfrm>
          <a:prstGeom prst="rect">
            <a:avLst/>
          </a:prstGeom>
          <a:solidFill>
            <a:srgbClr val="76C9C4"/>
          </a:solidFill>
          <a:ln>
            <a:noFill/>
          </a:ln>
        </p:spPr>
      </p:sp>
      <p:sp>
        <p:nvSpPr>
          <p:cNvPr id="43" name="Text 41"/>
          <p:cNvSpPr/>
          <p:nvPr/>
        </p:nvSpPr>
        <p:spPr>
          <a:xfrm>
            <a:off x="6065655" y="4524673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27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6083943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FY19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6732353" y="4643934"/>
            <a:ext cx="516081" cy="1452828"/>
          </a:xfrm>
          <a:prstGeom prst="rect">
            <a:avLst/>
          </a:prstGeom>
          <a:solidFill>
            <a:srgbClr val="63C2BC"/>
          </a:solidFill>
          <a:ln>
            <a:noFill/>
          </a:ln>
        </p:spPr>
      </p:sp>
      <p:sp>
        <p:nvSpPr>
          <p:cNvPr id="46" name="Text 44"/>
          <p:cNvSpPr/>
          <p:nvPr/>
        </p:nvSpPr>
        <p:spPr>
          <a:xfrm>
            <a:off x="6714065" y="4424478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29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6732353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FY20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7380762" y="4393446"/>
            <a:ext cx="516081" cy="1703316"/>
          </a:xfrm>
          <a:prstGeom prst="rect">
            <a:avLst/>
          </a:prstGeom>
          <a:solidFill>
            <a:srgbClr val="4FBAB3"/>
          </a:solidFill>
          <a:ln>
            <a:noFill/>
          </a:ln>
        </p:spPr>
      </p:sp>
      <p:sp>
        <p:nvSpPr>
          <p:cNvPr id="49" name="Text 47"/>
          <p:cNvSpPr/>
          <p:nvPr/>
        </p:nvSpPr>
        <p:spPr>
          <a:xfrm>
            <a:off x="7362474" y="4173990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34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7380762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FY21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8029172" y="4042763"/>
            <a:ext cx="516081" cy="2053999"/>
          </a:xfrm>
          <a:prstGeom prst="rect">
            <a:avLst/>
          </a:prstGeom>
          <a:solidFill>
            <a:srgbClr val="00958B"/>
          </a:solidFill>
          <a:ln>
            <a:noFill/>
          </a:ln>
        </p:spPr>
      </p:sp>
      <p:sp>
        <p:nvSpPr>
          <p:cNvPr id="52" name="Text 50"/>
          <p:cNvSpPr/>
          <p:nvPr/>
        </p:nvSpPr>
        <p:spPr>
          <a:xfrm>
            <a:off x="8010884" y="3823307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41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8029172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FY22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8677581" y="3742178"/>
            <a:ext cx="516081" cy="2354584"/>
          </a:xfrm>
          <a:prstGeom prst="rect">
            <a:avLst/>
          </a:prstGeom>
          <a:solidFill>
            <a:srgbClr val="008980"/>
          </a:solidFill>
          <a:ln>
            <a:noFill/>
          </a:ln>
        </p:spPr>
      </p:sp>
      <p:sp>
        <p:nvSpPr>
          <p:cNvPr id="55" name="Text 53"/>
          <p:cNvSpPr/>
          <p:nvPr/>
        </p:nvSpPr>
        <p:spPr>
          <a:xfrm>
            <a:off x="8659293" y="3522722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47</a:t>
            </a:r>
            <a:endParaRPr lang="en-US" sz="800" dirty="0"/>
          </a:p>
        </p:txBody>
      </p:sp>
      <p:sp>
        <p:nvSpPr>
          <p:cNvPr id="56" name="Text 54"/>
          <p:cNvSpPr/>
          <p:nvPr/>
        </p:nvSpPr>
        <p:spPr>
          <a:xfrm>
            <a:off x="8677581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FY23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9325991" y="3341398"/>
            <a:ext cx="516081" cy="2755364"/>
          </a:xfrm>
          <a:prstGeom prst="rect">
            <a:avLst/>
          </a:prstGeom>
          <a:solidFill>
            <a:srgbClr val="007D75"/>
          </a:solidFill>
          <a:ln>
            <a:noFill/>
          </a:ln>
        </p:spPr>
      </p:sp>
      <p:sp>
        <p:nvSpPr>
          <p:cNvPr id="58" name="Text 56"/>
          <p:cNvSpPr/>
          <p:nvPr/>
        </p:nvSpPr>
        <p:spPr>
          <a:xfrm>
            <a:off x="9307703" y="3121942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55</a:t>
            </a:r>
            <a:endParaRPr lang="en-US" sz="800" dirty="0"/>
          </a:p>
        </p:txBody>
      </p:sp>
      <p:sp>
        <p:nvSpPr>
          <p:cNvPr id="59" name="Text 57"/>
          <p:cNvSpPr/>
          <p:nvPr/>
        </p:nvSpPr>
        <p:spPr>
          <a:xfrm>
            <a:off x="9325991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FY24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9974400" y="2940618"/>
            <a:ext cx="516081" cy="3156144"/>
          </a:xfrm>
          <a:prstGeom prst="rect">
            <a:avLst/>
          </a:prstGeom>
          <a:solidFill>
            <a:srgbClr val="00716A"/>
          </a:solidFill>
          <a:ln>
            <a:noFill/>
          </a:ln>
        </p:spPr>
      </p:sp>
      <p:sp>
        <p:nvSpPr>
          <p:cNvPr id="61" name="Text 59"/>
          <p:cNvSpPr/>
          <p:nvPr/>
        </p:nvSpPr>
        <p:spPr>
          <a:xfrm>
            <a:off x="9956112" y="2721162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63</a:t>
            </a:r>
            <a:endParaRPr lang="en-US" sz="800" dirty="0"/>
          </a:p>
        </p:txBody>
      </p:sp>
      <p:sp>
        <p:nvSpPr>
          <p:cNvPr id="62" name="Text 60"/>
          <p:cNvSpPr/>
          <p:nvPr/>
        </p:nvSpPr>
        <p:spPr>
          <a:xfrm>
            <a:off x="9974400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FY25</a:t>
            </a:r>
            <a:endParaRPr lang="en-US" sz="800" dirty="0"/>
          </a:p>
        </p:txBody>
      </p:sp>
      <p:sp>
        <p:nvSpPr>
          <p:cNvPr id="63" name="Shape 61"/>
          <p:cNvSpPr/>
          <p:nvPr/>
        </p:nvSpPr>
        <p:spPr>
          <a:xfrm>
            <a:off x="10622810" y="2539837"/>
            <a:ext cx="516081" cy="3556925"/>
          </a:xfrm>
          <a:prstGeom prst="rect">
            <a:avLst/>
          </a:prstGeom>
          <a:solidFill>
            <a:srgbClr val="00655E"/>
          </a:solidFill>
          <a:ln>
            <a:noFill/>
          </a:ln>
        </p:spPr>
      </p:sp>
      <p:sp>
        <p:nvSpPr>
          <p:cNvPr id="64" name="Text 62"/>
          <p:cNvSpPr/>
          <p:nvPr/>
        </p:nvSpPr>
        <p:spPr>
          <a:xfrm>
            <a:off x="10604522" y="2338669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71</a:t>
            </a:r>
            <a:endParaRPr lang="en-US" sz="800" dirty="0"/>
          </a:p>
        </p:txBody>
      </p:sp>
      <p:sp>
        <p:nvSpPr>
          <p:cNvPr id="65" name="Text 63"/>
          <p:cNvSpPr/>
          <p:nvPr/>
        </p:nvSpPr>
        <p:spPr>
          <a:xfrm>
            <a:off x="10622810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FY26</a:t>
            </a:r>
            <a:endParaRPr lang="en-US" sz="800" dirty="0"/>
          </a:p>
        </p:txBody>
      </p:sp>
      <p:sp>
        <p:nvSpPr>
          <p:cNvPr id="66" name="Text 64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スライド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スライド 6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243834" y="0"/>
            <a:ext cx="9997190" cy="9944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EDEFF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Personal Information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876678" y="5863590"/>
            <a:ext cx="7071183" cy="9944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400" b="1" dirty="0">
                <a:solidFill>
                  <a:srgbClr val="EDEFF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-44243" y="1083564"/>
            <a:ext cx="4690872" cy="4690872"/>
          </a:xfrm>
          <a:prstGeom prst="ellipse">
            <a:avLst/>
          </a:prstGeom>
          <a:solidFill>
            <a:srgbClr val="009B91">
              <a:alpha val="22000"/>
            </a:srgbClr>
          </a:solidFill>
          <a:ln>
            <a:noFill/>
          </a:ln>
        </p:spPr>
      </p:sp>
      <p:sp>
        <p:nvSpPr>
          <p:cNvPr id="6" name="Shape 4"/>
          <p:cNvSpPr/>
          <p:nvPr/>
        </p:nvSpPr>
        <p:spPr>
          <a:xfrm>
            <a:off x="-167687" y="1371600"/>
            <a:ext cx="4114800" cy="4114800"/>
          </a:xfrm>
          <a:prstGeom prst="ellipse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4206135" y="857250"/>
            <a:ext cx="3413675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spc="150" kern="0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新規事業開発室 室長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135" y="1371600"/>
            <a:ext cx="3413675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spc="200" kern="0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サンプル 太郎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4206135" y="2091690"/>
            <a:ext cx="3413675" cy="6172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spc="150" kern="0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Sample Taro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7863643" y="925830"/>
            <a:ext cx="0" cy="1817370"/>
          </a:xfrm>
          <a:prstGeom prst="line">
            <a:avLst/>
          </a:prstGeom>
          <a:noFill/>
          <a:ln w="12700">
            <a:solidFill>
              <a:srgbClr val="D8DCE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83094" y="925830"/>
            <a:ext cx="3803809" cy="4543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B3A4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1988年生まれ　神奈川県出身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83094" y="1380173"/>
            <a:ext cx="3803809" cy="0"/>
          </a:xfrm>
          <a:prstGeom prst="line">
            <a:avLst/>
          </a:prstGeom>
          <a:noFill/>
          <a:ln w="9525">
            <a:solidFill>
              <a:srgbClr val="D8DC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83094" y="1380173"/>
            <a:ext cx="3803809" cy="4543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B3A4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工学部 情報工学科卒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83094" y="1834515"/>
            <a:ext cx="3803809" cy="0"/>
          </a:xfrm>
          <a:prstGeom prst="line">
            <a:avLst/>
          </a:prstGeom>
          <a:noFill/>
          <a:ln w="9525">
            <a:solidFill>
              <a:srgbClr val="D8DCE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83094" y="1834515"/>
            <a:ext cx="3803809" cy="9086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B3A4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物流オペレーションと需要予測が専門</a:t>
            </a:r>
            <a:endParaRPr lang="en-US" sz="125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B3A4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配送網の再設計を3件主導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876678" y="3291840"/>
            <a:ext cx="7010225" cy="0"/>
          </a:xfrm>
          <a:prstGeom prst="line">
            <a:avLst/>
          </a:prstGeom>
          <a:noFill/>
          <a:ln w="9525">
            <a:solidFill>
              <a:srgbClr val="C7CDD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20512" y="3291840"/>
            <a:ext cx="0" cy="2359152"/>
          </a:xfrm>
          <a:prstGeom prst="line">
            <a:avLst/>
          </a:prstGeom>
          <a:noFill/>
          <a:ln w="9525">
            <a:solidFill>
              <a:srgbClr val="C7CDD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613033" y="2777490"/>
            <a:ext cx="101495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4613033" y="2777490"/>
            <a:ext cx="1014959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2011年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120512" y="5650992"/>
            <a:ext cx="975336" cy="34290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5120512" y="5650992"/>
            <a:ext cx="975336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入社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5120512" y="6076188"/>
            <a:ext cx="1776178" cy="2880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関東エリアの配送センター運営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812110" y="3291840"/>
            <a:ext cx="0" cy="1675638"/>
          </a:xfrm>
          <a:prstGeom prst="line">
            <a:avLst/>
          </a:prstGeom>
          <a:noFill/>
          <a:ln w="9525">
            <a:solidFill>
              <a:srgbClr val="C7CDD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304630" y="2777490"/>
            <a:ext cx="101495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5" name="Text 23"/>
          <p:cNvSpPr/>
          <p:nvPr/>
        </p:nvSpPr>
        <p:spPr>
          <a:xfrm>
            <a:off x="6304630" y="2777490"/>
            <a:ext cx="1014959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2016年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812110" y="4967478"/>
            <a:ext cx="1491990" cy="34290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6812110" y="4967478"/>
            <a:ext cx="149199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需要予測チーム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6812110" y="5392674"/>
            <a:ext cx="1776178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出荷量の予測モデルを内製</a:t>
            </a:r>
            <a:endParaRPr lang="en-US" sz="115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欠品率を 40% 削減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503707" y="3291840"/>
            <a:ext cx="0" cy="992124"/>
          </a:xfrm>
          <a:prstGeom prst="line">
            <a:avLst/>
          </a:prstGeom>
          <a:noFill/>
          <a:ln w="9525">
            <a:solidFill>
              <a:srgbClr val="C7CDD3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996228" y="2777490"/>
            <a:ext cx="101495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7996228" y="2777490"/>
            <a:ext cx="1014959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2021年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8503707" y="4283964"/>
            <a:ext cx="1135374" cy="34290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8503707" y="4283964"/>
            <a:ext cx="1135374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事業開発へ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8503707" y="4709160"/>
            <a:ext cx="1776178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ラストワンマイルの</a:t>
            </a:r>
            <a:endParaRPr lang="en-US" sz="115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共同配送を立ち上げ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10195305" y="3291840"/>
            <a:ext cx="0" cy="308610"/>
          </a:xfrm>
          <a:prstGeom prst="line">
            <a:avLst/>
          </a:prstGeom>
          <a:noFill/>
          <a:ln w="9525">
            <a:solidFill>
              <a:srgbClr val="C7CDD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687826" y="2777490"/>
            <a:ext cx="101495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9687826" y="2777490"/>
            <a:ext cx="1014959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2025年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10195305" y="3600450"/>
            <a:ext cx="1776178" cy="34290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10195305" y="3600450"/>
            <a:ext cx="1776178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新規事業開発室 室長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10195305" y="4025646"/>
            <a:ext cx="1776178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「ハルカ便」の構想と</a:t>
            </a:r>
            <a:endParaRPr lang="en-US" sz="115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事業計画を担当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チーム紹介 — 新規事業開発室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チーム紹介 — 新規事業開発室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097350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614325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377190"/>
            <a:ext cx="10344653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チーム紹介 — 新規事業開発室</a:t>
            </a:r>
            <a:endParaRPr lang="en-US" sz="2064" dirty="0"/>
          </a:p>
        </p:txBody>
      </p:sp>
      <p:sp>
        <p:nvSpPr>
          <p:cNvPr id="6" name="Shape 4"/>
          <p:cNvSpPr/>
          <p:nvPr/>
        </p:nvSpPr>
        <p:spPr>
          <a:xfrm>
            <a:off x="3575678" y="3009609"/>
            <a:ext cx="288504" cy="0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3575678" y="2249343"/>
            <a:ext cx="0" cy="760266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3545979" y="2219644"/>
            <a:ext cx="59398" cy="59398"/>
          </a:xfrm>
          <a:prstGeom prst="diamond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9" name="Shape 7"/>
          <p:cNvSpPr/>
          <p:nvPr/>
        </p:nvSpPr>
        <p:spPr>
          <a:xfrm>
            <a:off x="3974493" y="2029797"/>
            <a:ext cx="1697084" cy="1959624"/>
          </a:xfrm>
          <a:custGeom>
            <a:avLst/>
            <a:gdLst/>
            <a:ahLst/>
            <a:cxnLst/>
            <a:rect l="l" t="t" r="r" b="b"/>
            <a:pathLst>
              <a:path w="1697084" h="1959624">
                <a:moveTo>
                  <a:pt x="848542" y="0"/>
                </a:moveTo>
                <a:lnTo>
                  <a:pt x="1697084" y="489906"/>
                </a:lnTo>
                <a:lnTo>
                  <a:pt x="1697084" y="1469718"/>
                </a:lnTo>
                <a:lnTo>
                  <a:pt x="848542" y="1959624"/>
                </a:lnTo>
                <a:lnTo>
                  <a:pt x="0" y="1469718"/>
                </a:lnTo>
                <a:lnTo>
                  <a:pt x="0" y="489906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3974493" y="2029797"/>
            <a:ext cx="1697084" cy="1959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742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</a:t>
            </a:r>
            <a:endParaRPr lang="en-US" sz="3742" dirty="0"/>
          </a:p>
        </p:txBody>
      </p:sp>
      <p:sp>
        <p:nvSpPr>
          <p:cNvPr id="11" name="Shape 9"/>
          <p:cNvSpPr/>
          <p:nvPr/>
        </p:nvSpPr>
        <p:spPr>
          <a:xfrm>
            <a:off x="3864182" y="2882234"/>
            <a:ext cx="220621" cy="254751"/>
          </a:xfrm>
          <a:custGeom>
            <a:avLst/>
            <a:gdLst/>
            <a:ahLst/>
            <a:cxnLst/>
            <a:rect l="l" t="t" r="r" b="b"/>
            <a:pathLst>
              <a:path w="220621" h="254751">
                <a:moveTo>
                  <a:pt x="110310" y="0"/>
                </a:moveTo>
                <a:lnTo>
                  <a:pt x="220621" y="63688"/>
                </a:lnTo>
                <a:lnTo>
                  <a:pt x="220621" y="191063"/>
                </a:lnTo>
                <a:lnTo>
                  <a:pt x="110310" y="254751"/>
                </a:lnTo>
                <a:lnTo>
                  <a:pt x="0" y="191063"/>
                </a:lnTo>
                <a:lnTo>
                  <a:pt x="0" y="63688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792460" y="2108182"/>
            <a:ext cx="2664422" cy="2823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71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室長</a:t>
            </a:r>
            <a:endParaRPr lang="en-US" sz="1710" dirty="0"/>
          </a:p>
        </p:txBody>
      </p:sp>
      <p:sp>
        <p:nvSpPr>
          <p:cNvPr id="13" name="Text 11"/>
          <p:cNvSpPr/>
          <p:nvPr/>
        </p:nvSpPr>
        <p:spPr>
          <a:xfrm>
            <a:off x="792460" y="2424285"/>
            <a:ext cx="2664422" cy="2280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3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████</a:t>
            </a:r>
            <a:endParaRPr lang="en-US" sz="1330" dirty="0"/>
          </a:p>
        </p:txBody>
      </p:sp>
      <p:sp>
        <p:nvSpPr>
          <p:cNvPr id="14" name="Text 12"/>
          <p:cNvSpPr/>
          <p:nvPr/>
        </p:nvSpPr>
        <p:spPr>
          <a:xfrm>
            <a:off x="792460" y="2724704"/>
            <a:ext cx="2664422" cy="7160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378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事業全体の方針と計画を担う。配送センターの現場に通い、数字と現場の声を両方持ち帰る。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478971" y="3009609"/>
            <a:ext cx="288504" cy="0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7767475" y="2249343"/>
            <a:ext cx="0" cy="760266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7737776" y="2219644"/>
            <a:ext cx="59398" cy="59398"/>
          </a:xfrm>
          <a:prstGeom prst="diamond">
            <a:avLst/>
          </a:prstGeom>
          <a:solidFill>
            <a:srgbClr val="4EBAB3"/>
          </a:solidFill>
          <a:ln>
            <a:noFill/>
          </a:ln>
        </p:spPr>
      </p:sp>
      <p:sp>
        <p:nvSpPr>
          <p:cNvPr id="18" name="Shape 16"/>
          <p:cNvSpPr/>
          <p:nvPr/>
        </p:nvSpPr>
        <p:spPr>
          <a:xfrm>
            <a:off x="5671577" y="2029797"/>
            <a:ext cx="1697084" cy="1959624"/>
          </a:xfrm>
          <a:custGeom>
            <a:avLst/>
            <a:gdLst/>
            <a:ahLst/>
            <a:cxnLst/>
            <a:rect l="l" t="t" r="r" b="b"/>
            <a:pathLst>
              <a:path w="1697084" h="1959624">
                <a:moveTo>
                  <a:pt x="848542" y="0"/>
                </a:moveTo>
                <a:lnTo>
                  <a:pt x="1697084" y="489906"/>
                </a:lnTo>
                <a:lnTo>
                  <a:pt x="1697084" y="1469718"/>
                </a:lnTo>
                <a:lnTo>
                  <a:pt x="848542" y="1959624"/>
                </a:lnTo>
                <a:lnTo>
                  <a:pt x="0" y="1469718"/>
                </a:lnTo>
                <a:lnTo>
                  <a:pt x="0" y="489906"/>
                </a:lnTo>
                <a:close/>
              </a:path>
            </a:pathLst>
          </a:custGeom>
          <a:solidFill>
            <a:srgbClr val="008078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5671577" y="2029797"/>
            <a:ext cx="1697084" cy="1959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742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</a:t>
            </a:r>
            <a:endParaRPr lang="en-US" sz="3742" dirty="0"/>
          </a:p>
        </p:txBody>
      </p:sp>
      <p:sp>
        <p:nvSpPr>
          <p:cNvPr id="20" name="Shape 18"/>
          <p:cNvSpPr/>
          <p:nvPr/>
        </p:nvSpPr>
        <p:spPr>
          <a:xfrm>
            <a:off x="7258350" y="2882234"/>
            <a:ext cx="220621" cy="254751"/>
          </a:xfrm>
          <a:custGeom>
            <a:avLst/>
            <a:gdLst/>
            <a:ahLst/>
            <a:cxnLst/>
            <a:rect l="l" t="t" r="r" b="b"/>
            <a:pathLst>
              <a:path w="220621" h="254751">
                <a:moveTo>
                  <a:pt x="110310" y="0"/>
                </a:moveTo>
                <a:lnTo>
                  <a:pt x="220621" y="63688"/>
                </a:lnTo>
                <a:lnTo>
                  <a:pt x="220621" y="191063"/>
                </a:lnTo>
                <a:lnTo>
                  <a:pt x="110310" y="254751"/>
                </a:lnTo>
                <a:lnTo>
                  <a:pt x="0" y="191063"/>
                </a:lnTo>
                <a:lnTo>
                  <a:pt x="0" y="63688"/>
                </a:lnTo>
                <a:close/>
              </a:path>
            </a:pathLst>
          </a:custGeom>
          <a:solidFill>
            <a:srgbClr val="4EBAB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7886271" y="2108182"/>
            <a:ext cx="2664422" cy="2823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1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事業企画</a:t>
            </a:r>
            <a:endParaRPr lang="en-US" sz="1710" dirty="0"/>
          </a:p>
        </p:txBody>
      </p:sp>
      <p:sp>
        <p:nvSpPr>
          <p:cNvPr id="22" name="Text 20"/>
          <p:cNvSpPr/>
          <p:nvPr/>
        </p:nvSpPr>
        <p:spPr>
          <a:xfrm>
            <a:off x="7886271" y="2424285"/>
            <a:ext cx="2664422" cy="2280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████</a:t>
            </a:r>
            <a:endParaRPr lang="en-US" sz="1330" dirty="0"/>
          </a:p>
        </p:txBody>
      </p:sp>
      <p:sp>
        <p:nvSpPr>
          <p:cNvPr id="23" name="Text 21"/>
          <p:cNvSpPr/>
          <p:nvPr/>
        </p:nvSpPr>
        <p:spPr>
          <a:xfrm>
            <a:off x="7886271" y="2724704"/>
            <a:ext cx="2664422" cy="7160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78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荷主との契約の型と価格を設計。中規模法人48社のヒアリングを1人で回した。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424220" y="4479327"/>
            <a:ext cx="288504" cy="0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25" name="Shape 23"/>
          <p:cNvSpPr/>
          <p:nvPr/>
        </p:nvSpPr>
        <p:spPr>
          <a:xfrm>
            <a:off x="4424220" y="4479327"/>
            <a:ext cx="0" cy="574482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26" name="Shape 24"/>
          <p:cNvSpPr/>
          <p:nvPr/>
        </p:nvSpPr>
        <p:spPr>
          <a:xfrm>
            <a:off x="4394521" y="5024110"/>
            <a:ext cx="59398" cy="59398"/>
          </a:xfrm>
          <a:prstGeom prst="diamond">
            <a:avLst/>
          </a:prstGeom>
          <a:solidFill>
            <a:srgbClr val="4EBAB3"/>
          </a:solidFill>
          <a:ln>
            <a:noFill/>
          </a:ln>
        </p:spPr>
      </p:sp>
      <p:sp>
        <p:nvSpPr>
          <p:cNvPr id="27" name="Shape 25"/>
          <p:cNvSpPr/>
          <p:nvPr/>
        </p:nvSpPr>
        <p:spPr>
          <a:xfrm>
            <a:off x="4823035" y="3499515"/>
            <a:ext cx="1697084" cy="1959624"/>
          </a:xfrm>
          <a:custGeom>
            <a:avLst/>
            <a:gdLst/>
            <a:ahLst/>
            <a:cxnLst/>
            <a:rect l="l" t="t" r="r" b="b"/>
            <a:pathLst>
              <a:path w="1697084" h="1959624">
                <a:moveTo>
                  <a:pt x="848542" y="0"/>
                </a:moveTo>
                <a:lnTo>
                  <a:pt x="1697084" y="489906"/>
                </a:lnTo>
                <a:lnTo>
                  <a:pt x="1697084" y="1469718"/>
                </a:lnTo>
                <a:lnTo>
                  <a:pt x="848542" y="1959624"/>
                </a:lnTo>
                <a:lnTo>
                  <a:pt x="0" y="1469718"/>
                </a:lnTo>
                <a:lnTo>
                  <a:pt x="0" y="489906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28" name="Text 26"/>
          <p:cNvSpPr/>
          <p:nvPr/>
        </p:nvSpPr>
        <p:spPr>
          <a:xfrm>
            <a:off x="4823035" y="3499515"/>
            <a:ext cx="1697084" cy="1959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742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仮</a:t>
            </a:r>
            <a:endParaRPr lang="en-US" sz="3742" dirty="0"/>
          </a:p>
        </p:txBody>
      </p:sp>
      <p:sp>
        <p:nvSpPr>
          <p:cNvPr id="29" name="Shape 27"/>
          <p:cNvSpPr/>
          <p:nvPr/>
        </p:nvSpPr>
        <p:spPr>
          <a:xfrm>
            <a:off x="4712724" y="4351951"/>
            <a:ext cx="220621" cy="254751"/>
          </a:xfrm>
          <a:custGeom>
            <a:avLst/>
            <a:gdLst/>
            <a:ahLst/>
            <a:cxnLst/>
            <a:rect l="l" t="t" r="r" b="b"/>
            <a:pathLst>
              <a:path w="220621" h="254751">
                <a:moveTo>
                  <a:pt x="110310" y="0"/>
                </a:moveTo>
                <a:lnTo>
                  <a:pt x="220621" y="63688"/>
                </a:lnTo>
                <a:lnTo>
                  <a:pt x="220621" y="191063"/>
                </a:lnTo>
                <a:lnTo>
                  <a:pt x="110310" y="254751"/>
                </a:lnTo>
                <a:lnTo>
                  <a:pt x="0" y="191063"/>
                </a:lnTo>
                <a:lnTo>
                  <a:pt x="0" y="63688"/>
                </a:lnTo>
                <a:close/>
              </a:path>
            </a:pathLst>
          </a:custGeom>
          <a:solidFill>
            <a:srgbClr val="4EBAB3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1641002" y="4087402"/>
            <a:ext cx="2664422" cy="2823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71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需要予測</a:t>
            </a:r>
            <a:endParaRPr lang="en-US" sz="1710" dirty="0"/>
          </a:p>
        </p:txBody>
      </p:sp>
      <p:sp>
        <p:nvSpPr>
          <p:cNvPr id="31" name="Text 29"/>
          <p:cNvSpPr/>
          <p:nvPr/>
        </p:nvSpPr>
        <p:spPr>
          <a:xfrm>
            <a:off x="1641002" y="4403505"/>
            <a:ext cx="2664422" cy="2280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3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████</a:t>
            </a:r>
            <a:endParaRPr lang="en-US" sz="1330" dirty="0"/>
          </a:p>
        </p:txBody>
      </p:sp>
      <p:sp>
        <p:nvSpPr>
          <p:cNvPr id="32" name="Text 30"/>
          <p:cNvSpPr/>
          <p:nvPr/>
        </p:nvSpPr>
        <p:spPr>
          <a:xfrm>
            <a:off x="1641002" y="4703924"/>
            <a:ext cx="2664422" cy="13039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378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出荷量の予測モデルを内製。積載率を 65% から 82% へ引き上げた。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327513" y="4479327"/>
            <a:ext cx="288504" cy="0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34" name="Shape 32"/>
          <p:cNvSpPr/>
          <p:nvPr/>
        </p:nvSpPr>
        <p:spPr>
          <a:xfrm>
            <a:off x="8616017" y="4479327"/>
            <a:ext cx="0" cy="574482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35" name="Shape 33"/>
          <p:cNvSpPr/>
          <p:nvPr/>
        </p:nvSpPr>
        <p:spPr>
          <a:xfrm>
            <a:off x="8586318" y="5024110"/>
            <a:ext cx="59398" cy="59398"/>
          </a:xfrm>
          <a:prstGeom prst="diamond">
            <a:avLst/>
          </a:prstGeom>
          <a:solidFill>
            <a:srgbClr val="4EBAB3"/>
          </a:solidFill>
          <a:ln>
            <a:noFill/>
          </a:ln>
        </p:spPr>
      </p:sp>
      <p:sp>
        <p:nvSpPr>
          <p:cNvPr id="36" name="Shape 34"/>
          <p:cNvSpPr/>
          <p:nvPr/>
        </p:nvSpPr>
        <p:spPr>
          <a:xfrm>
            <a:off x="6520119" y="3499515"/>
            <a:ext cx="1697084" cy="1959624"/>
          </a:xfrm>
          <a:custGeom>
            <a:avLst/>
            <a:gdLst/>
            <a:ahLst/>
            <a:cxnLst/>
            <a:rect l="l" t="t" r="r" b="b"/>
            <a:pathLst>
              <a:path w="1697084" h="1959624">
                <a:moveTo>
                  <a:pt x="848542" y="0"/>
                </a:moveTo>
                <a:lnTo>
                  <a:pt x="1697084" y="489906"/>
                </a:lnTo>
                <a:lnTo>
                  <a:pt x="1697084" y="1469718"/>
                </a:lnTo>
                <a:lnTo>
                  <a:pt x="848542" y="1959624"/>
                </a:lnTo>
                <a:lnTo>
                  <a:pt x="0" y="1469718"/>
                </a:lnTo>
                <a:lnTo>
                  <a:pt x="0" y="489906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6520119" y="3499515"/>
            <a:ext cx="1697084" cy="1959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742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試</a:t>
            </a:r>
            <a:endParaRPr lang="en-US" sz="3742" dirty="0"/>
          </a:p>
        </p:txBody>
      </p:sp>
      <p:sp>
        <p:nvSpPr>
          <p:cNvPr id="38" name="Shape 36"/>
          <p:cNvSpPr/>
          <p:nvPr/>
        </p:nvSpPr>
        <p:spPr>
          <a:xfrm>
            <a:off x="8106892" y="4351951"/>
            <a:ext cx="220621" cy="254751"/>
          </a:xfrm>
          <a:custGeom>
            <a:avLst/>
            <a:gdLst/>
            <a:ahLst/>
            <a:cxnLst/>
            <a:rect l="l" t="t" r="r" b="b"/>
            <a:pathLst>
              <a:path w="220621" h="254751">
                <a:moveTo>
                  <a:pt x="110310" y="0"/>
                </a:moveTo>
                <a:lnTo>
                  <a:pt x="220621" y="63688"/>
                </a:lnTo>
                <a:lnTo>
                  <a:pt x="220621" y="191063"/>
                </a:lnTo>
                <a:lnTo>
                  <a:pt x="110310" y="254751"/>
                </a:lnTo>
                <a:lnTo>
                  <a:pt x="0" y="191063"/>
                </a:lnTo>
                <a:lnTo>
                  <a:pt x="0" y="63688"/>
                </a:lnTo>
                <a:close/>
              </a:path>
            </a:pathLst>
          </a:custGeom>
          <a:solidFill>
            <a:srgbClr val="4EBAB3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8734813" y="4087402"/>
            <a:ext cx="2664422" cy="2823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1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荷主画面</a:t>
            </a:r>
            <a:endParaRPr lang="en-US" sz="1710" dirty="0"/>
          </a:p>
        </p:txBody>
      </p:sp>
      <p:sp>
        <p:nvSpPr>
          <p:cNvPr id="40" name="Text 38"/>
          <p:cNvSpPr/>
          <p:nvPr/>
        </p:nvSpPr>
        <p:spPr>
          <a:xfrm>
            <a:off x="8734813" y="4403505"/>
            <a:ext cx="2664422" cy="2280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████</a:t>
            </a:r>
            <a:endParaRPr lang="en-US" sz="1330" dirty="0"/>
          </a:p>
        </p:txBody>
      </p:sp>
      <p:sp>
        <p:nvSpPr>
          <p:cNvPr id="41" name="Text 39"/>
          <p:cNvSpPr/>
          <p:nvPr/>
        </p:nvSpPr>
        <p:spPr>
          <a:xfrm>
            <a:off x="8734813" y="4703924"/>
            <a:ext cx="2664422" cy="13039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78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荷主が配送の状況を見る画面を設計。問い合わせの電話を半分に減らした。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市場と競合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市場と競合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389010" cy="6858000"/>
          </a:xfrm>
          <a:prstGeom prst="rect">
            <a:avLst/>
          </a:prstGeom>
          <a:solidFill>
            <a:srgbClr val="008F85"/>
          </a:solidFill>
          <a:ln w="12700">
            <a:solidFill>
              <a:srgbClr val="008F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1121" y="2058543"/>
            <a:ext cx="3686769" cy="1234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4398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4398" dirty="0"/>
          </a:p>
        </p:txBody>
      </p:sp>
      <p:sp>
        <p:nvSpPr>
          <p:cNvPr id="5" name="Shape 3"/>
          <p:cNvSpPr/>
          <p:nvPr/>
        </p:nvSpPr>
        <p:spPr>
          <a:xfrm>
            <a:off x="1536154" y="3395853"/>
            <a:ext cx="1316703" cy="320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51121" y="3633597"/>
            <a:ext cx="3686769" cy="1165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199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市場と競合</a:t>
            </a:r>
            <a:endParaRPr lang="en-US" sz="2199" dirty="0"/>
          </a:p>
        </p:txBody>
      </p:sp>
      <p:sp>
        <p:nvSpPr>
          <p:cNvPr id="7" name="Text 5"/>
          <p:cNvSpPr/>
          <p:nvPr/>
        </p:nvSpPr>
        <p:spPr>
          <a:xfrm>
            <a:off x="4998595" y="1698898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5591111" y="1698898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市場と競合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0726253" y="1698898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P.8</a:t>
            </a:r>
            <a:endParaRPr lang="en-US" sz="1485" dirty="0"/>
          </a:p>
        </p:txBody>
      </p:sp>
      <p:sp>
        <p:nvSpPr>
          <p:cNvPr id="10" name="Shape 8">
            <a:hlinkClick r:id="rId1" tooltip="1. 市場と競合" action="ppaction://hlinksldjump"/>
          </p:cNvPr>
          <p:cNvSpPr/>
          <p:nvPr/>
        </p:nvSpPr>
        <p:spPr>
          <a:xfrm>
            <a:off x="4998595" y="1698898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98595" y="2743714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5591111" y="2743714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事業の設計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10726253" y="2743714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P.17</a:t>
            </a:r>
            <a:endParaRPr lang="en-US" sz="1485" dirty="0"/>
          </a:p>
        </p:txBody>
      </p:sp>
      <p:sp>
        <p:nvSpPr>
          <p:cNvPr id="14" name="Shape 12">
            <a:hlinkClick r:id="rId2" tooltip="2. 事業の設計" action="ppaction://hlinksldjump"/>
          </p:cNvPr>
          <p:cNvSpPr/>
          <p:nvPr/>
        </p:nvSpPr>
        <p:spPr>
          <a:xfrm>
            <a:off x="4998595" y="2743714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98595" y="3788531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5591111" y="3788531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計画と体制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10726253" y="3788531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P.27</a:t>
            </a:r>
            <a:endParaRPr lang="en-US" sz="1485" dirty="0"/>
          </a:p>
        </p:txBody>
      </p:sp>
      <p:sp>
        <p:nvSpPr>
          <p:cNvPr id="18" name="Shape 16">
            <a:hlinkClick r:id="rId3" tooltip="3. 計画と体制" action="ppaction://hlinksldjump"/>
          </p:cNvPr>
          <p:cNvSpPr/>
          <p:nvPr/>
        </p:nvSpPr>
        <p:spPr>
          <a:xfrm>
            <a:off x="4998595" y="3788531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98595" y="4833347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5591111" y="4833347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財務と判断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10726253" y="4833347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P.35</a:t>
            </a:r>
            <a:endParaRPr lang="en-US" sz="1485" dirty="0"/>
          </a:p>
        </p:txBody>
      </p:sp>
      <p:sp>
        <p:nvSpPr>
          <p:cNvPr id="22" name="Shape 20">
            <a:hlinkClick r:id="rId4" tooltip="4. 財務と判断" action="ppaction://hlinksldjump"/>
          </p:cNvPr>
          <p:cNvSpPr/>
          <p:nvPr/>
        </p:nvSpPr>
        <p:spPr>
          <a:xfrm>
            <a:off x="4998595" y="4833347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24" name="Shape 22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27" name="Shape 25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29" name="Shape 27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31" name="Shape 29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33" name="Text 3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1 市場環境 — 当面の対象は国内の地域配送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1-1 市場環境 — 当面の対象は国内の地域配送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1-1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市場環境 — 当面の対象は国内の地域配送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国内の小口配送 3.3兆円のうち、地域の法人向け定期便から取りにいく</a:t>
            </a:r>
            <a:endParaRPr lang="en-US" sz="1690" dirty="0"/>
          </a:p>
        </p:txBody>
      </p:sp>
      <p:sp>
        <p:nvSpPr>
          <p:cNvPr id="8" name="Shape 6"/>
          <p:cNvSpPr/>
          <p:nvPr/>
        </p:nvSpPr>
        <p:spPr>
          <a:xfrm>
            <a:off x="5627717" y="1831086"/>
            <a:ext cx="4234969" cy="4234969"/>
          </a:xfrm>
          <a:prstGeom prst="ellipse">
            <a:avLst/>
          </a:prstGeom>
          <a:solidFill>
            <a:srgbClr val="009B91">
              <a:alpha val="22000"/>
            </a:srgbClr>
          </a:solidFill>
          <a:ln>
            <a:noFill/>
          </a:ln>
        </p:spPr>
      </p:sp>
      <p:sp>
        <p:nvSpPr>
          <p:cNvPr id="9" name="Shape 7"/>
          <p:cNvSpPr/>
          <p:nvPr/>
        </p:nvSpPr>
        <p:spPr>
          <a:xfrm>
            <a:off x="6220612" y="3016877"/>
            <a:ext cx="3049177" cy="3049177"/>
          </a:xfrm>
          <a:prstGeom prst="ellipse">
            <a:avLst/>
          </a:prstGeom>
          <a:solidFill>
            <a:srgbClr val="009B91">
              <a:alpha val="38000"/>
            </a:srgbClr>
          </a:solidFill>
          <a:ln>
            <a:noFill/>
          </a:ln>
        </p:spPr>
      </p:sp>
      <p:sp>
        <p:nvSpPr>
          <p:cNvPr id="10" name="Shape 8"/>
          <p:cNvSpPr/>
          <p:nvPr/>
        </p:nvSpPr>
        <p:spPr>
          <a:xfrm>
            <a:off x="6686459" y="3948570"/>
            <a:ext cx="2117484" cy="2117484"/>
          </a:xfrm>
          <a:prstGeom prst="ellipse">
            <a:avLst/>
          </a:prstGeom>
          <a:solidFill>
            <a:srgbClr val="009B91">
              <a:alpha val="58000"/>
            </a:srgbClr>
          </a:solidFill>
          <a:ln>
            <a:noFill/>
          </a:ln>
        </p:spPr>
      </p:sp>
      <p:sp>
        <p:nvSpPr>
          <p:cNvPr id="11" name="Shape 9"/>
          <p:cNvSpPr/>
          <p:nvPr/>
        </p:nvSpPr>
        <p:spPr>
          <a:xfrm>
            <a:off x="7109956" y="4795564"/>
            <a:ext cx="1270491" cy="1270491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" name="Shape 10"/>
          <p:cNvSpPr/>
          <p:nvPr/>
        </p:nvSpPr>
        <p:spPr>
          <a:xfrm>
            <a:off x="792460" y="2173306"/>
            <a:ext cx="3500236" cy="3593307"/>
          </a:xfrm>
          <a:prstGeom prst="roundRect">
            <a:avLst>
              <a:gd name="adj" fmla="val 1567"/>
            </a:avLst>
          </a:prstGeom>
          <a:solidFill>
            <a:srgbClr val="FFFFFF"/>
          </a:solidFill>
          <a:ln w="12700">
            <a:solidFill>
              <a:srgbClr val="C7CDD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02474" y="2853097"/>
            <a:ext cx="3080207" cy="1065330"/>
          </a:xfrm>
          <a:prstGeom prst="roundRect">
            <a:avLst>
              <a:gd name="adj" fmla="val 3433"/>
            </a:avLst>
          </a:prstGeom>
          <a:solidFill>
            <a:srgbClr val="FFFFFF"/>
          </a:solidFill>
          <a:ln w="9525">
            <a:solidFill>
              <a:srgbClr val="C7CDD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02474" y="4112555"/>
            <a:ext cx="3080207" cy="1444044"/>
          </a:xfrm>
          <a:prstGeom prst="roundRect">
            <a:avLst>
              <a:gd name="adj" fmla="val 2533"/>
            </a:avLst>
          </a:prstGeom>
          <a:solidFill>
            <a:srgbClr val="FFFFFF"/>
          </a:solidFill>
          <a:ln w="9525">
            <a:solidFill>
              <a:srgbClr val="C7CDD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18152" y="5007312"/>
            <a:ext cx="2330122" cy="0"/>
          </a:xfrm>
          <a:prstGeom prst="line">
            <a:avLst/>
          </a:prstGeom>
          <a:noFill/>
          <a:ln w="12700">
            <a:solidFill>
              <a:srgbClr val="37415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40739" y="4961592"/>
            <a:ext cx="91440" cy="91440"/>
          </a:xfrm>
          <a:prstGeom prst="ellipse">
            <a:avLst/>
          </a:prstGeom>
          <a:solidFill>
            <a:srgbClr val="374151"/>
          </a:solidFill>
          <a:ln>
            <a:noFill/>
          </a:ln>
        </p:spPr>
      </p:sp>
      <p:sp>
        <p:nvSpPr>
          <p:cNvPr id="17" name="Shape 15"/>
          <p:cNvSpPr/>
          <p:nvPr/>
        </p:nvSpPr>
        <p:spPr>
          <a:xfrm>
            <a:off x="1002474" y="2299314"/>
            <a:ext cx="3080207" cy="427775"/>
          </a:xfrm>
          <a:prstGeom prst="roundRect">
            <a:avLst>
              <a:gd name="adj" fmla="val 10688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1002474" y="2299314"/>
            <a:ext cx="3080207" cy="4277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国内ターゲット市場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002474" y="2904056"/>
            <a:ext cx="3080207" cy="2164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既存参入市場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02474" y="3120464"/>
            <a:ext cx="3080207" cy="3246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1.2兆円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156485" y="3445076"/>
            <a:ext cx="1386093" cy="180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企業間配送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56485" y="3625416"/>
            <a:ext cx="1386093" cy="198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9,000億円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2542578" y="3445076"/>
            <a:ext cx="1386093" cy="180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店舗納品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542578" y="3625416"/>
            <a:ext cx="1386093" cy="198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3,000億円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92460" y="3918427"/>
            <a:ext cx="3500236" cy="1941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＋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02474" y="4163513"/>
            <a:ext cx="3080207" cy="2164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参入予定市場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02474" y="4379921"/>
            <a:ext cx="3080207" cy="3246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2.1兆円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156485" y="4704533"/>
            <a:ext cx="1386093" cy="180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地域配送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156485" y="4884873"/>
            <a:ext cx="1386093" cy="198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1.4兆円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2542578" y="4704533"/>
            <a:ext cx="1386093" cy="180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当日配送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2542578" y="4884873"/>
            <a:ext cx="1386093" cy="198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5,000億円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156485" y="5083247"/>
            <a:ext cx="1386093" cy="180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定期便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156485" y="5263587"/>
            <a:ext cx="1386093" cy="198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2,000億円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6030039" y="1979310"/>
            <a:ext cx="3430325" cy="2826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世界の物流市場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6030039" y="2261994"/>
            <a:ext cx="3430325" cy="4522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1,200兆円</a:t>
            </a:r>
            <a:endParaRPr lang="en-US" sz="2600" dirty="0"/>
          </a:p>
        </p:txBody>
      </p:sp>
      <p:sp>
        <p:nvSpPr>
          <p:cNvPr id="36" name="Text 34"/>
          <p:cNvSpPr/>
          <p:nvPr/>
        </p:nvSpPr>
        <p:spPr>
          <a:xfrm>
            <a:off x="6030039" y="2714289"/>
            <a:ext cx="3430325" cy="2073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（2025年推計）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6510284" y="3123598"/>
            <a:ext cx="2469834" cy="2269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国内の物流市場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6510284" y="3350508"/>
            <a:ext cx="2469834" cy="363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52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26兆円</a:t>
            </a:r>
            <a:endParaRPr lang="en-US" sz="2552" dirty="0"/>
          </a:p>
        </p:txBody>
      </p:sp>
      <p:sp>
        <p:nvSpPr>
          <p:cNvPr id="39" name="Text 37"/>
          <p:cNvSpPr/>
          <p:nvPr/>
        </p:nvSpPr>
        <p:spPr>
          <a:xfrm>
            <a:off x="6510284" y="3713563"/>
            <a:ext cx="2469834" cy="16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（2025年推計）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6887620" y="4022682"/>
            <a:ext cx="1715162" cy="2175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国内の小口配送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6887620" y="4240254"/>
            <a:ext cx="1715162" cy="3481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47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3.3兆円</a:t>
            </a:r>
            <a:endParaRPr lang="en-US" sz="2447" dirty="0"/>
          </a:p>
        </p:txBody>
      </p:sp>
      <p:sp>
        <p:nvSpPr>
          <p:cNvPr id="42" name="Text 40"/>
          <p:cNvSpPr/>
          <p:nvPr/>
        </p:nvSpPr>
        <p:spPr>
          <a:xfrm>
            <a:off x="6887620" y="4588368"/>
            <a:ext cx="1715162" cy="1595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（2030年見込）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7275120" y="4840031"/>
            <a:ext cx="940163" cy="402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2030年 目標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7275120" y="5242875"/>
            <a:ext cx="940163" cy="4166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31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120億円</a:t>
            </a:r>
            <a:endParaRPr lang="en-US" sz="1831" dirty="0"/>
          </a:p>
        </p:txBody>
      </p:sp>
      <p:sp>
        <p:nvSpPr>
          <p:cNvPr id="45" name="Text 43"/>
          <p:cNvSpPr/>
          <p:nvPr/>
        </p:nvSpPr>
        <p:spPr>
          <a:xfrm>
            <a:off x="10815862" y="2472748"/>
            <a:ext cx="583373" cy="29944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vert="eaVert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中長期ターゲット市場</a:t>
            </a:r>
            <a:endParaRPr lang="en-US" sz="1300" dirty="0"/>
          </a:p>
        </p:txBody>
      </p:sp>
      <p:sp>
        <p:nvSpPr>
          <p:cNvPr id="46" name="Text 44"/>
          <p:cNvSpPr/>
          <p:nvPr/>
        </p:nvSpPr>
        <p:spPr>
          <a:xfrm>
            <a:off x="792460" y="6108832"/>
            <a:ext cx="10606775" cy="3719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※ 市場規模は公開統計をもとにした架空の見本の値</a:t>
            </a:r>
            <a:endParaRPr lang="en-US" sz="750" dirty="0"/>
          </a:p>
        </p:txBody>
      </p:sp>
      <p:sp>
        <p:nvSpPr>
          <p:cNvPr id="47" name="Shape 45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8" name="Shape 46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9" name="Shape 47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50" name="Text 48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51" name="Shape 49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53" name="Shape 51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55" name="Shape 53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57" name="Text 55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2 地域別の市場 — 関東から始め、中部・関西へ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1-2 地域別の市場 — 関東から始め、中部・関西へ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1-2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地域別の市場 — 関東から始め、中部・関西へ</a:t>
            </a:r>
            <a:endParaRPr lang="en-US" sz="2064" dirty="0"/>
          </a:p>
        </p:txBody>
      </p:sp>
      <p:sp>
        <p:nvSpPr>
          <p:cNvPr id="7" name="Shape 5"/>
          <p:cNvSpPr/>
          <p:nvPr/>
        </p:nvSpPr>
        <p:spPr>
          <a:xfrm>
            <a:off x="8255387" y="1364742"/>
            <a:ext cx="3143848" cy="5116068"/>
          </a:xfrm>
          <a:prstGeom prst="rect">
            <a:avLst/>
          </a:prstGeom>
          <a:solidFill>
            <a:srgbClr val="065761"/>
          </a:solidFill>
          <a:ln>
            <a:noFill/>
          </a:ln>
        </p:spPr>
      </p:sp>
      <p:sp>
        <p:nvSpPr>
          <p:cNvPr id="8" name="Shape 6"/>
          <p:cNvSpPr/>
          <p:nvPr/>
        </p:nvSpPr>
        <p:spPr>
          <a:xfrm>
            <a:off x="8255387" y="1437894"/>
            <a:ext cx="0" cy="4969764"/>
          </a:xfrm>
          <a:prstGeom prst="line">
            <a:avLst/>
          </a:prstGeom>
          <a:noFill/>
          <a:ln w="12700">
            <a:solidFill>
              <a:srgbClr val="FFFFFF"/>
            </a:solidFill>
            <a:prstDash val="dash"/>
          </a:ln>
        </p:spPr>
      </p:sp>
      <p:sp>
        <p:nvSpPr>
          <p:cNvPr id="9" name="Shape 7"/>
          <p:cNvSpPr/>
          <p:nvPr/>
        </p:nvSpPr>
        <p:spPr>
          <a:xfrm>
            <a:off x="4954665" y="2109733"/>
            <a:ext cx="1189189" cy="1008233"/>
          </a:xfrm>
          <a:custGeom>
            <a:avLst/>
            <a:gdLst/>
            <a:ahLst/>
            <a:cxnLst/>
            <a:rect l="l" t="t" r="r" b="b"/>
            <a:pathLst>
              <a:path w="1189189" h="1008233">
                <a:moveTo>
                  <a:pt x="1177736" y="522250"/>
                </a:moveTo>
                <a:lnTo>
                  <a:pt x="1189189" y="525305"/>
                </a:lnTo>
                <a:lnTo>
                  <a:pt x="1186135" y="528740"/>
                </a:lnTo>
                <a:lnTo>
                  <a:pt x="1180026" y="529504"/>
                </a:lnTo>
                <a:lnTo>
                  <a:pt x="1176590" y="534467"/>
                </a:lnTo>
                <a:lnTo>
                  <a:pt x="1164374" y="537903"/>
                </a:lnTo>
                <a:lnTo>
                  <a:pt x="1161702" y="540957"/>
                </a:lnTo>
                <a:lnTo>
                  <a:pt x="1150631" y="540957"/>
                </a:lnTo>
                <a:lnTo>
                  <a:pt x="1139560" y="553937"/>
                </a:lnTo>
                <a:lnTo>
                  <a:pt x="1135360" y="565390"/>
                </a:lnTo>
                <a:lnTo>
                  <a:pt x="1128870" y="574170"/>
                </a:lnTo>
                <a:lnTo>
                  <a:pt x="1131543" y="575697"/>
                </a:lnTo>
                <a:lnTo>
                  <a:pt x="1121235" y="574934"/>
                </a:lnTo>
                <a:lnTo>
                  <a:pt x="1115890" y="571879"/>
                </a:lnTo>
                <a:lnTo>
                  <a:pt x="1106728" y="574170"/>
                </a:lnTo>
                <a:lnTo>
                  <a:pt x="1086495" y="574552"/>
                </a:lnTo>
                <a:lnTo>
                  <a:pt x="1072751" y="582187"/>
                </a:lnTo>
                <a:lnTo>
                  <a:pt x="1054427" y="585623"/>
                </a:lnTo>
                <a:lnTo>
                  <a:pt x="1050609" y="590968"/>
                </a:lnTo>
                <a:lnTo>
                  <a:pt x="1051373" y="595167"/>
                </a:lnTo>
                <a:lnTo>
                  <a:pt x="1060153" y="597458"/>
                </a:lnTo>
                <a:lnTo>
                  <a:pt x="1058626" y="599748"/>
                </a:lnTo>
                <a:lnTo>
                  <a:pt x="1049082" y="601275"/>
                </a:lnTo>
                <a:lnTo>
                  <a:pt x="1046791" y="605856"/>
                </a:lnTo>
                <a:lnTo>
                  <a:pt x="1042210" y="608529"/>
                </a:lnTo>
                <a:lnTo>
                  <a:pt x="1027703" y="605856"/>
                </a:lnTo>
                <a:lnTo>
                  <a:pt x="1032666" y="614637"/>
                </a:lnTo>
                <a:lnTo>
                  <a:pt x="1029994" y="619600"/>
                </a:lnTo>
                <a:lnTo>
                  <a:pt x="1007470" y="621890"/>
                </a:lnTo>
                <a:lnTo>
                  <a:pt x="996017" y="615019"/>
                </a:lnTo>
                <a:lnTo>
                  <a:pt x="996017" y="607002"/>
                </a:lnTo>
                <a:lnTo>
                  <a:pt x="986091" y="605856"/>
                </a:lnTo>
                <a:lnTo>
                  <a:pt x="979601" y="612346"/>
                </a:lnTo>
                <a:lnTo>
                  <a:pt x="975402" y="621890"/>
                </a:lnTo>
                <a:lnTo>
                  <a:pt x="984564" y="632961"/>
                </a:lnTo>
                <a:lnTo>
                  <a:pt x="976547" y="635252"/>
                </a:lnTo>
                <a:lnTo>
                  <a:pt x="948679" y="629144"/>
                </a:lnTo>
                <a:lnTo>
                  <a:pt x="933408" y="630671"/>
                </a:lnTo>
                <a:lnTo>
                  <a:pt x="928063" y="633343"/>
                </a:lnTo>
                <a:lnTo>
                  <a:pt x="921955" y="632198"/>
                </a:lnTo>
                <a:lnTo>
                  <a:pt x="907448" y="627617"/>
                </a:lnTo>
                <a:lnTo>
                  <a:pt x="901340" y="616927"/>
                </a:lnTo>
                <a:lnTo>
                  <a:pt x="894468" y="616164"/>
                </a:lnTo>
                <a:lnTo>
                  <a:pt x="866982" y="622654"/>
                </a:lnTo>
                <a:lnTo>
                  <a:pt x="839113" y="634870"/>
                </a:lnTo>
                <a:lnTo>
                  <a:pt x="808572" y="655104"/>
                </a:lnTo>
                <a:lnTo>
                  <a:pt x="789866" y="676101"/>
                </a:lnTo>
                <a:lnTo>
                  <a:pt x="760088" y="699770"/>
                </a:lnTo>
                <a:lnTo>
                  <a:pt x="747490" y="713895"/>
                </a:lnTo>
                <a:lnTo>
                  <a:pt x="722675" y="750162"/>
                </a:lnTo>
                <a:lnTo>
                  <a:pt x="703206" y="783376"/>
                </a:lnTo>
                <a:lnTo>
                  <a:pt x="698243" y="805518"/>
                </a:lnTo>
                <a:lnTo>
                  <a:pt x="700915" y="824988"/>
                </a:lnTo>
                <a:lnTo>
                  <a:pt x="699388" y="835295"/>
                </a:lnTo>
                <a:lnTo>
                  <a:pt x="694043" y="855147"/>
                </a:lnTo>
                <a:lnTo>
                  <a:pt x="691753" y="860492"/>
                </a:lnTo>
                <a:lnTo>
                  <a:pt x="686790" y="864691"/>
                </a:lnTo>
                <a:lnTo>
                  <a:pt x="681827" y="879198"/>
                </a:lnTo>
                <a:lnTo>
                  <a:pt x="670374" y="871181"/>
                </a:lnTo>
                <a:lnTo>
                  <a:pt x="666556" y="863927"/>
                </a:lnTo>
                <a:lnTo>
                  <a:pt x="657012" y="854765"/>
                </a:lnTo>
                <a:lnTo>
                  <a:pt x="626471" y="835677"/>
                </a:lnTo>
                <a:lnTo>
                  <a:pt x="587150" y="822697"/>
                </a:lnTo>
                <a:lnTo>
                  <a:pt x="545538" y="800173"/>
                </a:lnTo>
                <a:lnTo>
                  <a:pt x="528359" y="795210"/>
                </a:lnTo>
                <a:lnTo>
                  <a:pt x="493237" y="771923"/>
                </a:lnTo>
                <a:lnTo>
                  <a:pt x="471094" y="749017"/>
                </a:lnTo>
                <a:lnTo>
                  <a:pt x="450479" y="746345"/>
                </a:lnTo>
                <a:lnTo>
                  <a:pt x="434445" y="736801"/>
                </a:lnTo>
                <a:lnTo>
                  <a:pt x="423756" y="724966"/>
                </a:lnTo>
                <a:lnTo>
                  <a:pt x="402377" y="715040"/>
                </a:lnTo>
                <a:lnTo>
                  <a:pt x="384434" y="710459"/>
                </a:lnTo>
                <a:lnTo>
                  <a:pt x="366873" y="710841"/>
                </a:lnTo>
                <a:lnTo>
                  <a:pt x="349694" y="714658"/>
                </a:lnTo>
                <a:lnTo>
                  <a:pt x="326025" y="723439"/>
                </a:lnTo>
                <a:lnTo>
                  <a:pt x="293575" y="747108"/>
                </a:lnTo>
                <a:lnTo>
                  <a:pt x="274869" y="755507"/>
                </a:lnTo>
                <a:lnTo>
                  <a:pt x="259980" y="765815"/>
                </a:lnTo>
                <a:lnTo>
                  <a:pt x="245091" y="784139"/>
                </a:lnTo>
                <a:lnTo>
                  <a:pt x="237456" y="788339"/>
                </a:lnTo>
                <a:lnTo>
                  <a:pt x="232493" y="786811"/>
                </a:lnTo>
                <a:lnTo>
                  <a:pt x="228294" y="781085"/>
                </a:lnTo>
                <a:lnTo>
                  <a:pt x="237074" y="781849"/>
                </a:lnTo>
                <a:lnTo>
                  <a:pt x="239365" y="778413"/>
                </a:lnTo>
                <a:lnTo>
                  <a:pt x="225621" y="770396"/>
                </a:lnTo>
                <a:lnTo>
                  <a:pt x="222567" y="758561"/>
                </a:lnTo>
                <a:lnTo>
                  <a:pt x="189736" y="723439"/>
                </a:lnTo>
                <a:lnTo>
                  <a:pt x="175611" y="719621"/>
                </a:lnTo>
                <a:lnTo>
                  <a:pt x="163012" y="721530"/>
                </a:lnTo>
                <a:lnTo>
                  <a:pt x="143924" y="720003"/>
                </a:lnTo>
                <a:lnTo>
                  <a:pt x="135526" y="723439"/>
                </a:lnTo>
                <a:lnTo>
                  <a:pt x="120255" y="737946"/>
                </a:lnTo>
                <a:lnTo>
                  <a:pt x="109566" y="755507"/>
                </a:lnTo>
                <a:lnTo>
                  <a:pt x="102312" y="775740"/>
                </a:lnTo>
                <a:lnTo>
                  <a:pt x="100785" y="786811"/>
                </a:lnTo>
                <a:lnTo>
                  <a:pt x="102694" y="797883"/>
                </a:lnTo>
                <a:lnTo>
                  <a:pt x="108802" y="804373"/>
                </a:lnTo>
                <a:lnTo>
                  <a:pt x="135144" y="819261"/>
                </a:lnTo>
                <a:lnTo>
                  <a:pt x="149651" y="834150"/>
                </a:lnTo>
                <a:lnTo>
                  <a:pt x="153468" y="835677"/>
                </a:lnTo>
                <a:lnTo>
                  <a:pt x="177901" y="831859"/>
                </a:lnTo>
                <a:lnTo>
                  <a:pt x="185536" y="828805"/>
                </a:lnTo>
                <a:lnTo>
                  <a:pt x="197371" y="836441"/>
                </a:lnTo>
                <a:lnTo>
                  <a:pt x="209969" y="855910"/>
                </a:lnTo>
                <a:lnTo>
                  <a:pt x="223713" y="866600"/>
                </a:lnTo>
                <a:lnTo>
                  <a:pt x="236692" y="882634"/>
                </a:lnTo>
                <a:lnTo>
                  <a:pt x="244328" y="887597"/>
                </a:lnTo>
                <a:lnTo>
                  <a:pt x="263034" y="892941"/>
                </a:lnTo>
                <a:lnTo>
                  <a:pt x="280977" y="910502"/>
                </a:lnTo>
                <a:lnTo>
                  <a:pt x="279068" y="912793"/>
                </a:lnTo>
                <a:lnTo>
                  <a:pt x="265706" y="915465"/>
                </a:lnTo>
                <a:lnTo>
                  <a:pt x="250436" y="929209"/>
                </a:lnTo>
                <a:lnTo>
                  <a:pt x="243182" y="931881"/>
                </a:lnTo>
                <a:lnTo>
                  <a:pt x="207297" y="917756"/>
                </a:lnTo>
                <a:lnTo>
                  <a:pt x="197753" y="917756"/>
                </a:lnTo>
                <a:lnTo>
                  <a:pt x="184391" y="923864"/>
                </a:lnTo>
                <a:lnTo>
                  <a:pt x="182864" y="920428"/>
                </a:lnTo>
                <a:lnTo>
                  <a:pt x="189354" y="912029"/>
                </a:lnTo>
                <a:lnTo>
                  <a:pt x="188209" y="907830"/>
                </a:lnTo>
                <a:lnTo>
                  <a:pt x="184773" y="904394"/>
                </a:lnTo>
                <a:lnTo>
                  <a:pt x="175229" y="904012"/>
                </a:lnTo>
                <a:lnTo>
                  <a:pt x="171411" y="906685"/>
                </a:lnTo>
                <a:lnTo>
                  <a:pt x="164158" y="926155"/>
                </a:lnTo>
                <a:lnTo>
                  <a:pt x="148124" y="935317"/>
                </a:lnTo>
                <a:lnTo>
                  <a:pt x="134380" y="939516"/>
                </a:lnTo>
                <a:lnTo>
                  <a:pt x="130563" y="948679"/>
                </a:lnTo>
                <a:lnTo>
                  <a:pt x="132471" y="968530"/>
                </a:lnTo>
                <a:lnTo>
                  <a:pt x="130563" y="976547"/>
                </a:lnTo>
                <a:lnTo>
                  <a:pt x="124073" y="980747"/>
                </a:lnTo>
                <a:lnTo>
                  <a:pt x="99640" y="988382"/>
                </a:lnTo>
                <a:lnTo>
                  <a:pt x="89714" y="999071"/>
                </a:lnTo>
                <a:lnTo>
                  <a:pt x="86660" y="1008233"/>
                </a:lnTo>
                <a:lnTo>
                  <a:pt x="72535" y="1003271"/>
                </a:lnTo>
                <a:lnTo>
                  <a:pt x="65281" y="1005179"/>
                </a:lnTo>
                <a:lnTo>
                  <a:pt x="53065" y="997926"/>
                </a:lnTo>
                <a:lnTo>
                  <a:pt x="42376" y="969294"/>
                </a:lnTo>
                <a:lnTo>
                  <a:pt x="42376" y="958604"/>
                </a:lnTo>
                <a:lnTo>
                  <a:pt x="46193" y="950969"/>
                </a:lnTo>
                <a:lnTo>
                  <a:pt x="49247" y="935699"/>
                </a:lnTo>
                <a:lnTo>
                  <a:pt x="59555" y="920428"/>
                </a:lnTo>
                <a:lnTo>
                  <a:pt x="61845" y="910502"/>
                </a:lnTo>
                <a:lnTo>
                  <a:pt x="68717" y="909357"/>
                </a:lnTo>
                <a:lnTo>
                  <a:pt x="70244" y="907067"/>
                </a:lnTo>
                <a:lnTo>
                  <a:pt x="71389" y="899431"/>
                </a:lnTo>
                <a:lnTo>
                  <a:pt x="69862" y="894468"/>
                </a:lnTo>
                <a:lnTo>
                  <a:pt x="74062" y="891033"/>
                </a:lnTo>
                <a:lnTo>
                  <a:pt x="75207" y="882634"/>
                </a:lnTo>
                <a:lnTo>
                  <a:pt x="72535" y="869654"/>
                </a:lnTo>
                <a:lnTo>
                  <a:pt x="74062" y="865836"/>
                </a:lnTo>
                <a:lnTo>
                  <a:pt x="67572" y="858965"/>
                </a:lnTo>
                <a:lnTo>
                  <a:pt x="57646" y="842167"/>
                </a:lnTo>
                <a:lnTo>
                  <a:pt x="50774" y="835677"/>
                </a:lnTo>
                <a:lnTo>
                  <a:pt x="31304" y="827660"/>
                </a:lnTo>
                <a:lnTo>
                  <a:pt x="22524" y="813917"/>
                </a:lnTo>
                <a:lnTo>
                  <a:pt x="14889" y="810481"/>
                </a:lnTo>
                <a:lnTo>
                  <a:pt x="3818" y="801318"/>
                </a:lnTo>
                <a:lnTo>
                  <a:pt x="0" y="785666"/>
                </a:lnTo>
                <a:lnTo>
                  <a:pt x="764" y="780703"/>
                </a:lnTo>
                <a:lnTo>
                  <a:pt x="11453" y="763142"/>
                </a:lnTo>
                <a:lnTo>
                  <a:pt x="16034" y="746726"/>
                </a:lnTo>
                <a:lnTo>
                  <a:pt x="12598" y="717331"/>
                </a:lnTo>
                <a:lnTo>
                  <a:pt x="14889" y="708169"/>
                </a:lnTo>
                <a:lnTo>
                  <a:pt x="21379" y="699388"/>
                </a:lnTo>
                <a:lnTo>
                  <a:pt x="29396" y="695952"/>
                </a:lnTo>
                <a:lnTo>
                  <a:pt x="48102" y="694807"/>
                </a:lnTo>
                <a:lnTo>
                  <a:pt x="56119" y="691753"/>
                </a:lnTo>
                <a:lnTo>
                  <a:pt x="64136" y="682209"/>
                </a:lnTo>
                <a:lnTo>
                  <a:pt x="72153" y="678773"/>
                </a:lnTo>
                <a:lnTo>
                  <a:pt x="79025" y="666938"/>
                </a:lnTo>
                <a:lnTo>
                  <a:pt x="84751" y="662357"/>
                </a:lnTo>
                <a:lnTo>
                  <a:pt x="96586" y="675337"/>
                </a:lnTo>
                <a:lnTo>
                  <a:pt x="100785" y="676101"/>
                </a:lnTo>
                <a:lnTo>
                  <a:pt x="104985" y="673046"/>
                </a:lnTo>
                <a:lnTo>
                  <a:pt x="108039" y="659303"/>
                </a:lnTo>
                <a:lnTo>
                  <a:pt x="111856" y="657394"/>
                </a:lnTo>
                <a:lnTo>
                  <a:pt x="119492" y="642887"/>
                </a:lnTo>
                <a:lnTo>
                  <a:pt x="147742" y="617691"/>
                </a:lnTo>
                <a:lnTo>
                  <a:pt x="148887" y="613110"/>
                </a:lnTo>
                <a:lnTo>
                  <a:pt x="143924" y="605856"/>
                </a:lnTo>
                <a:lnTo>
                  <a:pt x="141252" y="596694"/>
                </a:lnTo>
                <a:lnTo>
                  <a:pt x="131708" y="584096"/>
                </a:lnTo>
                <a:lnTo>
                  <a:pt x="111856" y="565390"/>
                </a:lnTo>
                <a:lnTo>
                  <a:pt x="110329" y="555464"/>
                </a:lnTo>
                <a:lnTo>
                  <a:pt x="116056" y="537139"/>
                </a:lnTo>
                <a:lnTo>
                  <a:pt x="130563" y="536376"/>
                </a:lnTo>
                <a:lnTo>
                  <a:pt x="134380" y="534085"/>
                </a:lnTo>
                <a:lnTo>
                  <a:pt x="136671" y="526832"/>
                </a:lnTo>
                <a:lnTo>
                  <a:pt x="141252" y="525686"/>
                </a:lnTo>
                <a:lnTo>
                  <a:pt x="167594" y="543247"/>
                </a:lnTo>
                <a:lnTo>
                  <a:pt x="180955" y="556227"/>
                </a:lnTo>
                <a:lnTo>
                  <a:pt x="195080" y="562335"/>
                </a:lnTo>
                <a:lnTo>
                  <a:pt x="201952" y="569207"/>
                </a:lnTo>
                <a:lnTo>
                  <a:pt x="224858" y="566917"/>
                </a:lnTo>
                <a:lnTo>
                  <a:pt x="243946" y="560808"/>
                </a:lnTo>
                <a:lnTo>
                  <a:pt x="246236" y="561954"/>
                </a:lnTo>
                <a:lnTo>
                  <a:pt x="242801" y="569589"/>
                </a:lnTo>
                <a:lnTo>
                  <a:pt x="246236" y="574170"/>
                </a:lnTo>
                <a:lnTo>
                  <a:pt x="275250" y="582569"/>
                </a:lnTo>
                <a:lnTo>
                  <a:pt x="286703" y="579133"/>
                </a:lnTo>
                <a:lnTo>
                  <a:pt x="301592" y="568444"/>
                </a:lnTo>
                <a:lnTo>
                  <a:pt x="314572" y="555464"/>
                </a:lnTo>
                <a:lnTo>
                  <a:pt x="324879" y="539048"/>
                </a:lnTo>
                <a:lnTo>
                  <a:pt x="328315" y="528359"/>
                </a:lnTo>
                <a:lnTo>
                  <a:pt x="328315" y="516906"/>
                </a:lnTo>
                <a:lnTo>
                  <a:pt x="314572" y="495145"/>
                </a:lnTo>
                <a:lnTo>
                  <a:pt x="312663" y="488655"/>
                </a:lnTo>
                <a:lnTo>
                  <a:pt x="313045" y="484074"/>
                </a:lnTo>
                <a:lnTo>
                  <a:pt x="318771" y="475294"/>
                </a:lnTo>
                <a:lnTo>
                  <a:pt x="313427" y="463459"/>
                </a:lnTo>
                <a:lnTo>
                  <a:pt x="313808" y="458878"/>
                </a:lnTo>
                <a:lnTo>
                  <a:pt x="308082" y="442462"/>
                </a:lnTo>
                <a:lnTo>
                  <a:pt x="312281" y="431773"/>
                </a:lnTo>
                <a:lnTo>
                  <a:pt x="320680" y="420320"/>
                </a:lnTo>
                <a:lnTo>
                  <a:pt x="345495" y="411158"/>
                </a:lnTo>
                <a:lnTo>
                  <a:pt x="356566" y="402759"/>
                </a:lnTo>
                <a:lnTo>
                  <a:pt x="367637" y="387488"/>
                </a:lnTo>
                <a:lnTo>
                  <a:pt x="372981" y="366110"/>
                </a:lnTo>
                <a:lnTo>
                  <a:pt x="373363" y="355802"/>
                </a:lnTo>
                <a:lnTo>
                  <a:pt x="370691" y="304264"/>
                </a:lnTo>
                <a:lnTo>
                  <a:pt x="372600" y="295484"/>
                </a:lnTo>
                <a:lnTo>
                  <a:pt x="388634" y="268379"/>
                </a:lnTo>
                <a:lnTo>
                  <a:pt x="397414" y="226003"/>
                </a:lnTo>
                <a:lnTo>
                  <a:pt x="395505" y="184773"/>
                </a:lnTo>
                <a:lnTo>
                  <a:pt x="389779" y="155377"/>
                </a:lnTo>
                <a:lnTo>
                  <a:pt x="383671" y="138580"/>
                </a:lnTo>
                <a:lnTo>
                  <a:pt x="356947" y="87042"/>
                </a:lnTo>
                <a:lnTo>
                  <a:pt x="354657" y="76734"/>
                </a:lnTo>
                <a:lnTo>
                  <a:pt x="356566" y="66045"/>
                </a:lnTo>
                <a:lnTo>
                  <a:pt x="363056" y="57646"/>
                </a:lnTo>
                <a:lnTo>
                  <a:pt x="369164" y="43903"/>
                </a:lnTo>
                <a:lnTo>
                  <a:pt x="367255" y="24433"/>
                </a:lnTo>
                <a:lnTo>
                  <a:pt x="372600" y="17179"/>
                </a:lnTo>
                <a:lnTo>
                  <a:pt x="376036" y="20615"/>
                </a:lnTo>
                <a:lnTo>
                  <a:pt x="377944" y="29014"/>
                </a:lnTo>
                <a:lnTo>
                  <a:pt x="403522" y="24051"/>
                </a:lnTo>
                <a:lnTo>
                  <a:pt x="413830" y="17943"/>
                </a:lnTo>
                <a:lnTo>
                  <a:pt x="414212" y="9162"/>
                </a:lnTo>
                <a:lnTo>
                  <a:pt x="417266" y="4963"/>
                </a:lnTo>
                <a:lnTo>
                  <a:pt x="427573" y="0"/>
                </a:lnTo>
                <a:lnTo>
                  <a:pt x="435590" y="12980"/>
                </a:lnTo>
                <a:lnTo>
                  <a:pt x="441699" y="16034"/>
                </a:lnTo>
                <a:lnTo>
                  <a:pt x="449334" y="29014"/>
                </a:lnTo>
                <a:lnTo>
                  <a:pt x="481784" y="54210"/>
                </a:lnTo>
                <a:lnTo>
                  <a:pt x="544011" y="122927"/>
                </a:lnTo>
                <a:lnTo>
                  <a:pt x="561954" y="155759"/>
                </a:lnTo>
                <a:lnTo>
                  <a:pt x="568825" y="159958"/>
                </a:lnTo>
                <a:lnTo>
                  <a:pt x="578369" y="174847"/>
                </a:lnTo>
                <a:lnTo>
                  <a:pt x="616546" y="213787"/>
                </a:lnTo>
                <a:lnTo>
                  <a:pt x="622654" y="216841"/>
                </a:lnTo>
                <a:lnTo>
                  <a:pt x="631053" y="228675"/>
                </a:lnTo>
                <a:lnTo>
                  <a:pt x="674573" y="262652"/>
                </a:lnTo>
                <a:lnTo>
                  <a:pt x="681827" y="265325"/>
                </a:lnTo>
                <a:lnTo>
                  <a:pt x="692898" y="275632"/>
                </a:lnTo>
                <a:lnTo>
                  <a:pt x="703587" y="279068"/>
                </a:lnTo>
                <a:lnTo>
                  <a:pt x="707023" y="287467"/>
                </a:lnTo>
                <a:lnTo>
                  <a:pt x="712368" y="293193"/>
                </a:lnTo>
                <a:lnTo>
                  <a:pt x="742909" y="310373"/>
                </a:lnTo>
                <a:lnTo>
                  <a:pt x="787193" y="326025"/>
                </a:lnTo>
                <a:lnTo>
                  <a:pt x="787193" y="327552"/>
                </a:lnTo>
                <a:lnTo>
                  <a:pt x="771159" y="325643"/>
                </a:lnTo>
                <a:lnTo>
                  <a:pt x="768105" y="327552"/>
                </a:lnTo>
                <a:lnTo>
                  <a:pt x="774977" y="335187"/>
                </a:lnTo>
                <a:lnTo>
                  <a:pt x="777649" y="344349"/>
                </a:lnTo>
                <a:lnTo>
                  <a:pt x="780322" y="342441"/>
                </a:lnTo>
                <a:lnTo>
                  <a:pt x="788339" y="347403"/>
                </a:lnTo>
                <a:lnTo>
                  <a:pt x="818498" y="348549"/>
                </a:lnTo>
                <a:lnTo>
                  <a:pt x="830714" y="339386"/>
                </a:lnTo>
                <a:lnTo>
                  <a:pt x="854383" y="340532"/>
                </a:lnTo>
                <a:lnTo>
                  <a:pt x="864691" y="346258"/>
                </a:lnTo>
                <a:lnTo>
                  <a:pt x="855910" y="352366"/>
                </a:lnTo>
                <a:lnTo>
                  <a:pt x="851711" y="364583"/>
                </a:lnTo>
                <a:lnTo>
                  <a:pt x="860873" y="367255"/>
                </a:lnTo>
                <a:lnTo>
                  <a:pt x="867745" y="360002"/>
                </a:lnTo>
                <a:lnTo>
                  <a:pt x="873090" y="344731"/>
                </a:lnTo>
                <a:lnTo>
                  <a:pt x="878434" y="342822"/>
                </a:lnTo>
                <a:lnTo>
                  <a:pt x="882634" y="345876"/>
                </a:lnTo>
                <a:lnTo>
                  <a:pt x="881107" y="352748"/>
                </a:lnTo>
                <a:lnTo>
                  <a:pt x="883397" y="360002"/>
                </a:lnTo>
                <a:lnTo>
                  <a:pt x="890269" y="366110"/>
                </a:lnTo>
                <a:lnTo>
                  <a:pt x="893323" y="374127"/>
                </a:lnTo>
                <a:lnTo>
                  <a:pt x="905539" y="382907"/>
                </a:lnTo>
                <a:lnTo>
                  <a:pt x="915465" y="386343"/>
                </a:lnTo>
                <a:lnTo>
                  <a:pt x="942952" y="390543"/>
                </a:lnTo>
                <a:lnTo>
                  <a:pt x="976165" y="393215"/>
                </a:lnTo>
                <a:lnTo>
                  <a:pt x="985709" y="391306"/>
                </a:lnTo>
                <a:lnTo>
                  <a:pt x="994108" y="386343"/>
                </a:lnTo>
                <a:lnTo>
                  <a:pt x="1036866" y="342441"/>
                </a:lnTo>
                <a:lnTo>
                  <a:pt x="1066643" y="321825"/>
                </a:lnTo>
                <a:lnTo>
                  <a:pt x="1076187" y="305791"/>
                </a:lnTo>
                <a:lnTo>
                  <a:pt x="1088022" y="294720"/>
                </a:lnTo>
                <a:lnTo>
                  <a:pt x="1089549" y="289757"/>
                </a:lnTo>
                <a:lnTo>
                  <a:pt x="1094130" y="287467"/>
                </a:lnTo>
                <a:lnTo>
                  <a:pt x="1100620" y="300828"/>
                </a:lnTo>
                <a:lnTo>
                  <a:pt x="1100238" y="311136"/>
                </a:lnTo>
                <a:lnTo>
                  <a:pt x="1096039" y="320298"/>
                </a:lnTo>
                <a:lnTo>
                  <a:pt x="1084204" y="334424"/>
                </a:lnTo>
                <a:lnTo>
                  <a:pt x="1078478" y="355039"/>
                </a:lnTo>
                <a:lnTo>
                  <a:pt x="1055572" y="383671"/>
                </a:lnTo>
                <a:lnTo>
                  <a:pt x="1047937" y="401232"/>
                </a:lnTo>
                <a:lnTo>
                  <a:pt x="1049846" y="405813"/>
                </a:lnTo>
                <a:lnTo>
                  <a:pt x="1048700" y="410776"/>
                </a:lnTo>
                <a:lnTo>
                  <a:pt x="1041065" y="427192"/>
                </a:lnTo>
                <a:lnTo>
                  <a:pt x="1049846" y="448952"/>
                </a:lnTo>
                <a:lnTo>
                  <a:pt x="1065498" y="464986"/>
                </a:lnTo>
                <a:lnTo>
                  <a:pt x="1070079" y="472621"/>
                </a:lnTo>
                <a:lnTo>
                  <a:pt x="1071988" y="482929"/>
                </a:lnTo>
                <a:lnTo>
                  <a:pt x="1075805" y="487128"/>
                </a:lnTo>
                <a:lnTo>
                  <a:pt x="1088403" y="527213"/>
                </a:lnTo>
                <a:lnTo>
                  <a:pt x="1095275" y="535612"/>
                </a:lnTo>
                <a:lnTo>
                  <a:pt x="1104437" y="542102"/>
                </a:lnTo>
                <a:lnTo>
                  <a:pt x="1098329" y="543247"/>
                </a:lnTo>
                <a:lnTo>
                  <a:pt x="1086113" y="533322"/>
                </a:lnTo>
                <a:lnTo>
                  <a:pt x="1080386" y="532176"/>
                </a:lnTo>
                <a:lnTo>
                  <a:pt x="1078096" y="536757"/>
                </a:lnTo>
                <a:lnTo>
                  <a:pt x="1079241" y="539430"/>
                </a:lnTo>
                <a:lnTo>
                  <a:pt x="1089167" y="542866"/>
                </a:lnTo>
                <a:lnTo>
                  <a:pt x="1090312" y="544393"/>
                </a:lnTo>
                <a:lnTo>
                  <a:pt x="1086876" y="545538"/>
                </a:lnTo>
                <a:lnTo>
                  <a:pt x="1090312" y="549356"/>
                </a:lnTo>
                <a:lnTo>
                  <a:pt x="1102529" y="553555"/>
                </a:lnTo>
                <a:lnTo>
                  <a:pt x="1119326" y="555082"/>
                </a:lnTo>
                <a:lnTo>
                  <a:pt x="1128870" y="560808"/>
                </a:lnTo>
                <a:lnTo>
                  <a:pt x="1129634" y="557754"/>
                </a:lnTo>
                <a:lnTo>
                  <a:pt x="1124671" y="550501"/>
                </a:lnTo>
                <a:lnTo>
                  <a:pt x="1141468" y="534849"/>
                </a:lnTo>
                <a:lnTo>
                  <a:pt x="1151776" y="530267"/>
                </a:lnTo>
                <a:lnTo>
                  <a:pt x="1157121" y="523777"/>
                </a:lnTo>
                <a:lnTo>
                  <a:pt x="1169337" y="523777"/>
                </a:lnTo>
                <a:lnTo>
                  <a:pt x="1174682" y="520342"/>
                </a:lnTo>
                <a:lnTo>
                  <a:pt x="1177736" y="52225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222280" y="2176160"/>
            <a:ext cx="40085" cy="36649"/>
          </a:xfrm>
          <a:custGeom>
            <a:avLst/>
            <a:gdLst/>
            <a:ahLst/>
            <a:cxnLst/>
            <a:rect l="l" t="t" r="r" b="b"/>
            <a:pathLst>
              <a:path w="40085" h="36649">
                <a:moveTo>
                  <a:pt x="38558" y="18706"/>
                </a:moveTo>
                <a:lnTo>
                  <a:pt x="40085" y="22524"/>
                </a:lnTo>
                <a:lnTo>
                  <a:pt x="35122" y="30541"/>
                </a:lnTo>
                <a:lnTo>
                  <a:pt x="23669" y="36649"/>
                </a:lnTo>
                <a:lnTo>
                  <a:pt x="3818" y="25196"/>
                </a:lnTo>
                <a:lnTo>
                  <a:pt x="0" y="19470"/>
                </a:lnTo>
                <a:lnTo>
                  <a:pt x="2672" y="14507"/>
                </a:lnTo>
                <a:lnTo>
                  <a:pt x="0" y="9544"/>
                </a:lnTo>
                <a:lnTo>
                  <a:pt x="7253" y="2291"/>
                </a:lnTo>
                <a:lnTo>
                  <a:pt x="14125" y="0"/>
                </a:lnTo>
                <a:lnTo>
                  <a:pt x="27105" y="5726"/>
                </a:lnTo>
                <a:lnTo>
                  <a:pt x="38558" y="1870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84421" y="2911815"/>
            <a:ext cx="30159" cy="46957"/>
          </a:xfrm>
          <a:custGeom>
            <a:avLst/>
            <a:gdLst/>
            <a:ahLst/>
            <a:cxnLst/>
            <a:rect l="l" t="t" r="r" b="b"/>
            <a:pathLst>
              <a:path w="30159" h="46957">
                <a:moveTo>
                  <a:pt x="27105" y="0"/>
                </a:moveTo>
                <a:lnTo>
                  <a:pt x="30159" y="2672"/>
                </a:lnTo>
                <a:lnTo>
                  <a:pt x="21760" y="16798"/>
                </a:lnTo>
                <a:lnTo>
                  <a:pt x="19470" y="34740"/>
                </a:lnTo>
                <a:lnTo>
                  <a:pt x="16416" y="40085"/>
                </a:lnTo>
                <a:lnTo>
                  <a:pt x="8781" y="46957"/>
                </a:lnTo>
                <a:lnTo>
                  <a:pt x="6872" y="46193"/>
                </a:lnTo>
                <a:lnTo>
                  <a:pt x="3818" y="41612"/>
                </a:lnTo>
                <a:lnTo>
                  <a:pt x="3054" y="29396"/>
                </a:lnTo>
                <a:lnTo>
                  <a:pt x="0" y="21760"/>
                </a:lnTo>
                <a:lnTo>
                  <a:pt x="2672" y="12598"/>
                </a:lnTo>
                <a:lnTo>
                  <a:pt x="8399" y="6872"/>
                </a:lnTo>
                <a:lnTo>
                  <a:pt x="27105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190212" y="2122713"/>
            <a:ext cx="20615" cy="49629"/>
          </a:xfrm>
          <a:custGeom>
            <a:avLst/>
            <a:gdLst/>
            <a:ahLst/>
            <a:cxnLst/>
            <a:rect l="l" t="t" r="r" b="b"/>
            <a:pathLst>
              <a:path w="20615" h="49629">
                <a:moveTo>
                  <a:pt x="16798" y="4199"/>
                </a:moveTo>
                <a:lnTo>
                  <a:pt x="19852" y="6108"/>
                </a:lnTo>
                <a:lnTo>
                  <a:pt x="20615" y="10689"/>
                </a:lnTo>
                <a:lnTo>
                  <a:pt x="17943" y="35504"/>
                </a:lnTo>
                <a:lnTo>
                  <a:pt x="13362" y="49629"/>
                </a:lnTo>
                <a:lnTo>
                  <a:pt x="13362" y="43139"/>
                </a:lnTo>
                <a:lnTo>
                  <a:pt x="6108" y="28632"/>
                </a:lnTo>
                <a:lnTo>
                  <a:pt x="6490" y="11835"/>
                </a:lnTo>
                <a:lnTo>
                  <a:pt x="0" y="1145"/>
                </a:lnTo>
                <a:lnTo>
                  <a:pt x="3436" y="0"/>
                </a:lnTo>
                <a:lnTo>
                  <a:pt x="7635" y="6872"/>
                </a:lnTo>
                <a:lnTo>
                  <a:pt x="16798" y="419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21690" y="2576247"/>
            <a:ext cx="31304" cy="23669"/>
          </a:xfrm>
          <a:custGeom>
            <a:avLst/>
            <a:gdLst/>
            <a:ahLst/>
            <a:cxnLst/>
            <a:rect l="l" t="t" r="r" b="b"/>
            <a:pathLst>
              <a:path w="31304" h="23669">
                <a:moveTo>
                  <a:pt x="21379" y="5345"/>
                </a:moveTo>
                <a:lnTo>
                  <a:pt x="30923" y="12216"/>
                </a:lnTo>
                <a:lnTo>
                  <a:pt x="31304" y="14507"/>
                </a:lnTo>
                <a:lnTo>
                  <a:pt x="21379" y="17561"/>
                </a:lnTo>
                <a:lnTo>
                  <a:pt x="16034" y="23669"/>
                </a:lnTo>
                <a:lnTo>
                  <a:pt x="13743" y="22524"/>
                </a:lnTo>
                <a:lnTo>
                  <a:pt x="14507" y="18706"/>
                </a:lnTo>
                <a:lnTo>
                  <a:pt x="25196" y="11835"/>
                </a:lnTo>
                <a:lnTo>
                  <a:pt x="0" y="0"/>
                </a:lnTo>
                <a:lnTo>
                  <a:pt x="21379" y="534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749111" y="2438812"/>
            <a:ext cx="31686" cy="9162"/>
          </a:xfrm>
          <a:custGeom>
            <a:avLst/>
            <a:gdLst/>
            <a:ahLst/>
            <a:cxnLst/>
            <a:rect l="l" t="t" r="r" b="b"/>
            <a:pathLst>
              <a:path w="31686" h="9162">
                <a:moveTo>
                  <a:pt x="16034" y="4199"/>
                </a:moveTo>
                <a:lnTo>
                  <a:pt x="31686" y="6872"/>
                </a:lnTo>
                <a:lnTo>
                  <a:pt x="24815" y="9162"/>
                </a:lnTo>
                <a:lnTo>
                  <a:pt x="0" y="1909"/>
                </a:lnTo>
                <a:lnTo>
                  <a:pt x="764" y="0"/>
                </a:lnTo>
                <a:lnTo>
                  <a:pt x="4199" y="0"/>
                </a:lnTo>
                <a:lnTo>
                  <a:pt x="16034" y="419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70677" y="3087808"/>
            <a:ext cx="8017" cy="7635"/>
          </a:xfrm>
          <a:custGeom>
            <a:avLst/>
            <a:gdLst/>
            <a:ahLst/>
            <a:cxnLst/>
            <a:rect l="l" t="t" r="r" b="b"/>
            <a:pathLst>
              <a:path w="8017" h="7635">
                <a:moveTo>
                  <a:pt x="6490" y="382"/>
                </a:moveTo>
                <a:lnTo>
                  <a:pt x="8017" y="2672"/>
                </a:lnTo>
                <a:lnTo>
                  <a:pt x="6490" y="4963"/>
                </a:lnTo>
                <a:lnTo>
                  <a:pt x="1145" y="7635"/>
                </a:lnTo>
                <a:lnTo>
                  <a:pt x="0" y="0"/>
                </a:lnTo>
                <a:lnTo>
                  <a:pt x="6490" y="38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72226" y="3082081"/>
            <a:ext cx="358093" cy="326788"/>
          </a:xfrm>
          <a:custGeom>
            <a:avLst/>
            <a:gdLst/>
            <a:ahLst/>
            <a:cxnLst/>
            <a:rect l="l" t="t" r="r" b="b"/>
            <a:pathLst>
              <a:path w="358093" h="326788">
                <a:moveTo>
                  <a:pt x="16798" y="273723"/>
                </a:moveTo>
                <a:lnTo>
                  <a:pt x="16798" y="245473"/>
                </a:lnTo>
                <a:lnTo>
                  <a:pt x="11453" y="235165"/>
                </a:lnTo>
                <a:lnTo>
                  <a:pt x="0" y="234402"/>
                </a:lnTo>
                <a:lnTo>
                  <a:pt x="382" y="229821"/>
                </a:lnTo>
                <a:lnTo>
                  <a:pt x="8399" y="221422"/>
                </a:lnTo>
                <a:lnTo>
                  <a:pt x="13362" y="220277"/>
                </a:lnTo>
                <a:lnTo>
                  <a:pt x="16034" y="214932"/>
                </a:lnTo>
                <a:lnTo>
                  <a:pt x="19852" y="213023"/>
                </a:lnTo>
                <a:lnTo>
                  <a:pt x="27487" y="196989"/>
                </a:lnTo>
                <a:lnTo>
                  <a:pt x="37031" y="190881"/>
                </a:lnTo>
                <a:lnTo>
                  <a:pt x="51920" y="196607"/>
                </a:lnTo>
                <a:lnTo>
                  <a:pt x="66808" y="186300"/>
                </a:lnTo>
                <a:lnTo>
                  <a:pt x="71008" y="188209"/>
                </a:lnTo>
                <a:lnTo>
                  <a:pt x="78643" y="184009"/>
                </a:lnTo>
                <a:lnTo>
                  <a:pt x="86278" y="164921"/>
                </a:lnTo>
                <a:lnTo>
                  <a:pt x="91241" y="127127"/>
                </a:lnTo>
                <a:lnTo>
                  <a:pt x="100403" y="137434"/>
                </a:lnTo>
                <a:lnTo>
                  <a:pt x="103076" y="136671"/>
                </a:lnTo>
                <a:lnTo>
                  <a:pt x="100403" y="128654"/>
                </a:lnTo>
                <a:lnTo>
                  <a:pt x="103839" y="126745"/>
                </a:lnTo>
                <a:lnTo>
                  <a:pt x="108039" y="127509"/>
                </a:lnTo>
                <a:lnTo>
                  <a:pt x="106130" y="124454"/>
                </a:lnTo>
                <a:lnTo>
                  <a:pt x="96968" y="124454"/>
                </a:lnTo>
                <a:lnTo>
                  <a:pt x="94677" y="121782"/>
                </a:lnTo>
                <a:lnTo>
                  <a:pt x="92005" y="124073"/>
                </a:lnTo>
                <a:lnTo>
                  <a:pt x="91241" y="113765"/>
                </a:lnTo>
                <a:lnTo>
                  <a:pt x="87042" y="106893"/>
                </a:lnTo>
                <a:lnTo>
                  <a:pt x="76734" y="103839"/>
                </a:lnTo>
                <a:lnTo>
                  <a:pt x="76352" y="101167"/>
                </a:lnTo>
                <a:lnTo>
                  <a:pt x="78261" y="100022"/>
                </a:lnTo>
                <a:lnTo>
                  <a:pt x="87805" y="100403"/>
                </a:lnTo>
                <a:lnTo>
                  <a:pt x="90859" y="97349"/>
                </a:lnTo>
                <a:lnTo>
                  <a:pt x="95059" y="69099"/>
                </a:lnTo>
                <a:lnTo>
                  <a:pt x="104985" y="75207"/>
                </a:lnTo>
                <a:lnTo>
                  <a:pt x="113383" y="85515"/>
                </a:lnTo>
                <a:lnTo>
                  <a:pt x="118728" y="88951"/>
                </a:lnTo>
                <a:lnTo>
                  <a:pt x="122927" y="88951"/>
                </a:lnTo>
                <a:lnTo>
                  <a:pt x="128272" y="85515"/>
                </a:lnTo>
                <a:lnTo>
                  <a:pt x="130944" y="80170"/>
                </a:lnTo>
                <a:lnTo>
                  <a:pt x="135526" y="78643"/>
                </a:lnTo>
                <a:lnTo>
                  <a:pt x="144688" y="80170"/>
                </a:lnTo>
                <a:lnTo>
                  <a:pt x="152323" y="86278"/>
                </a:lnTo>
                <a:lnTo>
                  <a:pt x="154232" y="92005"/>
                </a:lnTo>
                <a:lnTo>
                  <a:pt x="151941" y="108039"/>
                </a:lnTo>
                <a:lnTo>
                  <a:pt x="153850" y="123691"/>
                </a:lnTo>
                <a:lnTo>
                  <a:pt x="159958" y="159577"/>
                </a:lnTo>
                <a:lnTo>
                  <a:pt x="166066" y="169884"/>
                </a:lnTo>
                <a:lnTo>
                  <a:pt x="175611" y="174465"/>
                </a:lnTo>
                <a:lnTo>
                  <a:pt x="184773" y="173320"/>
                </a:lnTo>
                <a:lnTo>
                  <a:pt x="191263" y="166448"/>
                </a:lnTo>
                <a:lnTo>
                  <a:pt x="198898" y="154614"/>
                </a:lnTo>
                <a:lnTo>
                  <a:pt x="197371" y="150414"/>
                </a:lnTo>
                <a:lnTo>
                  <a:pt x="198898" y="147360"/>
                </a:lnTo>
                <a:lnTo>
                  <a:pt x="193172" y="145451"/>
                </a:lnTo>
                <a:lnTo>
                  <a:pt x="196989" y="144306"/>
                </a:lnTo>
                <a:lnTo>
                  <a:pt x="202334" y="131326"/>
                </a:lnTo>
                <a:lnTo>
                  <a:pt x="214168" y="136289"/>
                </a:lnTo>
                <a:lnTo>
                  <a:pt x="220658" y="143924"/>
                </a:lnTo>
                <a:lnTo>
                  <a:pt x="219513" y="149269"/>
                </a:lnTo>
                <a:lnTo>
                  <a:pt x="233638" y="154995"/>
                </a:lnTo>
                <a:lnTo>
                  <a:pt x="235929" y="154232"/>
                </a:lnTo>
                <a:lnTo>
                  <a:pt x="240892" y="161867"/>
                </a:lnTo>
                <a:lnTo>
                  <a:pt x="246236" y="165303"/>
                </a:lnTo>
                <a:lnTo>
                  <a:pt x="249291" y="164921"/>
                </a:lnTo>
                <a:lnTo>
                  <a:pt x="253108" y="163776"/>
                </a:lnTo>
                <a:lnTo>
                  <a:pt x="260743" y="155759"/>
                </a:lnTo>
                <a:lnTo>
                  <a:pt x="268760" y="137053"/>
                </a:lnTo>
                <a:lnTo>
                  <a:pt x="272578" y="107657"/>
                </a:lnTo>
                <a:lnTo>
                  <a:pt x="277923" y="100403"/>
                </a:lnTo>
                <a:lnTo>
                  <a:pt x="278686" y="95822"/>
                </a:lnTo>
                <a:lnTo>
                  <a:pt x="274487" y="82461"/>
                </a:lnTo>
                <a:lnTo>
                  <a:pt x="264561" y="69099"/>
                </a:lnTo>
                <a:lnTo>
                  <a:pt x="255781" y="65663"/>
                </a:lnTo>
                <a:lnTo>
                  <a:pt x="251199" y="73680"/>
                </a:lnTo>
                <a:lnTo>
                  <a:pt x="252726" y="74825"/>
                </a:lnTo>
                <a:lnTo>
                  <a:pt x="255399" y="71008"/>
                </a:lnTo>
                <a:lnTo>
                  <a:pt x="253108" y="75971"/>
                </a:lnTo>
                <a:lnTo>
                  <a:pt x="235547" y="89332"/>
                </a:lnTo>
                <a:lnTo>
                  <a:pt x="219895" y="85896"/>
                </a:lnTo>
                <a:lnTo>
                  <a:pt x="213787" y="91623"/>
                </a:lnTo>
                <a:lnTo>
                  <a:pt x="197371" y="93913"/>
                </a:lnTo>
                <a:lnTo>
                  <a:pt x="190499" y="98113"/>
                </a:lnTo>
                <a:lnTo>
                  <a:pt x="187827" y="102694"/>
                </a:lnTo>
                <a:lnTo>
                  <a:pt x="178283" y="98495"/>
                </a:lnTo>
                <a:lnTo>
                  <a:pt x="178283" y="85896"/>
                </a:lnTo>
                <a:lnTo>
                  <a:pt x="180573" y="83224"/>
                </a:lnTo>
                <a:lnTo>
                  <a:pt x="185536" y="53447"/>
                </a:lnTo>
                <a:lnTo>
                  <a:pt x="188209" y="51538"/>
                </a:lnTo>
                <a:lnTo>
                  <a:pt x="192408" y="31686"/>
                </a:lnTo>
                <a:lnTo>
                  <a:pt x="205006" y="16416"/>
                </a:lnTo>
                <a:lnTo>
                  <a:pt x="206151" y="2291"/>
                </a:lnTo>
                <a:lnTo>
                  <a:pt x="207297" y="0"/>
                </a:lnTo>
                <a:lnTo>
                  <a:pt x="224858" y="14889"/>
                </a:lnTo>
                <a:lnTo>
                  <a:pt x="237074" y="16416"/>
                </a:lnTo>
                <a:lnTo>
                  <a:pt x="245473" y="20615"/>
                </a:lnTo>
                <a:lnTo>
                  <a:pt x="262652" y="39321"/>
                </a:lnTo>
                <a:lnTo>
                  <a:pt x="278686" y="47720"/>
                </a:lnTo>
                <a:lnTo>
                  <a:pt x="286703" y="47720"/>
                </a:lnTo>
                <a:lnTo>
                  <a:pt x="299301" y="42757"/>
                </a:lnTo>
                <a:lnTo>
                  <a:pt x="314572" y="28632"/>
                </a:lnTo>
                <a:lnTo>
                  <a:pt x="316099" y="31304"/>
                </a:lnTo>
                <a:lnTo>
                  <a:pt x="313427" y="37031"/>
                </a:lnTo>
                <a:lnTo>
                  <a:pt x="314190" y="41612"/>
                </a:lnTo>
                <a:lnTo>
                  <a:pt x="307700" y="57264"/>
                </a:lnTo>
                <a:lnTo>
                  <a:pt x="301210" y="94677"/>
                </a:lnTo>
                <a:lnTo>
                  <a:pt x="300828" y="150032"/>
                </a:lnTo>
                <a:lnTo>
                  <a:pt x="307318" y="201189"/>
                </a:lnTo>
                <a:lnTo>
                  <a:pt x="316481" y="233638"/>
                </a:lnTo>
                <a:lnTo>
                  <a:pt x="320680" y="240892"/>
                </a:lnTo>
                <a:lnTo>
                  <a:pt x="328697" y="248527"/>
                </a:lnTo>
                <a:lnTo>
                  <a:pt x="337478" y="245855"/>
                </a:lnTo>
                <a:lnTo>
                  <a:pt x="340150" y="250818"/>
                </a:lnTo>
                <a:lnTo>
                  <a:pt x="358093" y="268379"/>
                </a:lnTo>
                <a:lnTo>
                  <a:pt x="339768" y="279068"/>
                </a:lnTo>
                <a:lnTo>
                  <a:pt x="332896" y="290903"/>
                </a:lnTo>
                <a:lnTo>
                  <a:pt x="313427" y="288612"/>
                </a:lnTo>
                <a:lnTo>
                  <a:pt x="294339" y="295484"/>
                </a:lnTo>
                <a:lnTo>
                  <a:pt x="283649" y="291666"/>
                </a:lnTo>
                <a:lnTo>
                  <a:pt x="241655" y="314572"/>
                </a:lnTo>
                <a:lnTo>
                  <a:pt x="229439" y="325261"/>
                </a:lnTo>
                <a:lnTo>
                  <a:pt x="224476" y="326788"/>
                </a:lnTo>
                <a:lnTo>
                  <a:pt x="209969" y="319153"/>
                </a:lnTo>
                <a:lnTo>
                  <a:pt x="217223" y="285558"/>
                </a:lnTo>
                <a:lnTo>
                  <a:pt x="216459" y="278304"/>
                </a:lnTo>
                <a:lnTo>
                  <a:pt x="211878" y="272578"/>
                </a:lnTo>
                <a:lnTo>
                  <a:pt x="214168" y="268760"/>
                </a:lnTo>
                <a:lnTo>
                  <a:pt x="213405" y="264943"/>
                </a:lnTo>
                <a:lnTo>
                  <a:pt x="198516" y="257308"/>
                </a:lnTo>
                <a:lnTo>
                  <a:pt x="188972" y="258071"/>
                </a:lnTo>
                <a:lnTo>
                  <a:pt x="182864" y="265706"/>
                </a:lnTo>
                <a:lnTo>
                  <a:pt x="168739" y="274487"/>
                </a:lnTo>
                <a:lnTo>
                  <a:pt x="154995" y="277923"/>
                </a:lnTo>
                <a:lnTo>
                  <a:pt x="144306" y="274487"/>
                </a:lnTo>
                <a:lnTo>
                  <a:pt x="134762" y="278686"/>
                </a:lnTo>
                <a:lnTo>
                  <a:pt x="131708" y="277923"/>
                </a:lnTo>
                <a:lnTo>
                  <a:pt x="113002" y="266088"/>
                </a:lnTo>
                <a:lnTo>
                  <a:pt x="111093" y="261889"/>
                </a:lnTo>
                <a:lnTo>
                  <a:pt x="108420" y="261125"/>
                </a:lnTo>
                <a:lnTo>
                  <a:pt x="98113" y="263034"/>
                </a:lnTo>
                <a:lnTo>
                  <a:pt x="87042" y="269142"/>
                </a:lnTo>
                <a:lnTo>
                  <a:pt x="51920" y="268760"/>
                </a:lnTo>
                <a:lnTo>
                  <a:pt x="40085" y="264943"/>
                </a:lnTo>
                <a:lnTo>
                  <a:pt x="27105" y="272960"/>
                </a:lnTo>
                <a:lnTo>
                  <a:pt x="16798" y="27372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29512" y="3350460"/>
            <a:ext cx="277159" cy="415357"/>
          </a:xfrm>
          <a:custGeom>
            <a:avLst/>
            <a:gdLst/>
            <a:ahLst/>
            <a:cxnLst/>
            <a:rect l="l" t="t" r="r" b="b"/>
            <a:pathLst>
              <a:path w="277159" h="415357">
                <a:moveTo>
                  <a:pt x="200807" y="0"/>
                </a:moveTo>
                <a:lnTo>
                  <a:pt x="209587" y="14125"/>
                </a:lnTo>
                <a:lnTo>
                  <a:pt x="213023" y="16416"/>
                </a:lnTo>
                <a:lnTo>
                  <a:pt x="219895" y="33213"/>
                </a:lnTo>
                <a:lnTo>
                  <a:pt x="232493" y="54974"/>
                </a:lnTo>
                <a:lnTo>
                  <a:pt x="226003" y="62991"/>
                </a:lnTo>
                <a:lnTo>
                  <a:pt x="229057" y="67190"/>
                </a:lnTo>
                <a:lnTo>
                  <a:pt x="236692" y="71389"/>
                </a:lnTo>
                <a:lnTo>
                  <a:pt x="239365" y="76352"/>
                </a:lnTo>
                <a:lnTo>
                  <a:pt x="233257" y="82079"/>
                </a:lnTo>
                <a:lnTo>
                  <a:pt x="231348" y="87042"/>
                </a:lnTo>
                <a:lnTo>
                  <a:pt x="232493" y="93150"/>
                </a:lnTo>
                <a:lnTo>
                  <a:pt x="234784" y="96968"/>
                </a:lnTo>
                <a:lnTo>
                  <a:pt x="253490" y="111093"/>
                </a:lnTo>
                <a:lnTo>
                  <a:pt x="255399" y="119110"/>
                </a:lnTo>
                <a:lnTo>
                  <a:pt x="251963" y="128654"/>
                </a:lnTo>
                <a:lnTo>
                  <a:pt x="257689" y="138961"/>
                </a:lnTo>
                <a:lnTo>
                  <a:pt x="264943" y="170648"/>
                </a:lnTo>
                <a:lnTo>
                  <a:pt x="261507" y="176374"/>
                </a:lnTo>
                <a:lnTo>
                  <a:pt x="259216" y="196607"/>
                </a:lnTo>
                <a:lnTo>
                  <a:pt x="255781" y="205388"/>
                </a:lnTo>
                <a:lnTo>
                  <a:pt x="256926" y="208442"/>
                </a:lnTo>
                <a:lnTo>
                  <a:pt x="265706" y="199280"/>
                </a:lnTo>
                <a:lnTo>
                  <a:pt x="270287" y="198516"/>
                </a:lnTo>
                <a:lnTo>
                  <a:pt x="268760" y="209587"/>
                </a:lnTo>
                <a:lnTo>
                  <a:pt x="276777" y="218750"/>
                </a:lnTo>
                <a:lnTo>
                  <a:pt x="277159" y="222949"/>
                </a:lnTo>
                <a:lnTo>
                  <a:pt x="266470" y="235547"/>
                </a:lnTo>
                <a:lnTo>
                  <a:pt x="254253" y="242419"/>
                </a:lnTo>
                <a:lnTo>
                  <a:pt x="257689" y="246618"/>
                </a:lnTo>
                <a:lnTo>
                  <a:pt x="262652" y="246236"/>
                </a:lnTo>
                <a:lnTo>
                  <a:pt x="270669" y="236692"/>
                </a:lnTo>
                <a:lnTo>
                  <a:pt x="274869" y="240892"/>
                </a:lnTo>
                <a:lnTo>
                  <a:pt x="271051" y="243946"/>
                </a:lnTo>
                <a:lnTo>
                  <a:pt x="269524" y="252726"/>
                </a:lnTo>
                <a:lnTo>
                  <a:pt x="259598" y="254253"/>
                </a:lnTo>
                <a:lnTo>
                  <a:pt x="251199" y="260743"/>
                </a:lnTo>
                <a:lnTo>
                  <a:pt x="256162" y="263034"/>
                </a:lnTo>
                <a:lnTo>
                  <a:pt x="244709" y="274105"/>
                </a:lnTo>
                <a:lnTo>
                  <a:pt x="248527" y="275632"/>
                </a:lnTo>
                <a:lnTo>
                  <a:pt x="259598" y="269142"/>
                </a:lnTo>
                <a:lnTo>
                  <a:pt x="259980" y="274869"/>
                </a:lnTo>
                <a:lnTo>
                  <a:pt x="246618" y="282886"/>
                </a:lnTo>
                <a:lnTo>
                  <a:pt x="250054" y="287849"/>
                </a:lnTo>
                <a:lnTo>
                  <a:pt x="243564" y="287849"/>
                </a:lnTo>
                <a:lnTo>
                  <a:pt x="243564" y="294339"/>
                </a:lnTo>
                <a:lnTo>
                  <a:pt x="253108" y="293957"/>
                </a:lnTo>
                <a:lnTo>
                  <a:pt x="253490" y="299301"/>
                </a:lnTo>
                <a:lnTo>
                  <a:pt x="249672" y="303119"/>
                </a:lnTo>
                <a:lnTo>
                  <a:pt x="239365" y="304264"/>
                </a:lnTo>
                <a:lnTo>
                  <a:pt x="240128" y="308082"/>
                </a:lnTo>
                <a:lnTo>
                  <a:pt x="248909" y="309227"/>
                </a:lnTo>
                <a:lnTo>
                  <a:pt x="247000" y="313427"/>
                </a:lnTo>
                <a:lnTo>
                  <a:pt x="242801" y="316099"/>
                </a:lnTo>
                <a:lnTo>
                  <a:pt x="232875" y="317626"/>
                </a:lnTo>
                <a:lnTo>
                  <a:pt x="245473" y="328315"/>
                </a:lnTo>
                <a:lnTo>
                  <a:pt x="246236" y="330988"/>
                </a:lnTo>
                <a:lnTo>
                  <a:pt x="242037" y="333278"/>
                </a:lnTo>
                <a:lnTo>
                  <a:pt x="230966" y="329461"/>
                </a:lnTo>
                <a:lnTo>
                  <a:pt x="227530" y="332896"/>
                </a:lnTo>
                <a:lnTo>
                  <a:pt x="238219" y="339768"/>
                </a:lnTo>
                <a:lnTo>
                  <a:pt x="228675" y="341295"/>
                </a:lnTo>
                <a:lnTo>
                  <a:pt x="235165" y="348549"/>
                </a:lnTo>
                <a:lnTo>
                  <a:pt x="217604" y="348930"/>
                </a:lnTo>
                <a:lnTo>
                  <a:pt x="209969" y="346258"/>
                </a:lnTo>
                <a:lnTo>
                  <a:pt x="213787" y="358093"/>
                </a:lnTo>
                <a:lnTo>
                  <a:pt x="209587" y="358093"/>
                </a:lnTo>
                <a:lnTo>
                  <a:pt x="206915" y="361529"/>
                </a:lnTo>
                <a:lnTo>
                  <a:pt x="211114" y="364583"/>
                </a:lnTo>
                <a:lnTo>
                  <a:pt x="207679" y="368019"/>
                </a:lnTo>
                <a:lnTo>
                  <a:pt x="202716" y="364964"/>
                </a:lnTo>
                <a:lnTo>
                  <a:pt x="199280" y="359620"/>
                </a:lnTo>
                <a:lnTo>
                  <a:pt x="203097" y="356184"/>
                </a:lnTo>
                <a:lnTo>
                  <a:pt x="194699" y="355802"/>
                </a:lnTo>
                <a:lnTo>
                  <a:pt x="192408" y="358475"/>
                </a:lnTo>
                <a:lnTo>
                  <a:pt x="192790" y="363056"/>
                </a:lnTo>
                <a:lnTo>
                  <a:pt x="172938" y="357329"/>
                </a:lnTo>
                <a:lnTo>
                  <a:pt x="164921" y="358093"/>
                </a:lnTo>
                <a:lnTo>
                  <a:pt x="162249" y="360765"/>
                </a:lnTo>
                <a:lnTo>
                  <a:pt x="161485" y="376799"/>
                </a:lnTo>
                <a:lnTo>
                  <a:pt x="155377" y="386343"/>
                </a:lnTo>
                <a:lnTo>
                  <a:pt x="154232" y="401614"/>
                </a:lnTo>
                <a:lnTo>
                  <a:pt x="146978" y="407722"/>
                </a:lnTo>
                <a:lnTo>
                  <a:pt x="130181" y="400850"/>
                </a:lnTo>
                <a:lnTo>
                  <a:pt x="109947" y="415357"/>
                </a:lnTo>
                <a:lnTo>
                  <a:pt x="95822" y="407340"/>
                </a:lnTo>
                <a:lnTo>
                  <a:pt x="89332" y="398560"/>
                </a:lnTo>
                <a:lnTo>
                  <a:pt x="88951" y="396269"/>
                </a:lnTo>
                <a:lnTo>
                  <a:pt x="93913" y="390924"/>
                </a:lnTo>
                <a:lnTo>
                  <a:pt x="92386" y="388252"/>
                </a:lnTo>
                <a:lnTo>
                  <a:pt x="65663" y="385580"/>
                </a:lnTo>
                <a:lnTo>
                  <a:pt x="30923" y="368019"/>
                </a:lnTo>
                <a:lnTo>
                  <a:pt x="19852" y="366873"/>
                </a:lnTo>
                <a:lnTo>
                  <a:pt x="27487" y="343204"/>
                </a:lnTo>
                <a:lnTo>
                  <a:pt x="26723" y="340150"/>
                </a:lnTo>
                <a:lnTo>
                  <a:pt x="19470" y="334042"/>
                </a:lnTo>
                <a:lnTo>
                  <a:pt x="17943" y="327170"/>
                </a:lnTo>
                <a:lnTo>
                  <a:pt x="20615" y="318771"/>
                </a:lnTo>
                <a:lnTo>
                  <a:pt x="27105" y="312281"/>
                </a:lnTo>
                <a:lnTo>
                  <a:pt x="22524" y="306937"/>
                </a:lnTo>
                <a:lnTo>
                  <a:pt x="21379" y="298538"/>
                </a:lnTo>
                <a:lnTo>
                  <a:pt x="8017" y="283649"/>
                </a:lnTo>
                <a:lnTo>
                  <a:pt x="0" y="259216"/>
                </a:lnTo>
                <a:lnTo>
                  <a:pt x="15652" y="221040"/>
                </a:lnTo>
                <a:lnTo>
                  <a:pt x="25960" y="208442"/>
                </a:lnTo>
                <a:lnTo>
                  <a:pt x="30541" y="197371"/>
                </a:lnTo>
                <a:lnTo>
                  <a:pt x="25960" y="179046"/>
                </a:lnTo>
                <a:lnTo>
                  <a:pt x="32832" y="163012"/>
                </a:lnTo>
                <a:lnTo>
                  <a:pt x="26342" y="156904"/>
                </a:lnTo>
                <a:lnTo>
                  <a:pt x="24433" y="149269"/>
                </a:lnTo>
                <a:lnTo>
                  <a:pt x="28632" y="143161"/>
                </a:lnTo>
                <a:lnTo>
                  <a:pt x="38176" y="142779"/>
                </a:lnTo>
                <a:lnTo>
                  <a:pt x="41612" y="140107"/>
                </a:lnTo>
                <a:lnTo>
                  <a:pt x="36649" y="120637"/>
                </a:lnTo>
                <a:lnTo>
                  <a:pt x="35122" y="96968"/>
                </a:lnTo>
                <a:lnTo>
                  <a:pt x="38940" y="84751"/>
                </a:lnTo>
                <a:lnTo>
                  <a:pt x="40085" y="73680"/>
                </a:lnTo>
                <a:lnTo>
                  <a:pt x="38558" y="66045"/>
                </a:lnTo>
                <a:lnTo>
                  <a:pt x="44284" y="57264"/>
                </a:lnTo>
                <a:lnTo>
                  <a:pt x="52683" y="50774"/>
                </a:lnTo>
                <a:lnTo>
                  <a:pt x="64900" y="58028"/>
                </a:lnTo>
                <a:lnTo>
                  <a:pt x="69481" y="58028"/>
                </a:lnTo>
                <a:lnTo>
                  <a:pt x="84369" y="46193"/>
                </a:lnTo>
                <a:lnTo>
                  <a:pt x="126363" y="23287"/>
                </a:lnTo>
                <a:lnTo>
                  <a:pt x="137053" y="27105"/>
                </a:lnTo>
                <a:lnTo>
                  <a:pt x="156141" y="20233"/>
                </a:lnTo>
                <a:lnTo>
                  <a:pt x="175611" y="22524"/>
                </a:lnTo>
                <a:lnTo>
                  <a:pt x="182482" y="10689"/>
                </a:lnTo>
                <a:lnTo>
                  <a:pt x="200807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53159" y="3707789"/>
            <a:ext cx="275632" cy="298538"/>
          </a:xfrm>
          <a:custGeom>
            <a:avLst/>
            <a:gdLst/>
            <a:ahLst/>
            <a:cxnLst/>
            <a:rect l="l" t="t" r="r" b="b"/>
            <a:pathLst>
              <a:path w="275632" h="298538">
                <a:moveTo>
                  <a:pt x="269142" y="5726"/>
                </a:moveTo>
                <a:lnTo>
                  <a:pt x="269906" y="16416"/>
                </a:lnTo>
                <a:lnTo>
                  <a:pt x="275632" y="33977"/>
                </a:lnTo>
                <a:lnTo>
                  <a:pt x="271433" y="30923"/>
                </a:lnTo>
                <a:lnTo>
                  <a:pt x="269524" y="24815"/>
                </a:lnTo>
                <a:lnTo>
                  <a:pt x="258835" y="26342"/>
                </a:lnTo>
                <a:lnTo>
                  <a:pt x="258835" y="41994"/>
                </a:lnTo>
                <a:lnTo>
                  <a:pt x="247382" y="51156"/>
                </a:lnTo>
                <a:lnTo>
                  <a:pt x="245855" y="54592"/>
                </a:lnTo>
                <a:lnTo>
                  <a:pt x="254635" y="64136"/>
                </a:lnTo>
                <a:lnTo>
                  <a:pt x="254635" y="70244"/>
                </a:lnTo>
                <a:lnTo>
                  <a:pt x="253108" y="71389"/>
                </a:lnTo>
                <a:lnTo>
                  <a:pt x="250054" y="69481"/>
                </a:lnTo>
                <a:lnTo>
                  <a:pt x="246618" y="73680"/>
                </a:lnTo>
                <a:lnTo>
                  <a:pt x="234402" y="80552"/>
                </a:lnTo>
                <a:lnTo>
                  <a:pt x="236311" y="84369"/>
                </a:lnTo>
                <a:lnTo>
                  <a:pt x="248527" y="87805"/>
                </a:lnTo>
                <a:lnTo>
                  <a:pt x="243946" y="96204"/>
                </a:lnTo>
                <a:lnTo>
                  <a:pt x="235165" y="103076"/>
                </a:lnTo>
                <a:lnTo>
                  <a:pt x="244328" y="111475"/>
                </a:lnTo>
                <a:lnTo>
                  <a:pt x="247382" y="108039"/>
                </a:lnTo>
                <a:lnTo>
                  <a:pt x="250818" y="115674"/>
                </a:lnTo>
                <a:lnTo>
                  <a:pt x="250054" y="124454"/>
                </a:lnTo>
                <a:lnTo>
                  <a:pt x="246236" y="122546"/>
                </a:lnTo>
                <a:lnTo>
                  <a:pt x="244328" y="117964"/>
                </a:lnTo>
                <a:lnTo>
                  <a:pt x="240510" y="129799"/>
                </a:lnTo>
                <a:lnTo>
                  <a:pt x="243182" y="133235"/>
                </a:lnTo>
                <a:lnTo>
                  <a:pt x="235929" y="135907"/>
                </a:lnTo>
                <a:lnTo>
                  <a:pt x="238983" y="146597"/>
                </a:lnTo>
                <a:lnTo>
                  <a:pt x="245091" y="143924"/>
                </a:lnTo>
                <a:lnTo>
                  <a:pt x="251199" y="148124"/>
                </a:lnTo>
                <a:lnTo>
                  <a:pt x="245473" y="146978"/>
                </a:lnTo>
                <a:lnTo>
                  <a:pt x="241655" y="151560"/>
                </a:lnTo>
                <a:lnTo>
                  <a:pt x="246618" y="154232"/>
                </a:lnTo>
                <a:lnTo>
                  <a:pt x="247382" y="164539"/>
                </a:lnTo>
                <a:lnTo>
                  <a:pt x="250054" y="168357"/>
                </a:lnTo>
                <a:lnTo>
                  <a:pt x="246618" y="176756"/>
                </a:lnTo>
                <a:lnTo>
                  <a:pt x="234402" y="169121"/>
                </a:lnTo>
                <a:lnTo>
                  <a:pt x="235165" y="163394"/>
                </a:lnTo>
                <a:lnTo>
                  <a:pt x="226767" y="158431"/>
                </a:lnTo>
                <a:lnTo>
                  <a:pt x="229821" y="151560"/>
                </a:lnTo>
                <a:lnTo>
                  <a:pt x="227530" y="149269"/>
                </a:lnTo>
                <a:lnTo>
                  <a:pt x="219131" y="149269"/>
                </a:lnTo>
                <a:lnTo>
                  <a:pt x="208824" y="142397"/>
                </a:lnTo>
                <a:lnTo>
                  <a:pt x="183246" y="148124"/>
                </a:lnTo>
                <a:lnTo>
                  <a:pt x="179046" y="151560"/>
                </a:lnTo>
                <a:lnTo>
                  <a:pt x="176756" y="163394"/>
                </a:lnTo>
                <a:lnTo>
                  <a:pt x="173320" y="163394"/>
                </a:lnTo>
                <a:lnTo>
                  <a:pt x="169121" y="151560"/>
                </a:lnTo>
                <a:lnTo>
                  <a:pt x="166066" y="153087"/>
                </a:lnTo>
                <a:lnTo>
                  <a:pt x="162631" y="151560"/>
                </a:lnTo>
                <a:lnTo>
                  <a:pt x="158813" y="154232"/>
                </a:lnTo>
                <a:lnTo>
                  <a:pt x="153850" y="161867"/>
                </a:lnTo>
                <a:lnTo>
                  <a:pt x="153087" y="166830"/>
                </a:lnTo>
                <a:lnTo>
                  <a:pt x="156904" y="165303"/>
                </a:lnTo>
                <a:lnTo>
                  <a:pt x="159958" y="168357"/>
                </a:lnTo>
                <a:lnTo>
                  <a:pt x="146597" y="182482"/>
                </a:lnTo>
                <a:lnTo>
                  <a:pt x="140870" y="191645"/>
                </a:lnTo>
                <a:lnTo>
                  <a:pt x="128654" y="230202"/>
                </a:lnTo>
                <a:lnTo>
                  <a:pt x="127509" y="250818"/>
                </a:lnTo>
                <a:lnTo>
                  <a:pt x="130181" y="269524"/>
                </a:lnTo>
                <a:lnTo>
                  <a:pt x="119492" y="269906"/>
                </a:lnTo>
                <a:lnTo>
                  <a:pt x="114910" y="272578"/>
                </a:lnTo>
                <a:lnTo>
                  <a:pt x="113765" y="291666"/>
                </a:lnTo>
                <a:lnTo>
                  <a:pt x="109184" y="294720"/>
                </a:lnTo>
                <a:lnTo>
                  <a:pt x="99640" y="294720"/>
                </a:lnTo>
                <a:lnTo>
                  <a:pt x="100022" y="298538"/>
                </a:lnTo>
                <a:lnTo>
                  <a:pt x="90859" y="297011"/>
                </a:lnTo>
                <a:lnTo>
                  <a:pt x="83606" y="291666"/>
                </a:lnTo>
                <a:lnTo>
                  <a:pt x="80934" y="287467"/>
                </a:lnTo>
                <a:lnTo>
                  <a:pt x="80552" y="276777"/>
                </a:lnTo>
                <a:lnTo>
                  <a:pt x="74825" y="271051"/>
                </a:lnTo>
                <a:lnTo>
                  <a:pt x="59937" y="266088"/>
                </a:lnTo>
                <a:lnTo>
                  <a:pt x="44666" y="267997"/>
                </a:lnTo>
                <a:lnTo>
                  <a:pt x="37031" y="258071"/>
                </a:lnTo>
                <a:lnTo>
                  <a:pt x="26342" y="253490"/>
                </a:lnTo>
                <a:lnTo>
                  <a:pt x="9926" y="255781"/>
                </a:lnTo>
                <a:lnTo>
                  <a:pt x="0" y="251199"/>
                </a:lnTo>
                <a:lnTo>
                  <a:pt x="2291" y="231348"/>
                </a:lnTo>
                <a:lnTo>
                  <a:pt x="7635" y="227148"/>
                </a:lnTo>
                <a:lnTo>
                  <a:pt x="21379" y="223331"/>
                </a:lnTo>
                <a:lnTo>
                  <a:pt x="35504" y="205006"/>
                </a:lnTo>
                <a:lnTo>
                  <a:pt x="40085" y="173320"/>
                </a:lnTo>
                <a:lnTo>
                  <a:pt x="49629" y="154995"/>
                </a:lnTo>
                <a:lnTo>
                  <a:pt x="56883" y="145833"/>
                </a:lnTo>
                <a:lnTo>
                  <a:pt x="61845" y="131708"/>
                </a:lnTo>
                <a:lnTo>
                  <a:pt x="61464" y="124836"/>
                </a:lnTo>
                <a:lnTo>
                  <a:pt x="56501" y="117964"/>
                </a:lnTo>
                <a:lnTo>
                  <a:pt x="55737" y="103458"/>
                </a:lnTo>
                <a:lnTo>
                  <a:pt x="51920" y="87805"/>
                </a:lnTo>
                <a:lnTo>
                  <a:pt x="53447" y="85133"/>
                </a:lnTo>
                <a:lnTo>
                  <a:pt x="61464" y="85133"/>
                </a:lnTo>
                <a:lnTo>
                  <a:pt x="64518" y="80934"/>
                </a:lnTo>
                <a:lnTo>
                  <a:pt x="68335" y="57646"/>
                </a:lnTo>
                <a:lnTo>
                  <a:pt x="51538" y="26723"/>
                </a:lnTo>
                <a:lnTo>
                  <a:pt x="60318" y="29014"/>
                </a:lnTo>
                <a:lnTo>
                  <a:pt x="72917" y="24815"/>
                </a:lnTo>
                <a:lnTo>
                  <a:pt x="91241" y="11453"/>
                </a:lnTo>
                <a:lnTo>
                  <a:pt x="96204" y="9544"/>
                </a:lnTo>
                <a:lnTo>
                  <a:pt x="107275" y="10689"/>
                </a:lnTo>
                <a:lnTo>
                  <a:pt x="142015" y="28250"/>
                </a:lnTo>
                <a:lnTo>
                  <a:pt x="168739" y="30923"/>
                </a:lnTo>
                <a:lnTo>
                  <a:pt x="170266" y="33595"/>
                </a:lnTo>
                <a:lnTo>
                  <a:pt x="165303" y="38940"/>
                </a:lnTo>
                <a:lnTo>
                  <a:pt x="169502" y="46957"/>
                </a:lnTo>
                <a:lnTo>
                  <a:pt x="188209" y="58028"/>
                </a:lnTo>
                <a:lnTo>
                  <a:pt x="206533" y="43521"/>
                </a:lnTo>
                <a:lnTo>
                  <a:pt x="223331" y="50393"/>
                </a:lnTo>
                <a:lnTo>
                  <a:pt x="230584" y="44284"/>
                </a:lnTo>
                <a:lnTo>
                  <a:pt x="231730" y="29014"/>
                </a:lnTo>
                <a:lnTo>
                  <a:pt x="237838" y="19470"/>
                </a:lnTo>
                <a:lnTo>
                  <a:pt x="238601" y="3436"/>
                </a:lnTo>
                <a:lnTo>
                  <a:pt x="241274" y="764"/>
                </a:lnTo>
                <a:lnTo>
                  <a:pt x="249291" y="0"/>
                </a:lnTo>
                <a:lnTo>
                  <a:pt x="269142" y="572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40921" y="3338625"/>
            <a:ext cx="248145" cy="398178"/>
          </a:xfrm>
          <a:custGeom>
            <a:avLst/>
            <a:gdLst/>
            <a:ahLst/>
            <a:cxnLst/>
            <a:rect l="l" t="t" r="r" b="b"/>
            <a:pathLst>
              <a:path w="248145" h="398178">
                <a:moveTo>
                  <a:pt x="35886" y="338623"/>
                </a:moveTo>
                <a:lnTo>
                  <a:pt x="38176" y="334424"/>
                </a:lnTo>
                <a:lnTo>
                  <a:pt x="43139" y="302737"/>
                </a:lnTo>
                <a:lnTo>
                  <a:pt x="45811" y="296629"/>
                </a:lnTo>
                <a:lnTo>
                  <a:pt x="52301" y="293575"/>
                </a:lnTo>
                <a:lnTo>
                  <a:pt x="58410" y="286703"/>
                </a:lnTo>
                <a:lnTo>
                  <a:pt x="63372" y="267233"/>
                </a:lnTo>
                <a:lnTo>
                  <a:pt x="68717" y="243182"/>
                </a:lnTo>
                <a:lnTo>
                  <a:pt x="71008" y="188972"/>
                </a:lnTo>
                <a:lnTo>
                  <a:pt x="66808" y="178665"/>
                </a:lnTo>
                <a:lnTo>
                  <a:pt x="64518" y="164921"/>
                </a:lnTo>
                <a:lnTo>
                  <a:pt x="52683" y="151560"/>
                </a:lnTo>
                <a:lnTo>
                  <a:pt x="43903" y="146978"/>
                </a:lnTo>
                <a:lnTo>
                  <a:pt x="35122" y="148505"/>
                </a:lnTo>
                <a:lnTo>
                  <a:pt x="28632" y="156141"/>
                </a:lnTo>
                <a:lnTo>
                  <a:pt x="12216" y="156904"/>
                </a:lnTo>
                <a:lnTo>
                  <a:pt x="1909" y="140488"/>
                </a:lnTo>
                <a:lnTo>
                  <a:pt x="1145" y="135526"/>
                </a:lnTo>
                <a:lnTo>
                  <a:pt x="4199" y="133998"/>
                </a:lnTo>
                <a:lnTo>
                  <a:pt x="764" y="131708"/>
                </a:lnTo>
                <a:lnTo>
                  <a:pt x="0" y="124836"/>
                </a:lnTo>
                <a:lnTo>
                  <a:pt x="382" y="120637"/>
                </a:lnTo>
                <a:lnTo>
                  <a:pt x="8781" y="126363"/>
                </a:lnTo>
                <a:lnTo>
                  <a:pt x="24433" y="131708"/>
                </a:lnTo>
                <a:lnTo>
                  <a:pt x="33213" y="125981"/>
                </a:lnTo>
                <a:lnTo>
                  <a:pt x="40467" y="117964"/>
                </a:lnTo>
                <a:lnTo>
                  <a:pt x="54974" y="91623"/>
                </a:lnTo>
                <a:lnTo>
                  <a:pt x="58028" y="80552"/>
                </a:lnTo>
                <a:lnTo>
                  <a:pt x="56883" y="75207"/>
                </a:lnTo>
                <a:lnTo>
                  <a:pt x="61464" y="64518"/>
                </a:lnTo>
                <a:lnTo>
                  <a:pt x="64136" y="35122"/>
                </a:lnTo>
                <a:lnTo>
                  <a:pt x="48102" y="17179"/>
                </a:lnTo>
                <a:lnTo>
                  <a:pt x="58410" y="16416"/>
                </a:lnTo>
                <a:lnTo>
                  <a:pt x="71389" y="8399"/>
                </a:lnTo>
                <a:lnTo>
                  <a:pt x="83224" y="12216"/>
                </a:lnTo>
                <a:lnTo>
                  <a:pt x="118346" y="12598"/>
                </a:lnTo>
                <a:lnTo>
                  <a:pt x="129417" y="6490"/>
                </a:lnTo>
                <a:lnTo>
                  <a:pt x="139725" y="4581"/>
                </a:lnTo>
                <a:lnTo>
                  <a:pt x="142397" y="5345"/>
                </a:lnTo>
                <a:lnTo>
                  <a:pt x="144306" y="9544"/>
                </a:lnTo>
                <a:lnTo>
                  <a:pt x="163012" y="21379"/>
                </a:lnTo>
                <a:lnTo>
                  <a:pt x="166066" y="22142"/>
                </a:lnTo>
                <a:lnTo>
                  <a:pt x="175611" y="17943"/>
                </a:lnTo>
                <a:lnTo>
                  <a:pt x="186300" y="21379"/>
                </a:lnTo>
                <a:lnTo>
                  <a:pt x="200043" y="17943"/>
                </a:lnTo>
                <a:lnTo>
                  <a:pt x="214168" y="9162"/>
                </a:lnTo>
                <a:lnTo>
                  <a:pt x="220277" y="1527"/>
                </a:lnTo>
                <a:lnTo>
                  <a:pt x="226003" y="0"/>
                </a:lnTo>
                <a:lnTo>
                  <a:pt x="242037" y="5726"/>
                </a:lnTo>
                <a:lnTo>
                  <a:pt x="245473" y="10689"/>
                </a:lnTo>
                <a:lnTo>
                  <a:pt x="243182" y="16034"/>
                </a:lnTo>
                <a:lnTo>
                  <a:pt x="247764" y="21760"/>
                </a:lnTo>
                <a:lnTo>
                  <a:pt x="248145" y="32068"/>
                </a:lnTo>
                <a:lnTo>
                  <a:pt x="241274" y="62609"/>
                </a:lnTo>
                <a:lnTo>
                  <a:pt x="232875" y="69099"/>
                </a:lnTo>
                <a:lnTo>
                  <a:pt x="227148" y="77879"/>
                </a:lnTo>
                <a:lnTo>
                  <a:pt x="228675" y="85515"/>
                </a:lnTo>
                <a:lnTo>
                  <a:pt x="227530" y="96586"/>
                </a:lnTo>
                <a:lnTo>
                  <a:pt x="223713" y="105748"/>
                </a:lnTo>
                <a:lnTo>
                  <a:pt x="225240" y="132471"/>
                </a:lnTo>
                <a:lnTo>
                  <a:pt x="230202" y="151941"/>
                </a:lnTo>
                <a:lnTo>
                  <a:pt x="226767" y="154614"/>
                </a:lnTo>
                <a:lnTo>
                  <a:pt x="217223" y="154995"/>
                </a:lnTo>
                <a:lnTo>
                  <a:pt x="213023" y="161104"/>
                </a:lnTo>
                <a:lnTo>
                  <a:pt x="214932" y="168739"/>
                </a:lnTo>
                <a:lnTo>
                  <a:pt x="221422" y="174847"/>
                </a:lnTo>
                <a:lnTo>
                  <a:pt x="214550" y="190881"/>
                </a:lnTo>
                <a:lnTo>
                  <a:pt x="219131" y="209206"/>
                </a:lnTo>
                <a:lnTo>
                  <a:pt x="214550" y="220277"/>
                </a:lnTo>
                <a:lnTo>
                  <a:pt x="204243" y="232875"/>
                </a:lnTo>
                <a:lnTo>
                  <a:pt x="188590" y="271051"/>
                </a:lnTo>
                <a:lnTo>
                  <a:pt x="196607" y="295484"/>
                </a:lnTo>
                <a:lnTo>
                  <a:pt x="208442" y="308082"/>
                </a:lnTo>
                <a:lnTo>
                  <a:pt x="211114" y="318771"/>
                </a:lnTo>
                <a:lnTo>
                  <a:pt x="215696" y="324116"/>
                </a:lnTo>
                <a:lnTo>
                  <a:pt x="209206" y="330606"/>
                </a:lnTo>
                <a:lnTo>
                  <a:pt x="206533" y="339005"/>
                </a:lnTo>
                <a:lnTo>
                  <a:pt x="208060" y="345876"/>
                </a:lnTo>
                <a:lnTo>
                  <a:pt x="215314" y="351985"/>
                </a:lnTo>
                <a:lnTo>
                  <a:pt x="216077" y="355039"/>
                </a:lnTo>
                <a:lnTo>
                  <a:pt x="208442" y="378708"/>
                </a:lnTo>
                <a:lnTo>
                  <a:pt x="185155" y="393978"/>
                </a:lnTo>
                <a:lnTo>
                  <a:pt x="172556" y="398178"/>
                </a:lnTo>
                <a:lnTo>
                  <a:pt x="166066" y="397796"/>
                </a:lnTo>
                <a:lnTo>
                  <a:pt x="153468" y="393215"/>
                </a:lnTo>
                <a:lnTo>
                  <a:pt x="147360" y="387488"/>
                </a:lnTo>
                <a:lnTo>
                  <a:pt x="142015" y="375654"/>
                </a:lnTo>
                <a:lnTo>
                  <a:pt x="126745" y="366110"/>
                </a:lnTo>
                <a:lnTo>
                  <a:pt x="100785" y="361910"/>
                </a:lnTo>
                <a:lnTo>
                  <a:pt x="94295" y="356947"/>
                </a:lnTo>
                <a:lnTo>
                  <a:pt x="79788" y="352748"/>
                </a:lnTo>
                <a:lnTo>
                  <a:pt x="64136" y="340532"/>
                </a:lnTo>
                <a:lnTo>
                  <a:pt x="51920" y="342822"/>
                </a:lnTo>
                <a:lnTo>
                  <a:pt x="35886" y="33862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911526" y="3677248"/>
            <a:ext cx="209969" cy="340913"/>
          </a:xfrm>
          <a:custGeom>
            <a:avLst/>
            <a:gdLst/>
            <a:ahLst/>
            <a:cxnLst/>
            <a:rect l="l" t="t" r="r" b="b"/>
            <a:pathLst>
              <a:path w="209969" h="340913">
                <a:moveTo>
                  <a:pt x="0" y="139725"/>
                </a:moveTo>
                <a:lnTo>
                  <a:pt x="9926" y="114147"/>
                </a:lnTo>
                <a:lnTo>
                  <a:pt x="15270" y="106130"/>
                </a:lnTo>
                <a:lnTo>
                  <a:pt x="32832" y="90478"/>
                </a:lnTo>
                <a:lnTo>
                  <a:pt x="44284" y="72917"/>
                </a:lnTo>
                <a:lnTo>
                  <a:pt x="65281" y="0"/>
                </a:lnTo>
                <a:lnTo>
                  <a:pt x="81315" y="4199"/>
                </a:lnTo>
                <a:lnTo>
                  <a:pt x="93532" y="1909"/>
                </a:lnTo>
                <a:lnTo>
                  <a:pt x="109184" y="14125"/>
                </a:lnTo>
                <a:lnTo>
                  <a:pt x="123691" y="18325"/>
                </a:lnTo>
                <a:lnTo>
                  <a:pt x="130181" y="23287"/>
                </a:lnTo>
                <a:lnTo>
                  <a:pt x="156141" y="27487"/>
                </a:lnTo>
                <a:lnTo>
                  <a:pt x="171411" y="37031"/>
                </a:lnTo>
                <a:lnTo>
                  <a:pt x="176756" y="48866"/>
                </a:lnTo>
                <a:lnTo>
                  <a:pt x="182864" y="54592"/>
                </a:lnTo>
                <a:lnTo>
                  <a:pt x="193172" y="57264"/>
                </a:lnTo>
                <a:lnTo>
                  <a:pt x="209969" y="88187"/>
                </a:lnTo>
                <a:lnTo>
                  <a:pt x="206151" y="111475"/>
                </a:lnTo>
                <a:lnTo>
                  <a:pt x="203097" y="115674"/>
                </a:lnTo>
                <a:lnTo>
                  <a:pt x="195080" y="115674"/>
                </a:lnTo>
                <a:lnTo>
                  <a:pt x="193553" y="118346"/>
                </a:lnTo>
                <a:lnTo>
                  <a:pt x="197371" y="133998"/>
                </a:lnTo>
                <a:lnTo>
                  <a:pt x="198134" y="148505"/>
                </a:lnTo>
                <a:lnTo>
                  <a:pt x="204243" y="158813"/>
                </a:lnTo>
                <a:lnTo>
                  <a:pt x="198516" y="176374"/>
                </a:lnTo>
                <a:lnTo>
                  <a:pt x="191263" y="185536"/>
                </a:lnTo>
                <a:lnTo>
                  <a:pt x="181719" y="203861"/>
                </a:lnTo>
                <a:lnTo>
                  <a:pt x="179428" y="213023"/>
                </a:lnTo>
                <a:lnTo>
                  <a:pt x="179428" y="226385"/>
                </a:lnTo>
                <a:lnTo>
                  <a:pt x="175229" y="238983"/>
                </a:lnTo>
                <a:lnTo>
                  <a:pt x="163012" y="253872"/>
                </a:lnTo>
                <a:lnTo>
                  <a:pt x="149269" y="257689"/>
                </a:lnTo>
                <a:lnTo>
                  <a:pt x="143924" y="261889"/>
                </a:lnTo>
                <a:lnTo>
                  <a:pt x="141634" y="281740"/>
                </a:lnTo>
                <a:lnTo>
                  <a:pt x="141634" y="326788"/>
                </a:lnTo>
                <a:lnTo>
                  <a:pt x="132471" y="335951"/>
                </a:lnTo>
                <a:lnTo>
                  <a:pt x="120255" y="335951"/>
                </a:lnTo>
                <a:lnTo>
                  <a:pt x="109184" y="340913"/>
                </a:lnTo>
                <a:lnTo>
                  <a:pt x="98495" y="332515"/>
                </a:lnTo>
                <a:lnTo>
                  <a:pt x="88569" y="333278"/>
                </a:lnTo>
                <a:lnTo>
                  <a:pt x="84751" y="331369"/>
                </a:lnTo>
                <a:lnTo>
                  <a:pt x="75589" y="319153"/>
                </a:lnTo>
                <a:lnTo>
                  <a:pt x="47720" y="320680"/>
                </a:lnTo>
                <a:lnTo>
                  <a:pt x="34740" y="316862"/>
                </a:lnTo>
                <a:lnTo>
                  <a:pt x="16416" y="302356"/>
                </a:lnTo>
                <a:lnTo>
                  <a:pt x="13743" y="295102"/>
                </a:lnTo>
                <a:lnTo>
                  <a:pt x="18706" y="272960"/>
                </a:lnTo>
                <a:lnTo>
                  <a:pt x="18706" y="262652"/>
                </a:lnTo>
                <a:lnTo>
                  <a:pt x="22906" y="255399"/>
                </a:lnTo>
                <a:lnTo>
                  <a:pt x="25578" y="227148"/>
                </a:lnTo>
                <a:lnTo>
                  <a:pt x="30159" y="221804"/>
                </a:lnTo>
                <a:lnTo>
                  <a:pt x="45048" y="221804"/>
                </a:lnTo>
                <a:lnTo>
                  <a:pt x="51156" y="219513"/>
                </a:lnTo>
                <a:lnTo>
                  <a:pt x="60318" y="211114"/>
                </a:lnTo>
                <a:lnTo>
                  <a:pt x="62991" y="199280"/>
                </a:lnTo>
                <a:lnTo>
                  <a:pt x="58410" y="192026"/>
                </a:lnTo>
                <a:lnTo>
                  <a:pt x="50393" y="186300"/>
                </a:lnTo>
                <a:lnTo>
                  <a:pt x="39321" y="185155"/>
                </a:lnTo>
                <a:lnTo>
                  <a:pt x="29777" y="175229"/>
                </a:lnTo>
                <a:lnTo>
                  <a:pt x="30159" y="151941"/>
                </a:lnTo>
                <a:lnTo>
                  <a:pt x="0" y="13972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34410" y="3958989"/>
            <a:ext cx="370309" cy="286321"/>
          </a:xfrm>
          <a:custGeom>
            <a:avLst/>
            <a:gdLst/>
            <a:ahLst/>
            <a:cxnLst/>
            <a:rect l="l" t="t" r="r" b="b"/>
            <a:pathLst>
              <a:path w="370309" h="286321">
                <a:moveTo>
                  <a:pt x="348930" y="18325"/>
                </a:moveTo>
                <a:lnTo>
                  <a:pt x="360765" y="40085"/>
                </a:lnTo>
                <a:lnTo>
                  <a:pt x="366492" y="58028"/>
                </a:lnTo>
                <a:lnTo>
                  <a:pt x="363819" y="69862"/>
                </a:lnTo>
                <a:lnTo>
                  <a:pt x="367637" y="77498"/>
                </a:lnTo>
                <a:lnTo>
                  <a:pt x="370309" y="143543"/>
                </a:lnTo>
                <a:lnTo>
                  <a:pt x="364964" y="169502"/>
                </a:lnTo>
                <a:lnTo>
                  <a:pt x="363819" y="203097"/>
                </a:lnTo>
                <a:lnTo>
                  <a:pt x="359620" y="213787"/>
                </a:lnTo>
                <a:lnTo>
                  <a:pt x="354275" y="244328"/>
                </a:lnTo>
                <a:lnTo>
                  <a:pt x="347403" y="250818"/>
                </a:lnTo>
                <a:lnTo>
                  <a:pt x="329842" y="258453"/>
                </a:lnTo>
                <a:lnTo>
                  <a:pt x="323734" y="263798"/>
                </a:lnTo>
                <a:lnTo>
                  <a:pt x="322207" y="273342"/>
                </a:lnTo>
                <a:lnTo>
                  <a:pt x="286322" y="261507"/>
                </a:lnTo>
                <a:lnTo>
                  <a:pt x="277541" y="253872"/>
                </a:lnTo>
                <a:lnTo>
                  <a:pt x="275632" y="258453"/>
                </a:lnTo>
                <a:lnTo>
                  <a:pt x="276777" y="269524"/>
                </a:lnTo>
                <a:lnTo>
                  <a:pt x="270287" y="273723"/>
                </a:lnTo>
                <a:lnTo>
                  <a:pt x="260362" y="285558"/>
                </a:lnTo>
                <a:lnTo>
                  <a:pt x="254253" y="286321"/>
                </a:lnTo>
                <a:lnTo>
                  <a:pt x="245855" y="280977"/>
                </a:lnTo>
                <a:lnTo>
                  <a:pt x="221804" y="258835"/>
                </a:lnTo>
                <a:lnTo>
                  <a:pt x="212260" y="254253"/>
                </a:lnTo>
                <a:lnTo>
                  <a:pt x="211114" y="235547"/>
                </a:lnTo>
                <a:lnTo>
                  <a:pt x="205006" y="230966"/>
                </a:lnTo>
                <a:lnTo>
                  <a:pt x="200425" y="221422"/>
                </a:lnTo>
                <a:lnTo>
                  <a:pt x="185155" y="209969"/>
                </a:lnTo>
                <a:lnTo>
                  <a:pt x="149651" y="200807"/>
                </a:lnTo>
                <a:lnTo>
                  <a:pt x="138580" y="203861"/>
                </a:lnTo>
                <a:lnTo>
                  <a:pt x="124836" y="216077"/>
                </a:lnTo>
                <a:lnTo>
                  <a:pt x="116056" y="217223"/>
                </a:lnTo>
                <a:lnTo>
                  <a:pt x="102694" y="222949"/>
                </a:lnTo>
                <a:lnTo>
                  <a:pt x="69481" y="242037"/>
                </a:lnTo>
                <a:lnTo>
                  <a:pt x="56883" y="246618"/>
                </a:lnTo>
                <a:lnTo>
                  <a:pt x="49629" y="254253"/>
                </a:lnTo>
                <a:lnTo>
                  <a:pt x="40085" y="259980"/>
                </a:lnTo>
                <a:lnTo>
                  <a:pt x="12216" y="253108"/>
                </a:lnTo>
                <a:lnTo>
                  <a:pt x="11453" y="249291"/>
                </a:lnTo>
                <a:lnTo>
                  <a:pt x="14125" y="245473"/>
                </a:lnTo>
                <a:lnTo>
                  <a:pt x="16798" y="226385"/>
                </a:lnTo>
                <a:lnTo>
                  <a:pt x="15652" y="201570"/>
                </a:lnTo>
                <a:lnTo>
                  <a:pt x="10689" y="190499"/>
                </a:lnTo>
                <a:lnTo>
                  <a:pt x="9544" y="188972"/>
                </a:lnTo>
                <a:lnTo>
                  <a:pt x="4581" y="189736"/>
                </a:lnTo>
                <a:lnTo>
                  <a:pt x="0" y="180573"/>
                </a:lnTo>
                <a:lnTo>
                  <a:pt x="7635" y="163394"/>
                </a:lnTo>
                <a:lnTo>
                  <a:pt x="10308" y="149269"/>
                </a:lnTo>
                <a:lnTo>
                  <a:pt x="6490" y="133617"/>
                </a:lnTo>
                <a:lnTo>
                  <a:pt x="10308" y="127890"/>
                </a:lnTo>
                <a:lnTo>
                  <a:pt x="13743" y="126745"/>
                </a:lnTo>
                <a:lnTo>
                  <a:pt x="33595" y="122927"/>
                </a:lnTo>
                <a:lnTo>
                  <a:pt x="44284" y="123309"/>
                </a:lnTo>
                <a:lnTo>
                  <a:pt x="46957" y="116437"/>
                </a:lnTo>
                <a:lnTo>
                  <a:pt x="51920" y="112620"/>
                </a:lnTo>
                <a:lnTo>
                  <a:pt x="78261" y="111856"/>
                </a:lnTo>
                <a:lnTo>
                  <a:pt x="74825" y="83224"/>
                </a:lnTo>
                <a:lnTo>
                  <a:pt x="111856" y="35122"/>
                </a:lnTo>
                <a:lnTo>
                  <a:pt x="124836" y="38940"/>
                </a:lnTo>
                <a:lnTo>
                  <a:pt x="152705" y="37413"/>
                </a:lnTo>
                <a:lnTo>
                  <a:pt x="163776" y="50774"/>
                </a:lnTo>
                <a:lnTo>
                  <a:pt x="175611" y="50774"/>
                </a:lnTo>
                <a:lnTo>
                  <a:pt x="184391" y="58028"/>
                </a:lnTo>
                <a:lnTo>
                  <a:pt x="188972" y="59173"/>
                </a:lnTo>
                <a:lnTo>
                  <a:pt x="197371" y="54210"/>
                </a:lnTo>
                <a:lnTo>
                  <a:pt x="209587" y="54210"/>
                </a:lnTo>
                <a:lnTo>
                  <a:pt x="218750" y="45048"/>
                </a:lnTo>
                <a:lnTo>
                  <a:pt x="218750" y="0"/>
                </a:lnTo>
                <a:lnTo>
                  <a:pt x="228675" y="4581"/>
                </a:lnTo>
                <a:lnTo>
                  <a:pt x="245091" y="2291"/>
                </a:lnTo>
                <a:lnTo>
                  <a:pt x="255781" y="6872"/>
                </a:lnTo>
                <a:lnTo>
                  <a:pt x="263416" y="16798"/>
                </a:lnTo>
                <a:lnTo>
                  <a:pt x="278686" y="14889"/>
                </a:lnTo>
                <a:lnTo>
                  <a:pt x="293575" y="19852"/>
                </a:lnTo>
                <a:lnTo>
                  <a:pt x="299301" y="25578"/>
                </a:lnTo>
                <a:lnTo>
                  <a:pt x="299683" y="36267"/>
                </a:lnTo>
                <a:lnTo>
                  <a:pt x="302356" y="40467"/>
                </a:lnTo>
                <a:lnTo>
                  <a:pt x="309609" y="45811"/>
                </a:lnTo>
                <a:lnTo>
                  <a:pt x="315717" y="47338"/>
                </a:lnTo>
                <a:lnTo>
                  <a:pt x="319917" y="46193"/>
                </a:lnTo>
                <a:lnTo>
                  <a:pt x="318390" y="43521"/>
                </a:lnTo>
                <a:lnTo>
                  <a:pt x="327934" y="43521"/>
                </a:lnTo>
                <a:lnTo>
                  <a:pt x="332515" y="40467"/>
                </a:lnTo>
                <a:lnTo>
                  <a:pt x="333660" y="21379"/>
                </a:lnTo>
                <a:lnTo>
                  <a:pt x="338241" y="18706"/>
                </a:lnTo>
                <a:lnTo>
                  <a:pt x="348930" y="1832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31672" y="3816973"/>
            <a:ext cx="443226" cy="443989"/>
          </a:xfrm>
          <a:custGeom>
            <a:avLst/>
            <a:gdLst/>
            <a:ahLst/>
            <a:cxnLst/>
            <a:rect l="l" t="t" r="r" b="b"/>
            <a:pathLst>
              <a:path w="443226" h="443989">
                <a:moveTo>
                  <a:pt x="0" y="384053"/>
                </a:moveTo>
                <a:lnTo>
                  <a:pt x="13743" y="380998"/>
                </a:lnTo>
                <a:lnTo>
                  <a:pt x="55737" y="363819"/>
                </a:lnTo>
                <a:lnTo>
                  <a:pt x="75589" y="350839"/>
                </a:lnTo>
                <a:lnTo>
                  <a:pt x="86278" y="346258"/>
                </a:lnTo>
                <a:lnTo>
                  <a:pt x="95059" y="335951"/>
                </a:lnTo>
                <a:lnTo>
                  <a:pt x="108039" y="338241"/>
                </a:lnTo>
                <a:lnTo>
                  <a:pt x="124073" y="332896"/>
                </a:lnTo>
                <a:lnTo>
                  <a:pt x="139725" y="321444"/>
                </a:lnTo>
                <a:lnTo>
                  <a:pt x="161867" y="299301"/>
                </a:lnTo>
                <a:lnTo>
                  <a:pt x="184009" y="285558"/>
                </a:lnTo>
                <a:lnTo>
                  <a:pt x="189354" y="279450"/>
                </a:lnTo>
                <a:lnTo>
                  <a:pt x="205388" y="249672"/>
                </a:lnTo>
                <a:lnTo>
                  <a:pt x="216841" y="239747"/>
                </a:lnTo>
                <a:lnTo>
                  <a:pt x="222567" y="231730"/>
                </a:lnTo>
                <a:lnTo>
                  <a:pt x="234784" y="191645"/>
                </a:lnTo>
                <a:lnTo>
                  <a:pt x="238219" y="182864"/>
                </a:lnTo>
                <a:lnTo>
                  <a:pt x="244328" y="175229"/>
                </a:lnTo>
                <a:lnTo>
                  <a:pt x="285558" y="144306"/>
                </a:lnTo>
                <a:lnTo>
                  <a:pt x="298156" y="143161"/>
                </a:lnTo>
                <a:lnTo>
                  <a:pt x="319153" y="132471"/>
                </a:lnTo>
                <a:lnTo>
                  <a:pt x="332133" y="122927"/>
                </a:lnTo>
                <a:lnTo>
                  <a:pt x="355802" y="96204"/>
                </a:lnTo>
                <a:lnTo>
                  <a:pt x="364964" y="32450"/>
                </a:lnTo>
                <a:lnTo>
                  <a:pt x="379853" y="0"/>
                </a:lnTo>
                <a:lnTo>
                  <a:pt x="410012" y="12216"/>
                </a:lnTo>
                <a:lnTo>
                  <a:pt x="409631" y="35504"/>
                </a:lnTo>
                <a:lnTo>
                  <a:pt x="419175" y="45430"/>
                </a:lnTo>
                <a:lnTo>
                  <a:pt x="430246" y="46575"/>
                </a:lnTo>
                <a:lnTo>
                  <a:pt x="438263" y="52301"/>
                </a:lnTo>
                <a:lnTo>
                  <a:pt x="443226" y="63372"/>
                </a:lnTo>
                <a:lnTo>
                  <a:pt x="440172" y="71389"/>
                </a:lnTo>
                <a:lnTo>
                  <a:pt x="431009" y="79788"/>
                </a:lnTo>
                <a:lnTo>
                  <a:pt x="424901" y="82079"/>
                </a:lnTo>
                <a:lnTo>
                  <a:pt x="410012" y="82079"/>
                </a:lnTo>
                <a:lnTo>
                  <a:pt x="405431" y="87423"/>
                </a:lnTo>
                <a:lnTo>
                  <a:pt x="402759" y="115674"/>
                </a:lnTo>
                <a:lnTo>
                  <a:pt x="398560" y="122927"/>
                </a:lnTo>
                <a:lnTo>
                  <a:pt x="398560" y="133235"/>
                </a:lnTo>
                <a:lnTo>
                  <a:pt x="393597" y="155377"/>
                </a:lnTo>
                <a:lnTo>
                  <a:pt x="393978" y="158813"/>
                </a:lnTo>
                <a:lnTo>
                  <a:pt x="400468" y="167594"/>
                </a:lnTo>
                <a:lnTo>
                  <a:pt x="414594" y="177138"/>
                </a:lnTo>
                <a:lnTo>
                  <a:pt x="377563" y="225240"/>
                </a:lnTo>
                <a:lnTo>
                  <a:pt x="380998" y="253872"/>
                </a:lnTo>
                <a:lnTo>
                  <a:pt x="354657" y="254635"/>
                </a:lnTo>
                <a:lnTo>
                  <a:pt x="349694" y="258453"/>
                </a:lnTo>
                <a:lnTo>
                  <a:pt x="347022" y="265325"/>
                </a:lnTo>
                <a:lnTo>
                  <a:pt x="336332" y="264943"/>
                </a:lnTo>
                <a:lnTo>
                  <a:pt x="316481" y="268760"/>
                </a:lnTo>
                <a:lnTo>
                  <a:pt x="313045" y="269906"/>
                </a:lnTo>
                <a:lnTo>
                  <a:pt x="309227" y="275632"/>
                </a:lnTo>
                <a:lnTo>
                  <a:pt x="313045" y="291284"/>
                </a:lnTo>
                <a:lnTo>
                  <a:pt x="310373" y="305410"/>
                </a:lnTo>
                <a:lnTo>
                  <a:pt x="302737" y="322589"/>
                </a:lnTo>
                <a:lnTo>
                  <a:pt x="307318" y="331751"/>
                </a:lnTo>
                <a:lnTo>
                  <a:pt x="312281" y="330988"/>
                </a:lnTo>
                <a:lnTo>
                  <a:pt x="313427" y="332515"/>
                </a:lnTo>
                <a:lnTo>
                  <a:pt x="318390" y="343586"/>
                </a:lnTo>
                <a:lnTo>
                  <a:pt x="319535" y="368400"/>
                </a:lnTo>
                <a:lnTo>
                  <a:pt x="316862" y="387488"/>
                </a:lnTo>
                <a:lnTo>
                  <a:pt x="314190" y="391306"/>
                </a:lnTo>
                <a:lnTo>
                  <a:pt x="305028" y="387870"/>
                </a:lnTo>
                <a:lnTo>
                  <a:pt x="301974" y="379090"/>
                </a:lnTo>
                <a:lnTo>
                  <a:pt x="294339" y="370691"/>
                </a:lnTo>
                <a:lnTo>
                  <a:pt x="287849" y="369164"/>
                </a:lnTo>
                <a:lnTo>
                  <a:pt x="282886" y="378326"/>
                </a:lnTo>
                <a:lnTo>
                  <a:pt x="265325" y="385961"/>
                </a:lnTo>
                <a:lnTo>
                  <a:pt x="265325" y="401995"/>
                </a:lnTo>
                <a:lnTo>
                  <a:pt x="255781" y="407722"/>
                </a:lnTo>
                <a:lnTo>
                  <a:pt x="253108" y="418029"/>
                </a:lnTo>
                <a:lnTo>
                  <a:pt x="237456" y="426046"/>
                </a:lnTo>
                <a:lnTo>
                  <a:pt x="231730" y="437117"/>
                </a:lnTo>
                <a:lnTo>
                  <a:pt x="217604" y="439408"/>
                </a:lnTo>
                <a:lnTo>
                  <a:pt x="209206" y="443989"/>
                </a:lnTo>
                <a:lnTo>
                  <a:pt x="206915" y="435972"/>
                </a:lnTo>
                <a:lnTo>
                  <a:pt x="206915" y="418029"/>
                </a:lnTo>
                <a:lnTo>
                  <a:pt x="190117" y="400468"/>
                </a:lnTo>
                <a:lnTo>
                  <a:pt x="184773" y="377944"/>
                </a:lnTo>
                <a:lnTo>
                  <a:pt x="177901" y="374509"/>
                </a:lnTo>
                <a:lnTo>
                  <a:pt x="159195" y="377563"/>
                </a:lnTo>
                <a:lnTo>
                  <a:pt x="147742" y="383671"/>
                </a:lnTo>
                <a:lnTo>
                  <a:pt x="139343" y="396269"/>
                </a:lnTo>
                <a:lnTo>
                  <a:pt x="132090" y="400468"/>
                </a:lnTo>
                <a:lnTo>
                  <a:pt x="127509" y="414594"/>
                </a:lnTo>
                <a:lnTo>
                  <a:pt x="118346" y="412303"/>
                </a:lnTo>
                <a:lnTo>
                  <a:pt x="108039" y="417266"/>
                </a:lnTo>
                <a:lnTo>
                  <a:pt x="92768" y="418793"/>
                </a:lnTo>
                <a:lnTo>
                  <a:pt x="84369" y="425283"/>
                </a:lnTo>
                <a:lnTo>
                  <a:pt x="77498" y="419175"/>
                </a:lnTo>
                <a:lnTo>
                  <a:pt x="77498" y="408867"/>
                </a:lnTo>
                <a:lnTo>
                  <a:pt x="75589" y="404668"/>
                </a:lnTo>
                <a:lnTo>
                  <a:pt x="58791" y="397796"/>
                </a:lnTo>
                <a:lnTo>
                  <a:pt x="50011" y="397796"/>
                </a:lnTo>
                <a:lnTo>
                  <a:pt x="46193" y="402377"/>
                </a:lnTo>
                <a:lnTo>
                  <a:pt x="45430" y="411921"/>
                </a:lnTo>
                <a:lnTo>
                  <a:pt x="36649" y="426046"/>
                </a:lnTo>
                <a:lnTo>
                  <a:pt x="23287" y="432918"/>
                </a:lnTo>
                <a:lnTo>
                  <a:pt x="16034" y="399323"/>
                </a:lnTo>
                <a:lnTo>
                  <a:pt x="0" y="38405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650019" y="3871183"/>
            <a:ext cx="70626" cy="128272"/>
          </a:xfrm>
          <a:custGeom>
            <a:avLst/>
            <a:gdLst/>
            <a:ahLst/>
            <a:cxnLst/>
            <a:rect l="l" t="t" r="r" b="b"/>
            <a:pathLst>
              <a:path w="70626" h="128272">
                <a:moveTo>
                  <a:pt x="47720" y="61845"/>
                </a:moveTo>
                <a:lnTo>
                  <a:pt x="70626" y="60700"/>
                </a:lnTo>
                <a:lnTo>
                  <a:pt x="70626" y="70244"/>
                </a:lnTo>
                <a:lnTo>
                  <a:pt x="60318" y="87805"/>
                </a:lnTo>
                <a:lnTo>
                  <a:pt x="55737" y="101930"/>
                </a:lnTo>
                <a:lnTo>
                  <a:pt x="30159" y="121019"/>
                </a:lnTo>
                <a:lnTo>
                  <a:pt x="9544" y="128272"/>
                </a:lnTo>
                <a:lnTo>
                  <a:pt x="1145" y="127509"/>
                </a:lnTo>
                <a:lnTo>
                  <a:pt x="0" y="120637"/>
                </a:lnTo>
                <a:lnTo>
                  <a:pt x="12980" y="116056"/>
                </a:lnTo>
                <a:lnTo>
                  <a:pt x="14125" y="101930"/>
                </a:lnTo>
                <a:lnTo>
                  <a:pt x="24815" y="87042"/>
                </a:lnTo>
                <a:lnTo>
                  <a:pt x="19470" y="79788"/>
                </a:lnTo>
                <a:lnTo>
                  <a:pt x="6108" y="84369"/>
                </a:lnTo>
                <a:lnTo>
                  <a:pt x="3054" y="77116"/>
                </a:lnTo>
                <a:lnTo>
                  <a:pt x="4963" y="61464"/>
                </a:lnTo>
                <a:lnTo>
                  <a:pt x="18325" y="37794"/>
                </a:lnTo>
                <a:lnTo>
                  <a:pt x="41612" y="16416"/>
                </a:lnTo>
                <a:lnTo>
                  <a:pt x="49629" y="2291"/>
                </a:lnTo>
                <a:lnTo>
                  <a:pt x="58410" y="0"/>
                </a:lnTo>
                <a:lnTo>
                  <a:pt x="59555" y="3818"/>
                </a:lnTo>
                <a:lnTo>
                  <a:pt x="57264" y="19852"/>
                </a:lnTo>
                <a:lnTo>
                  <a:pt x="44666" y="53828"/>
                </a:lnTo>
                <a:lnTo>
                  <a:pt x="44666" y="66427"/>
                </a:lnTo>
                <a:lnTo>
                  <a:pt x="47720" y="6184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363697" y="4201026"/>
            <a:ext cx="191263" cy="171793"/>
          </a:xfrm>
          <a:custGeom>
            <a:avLst/>
            <a:gdLst/>
            <a:ahLst/>
            <a:cxnLst/>
            <a:rect l="l" t="t" r="r" b="b"/>
            <a:pathLst>
              <a:path w="191263" h="171793">
                <a:moveTo>
                  <a:pt x="56119" y="4581"/>
                </a:moveTo>
                <a:lnTo>
                  <a:pt x="53065" y="8781"/>
                </a:lnTo>
                <a:lnTo>
                  <a:pt x="52301" y="14889"/>
                </a:lnTo>
                <a:lnTo>
                  <a:pt x="45048" y="25578"/>
                </a:lnTo>
                <a:lnTo>
                  <a:pt x="48484" y="33977"/>
                </a:lnTo>
                <a:lnTo>
                  <a:pt x="63372" y="45430"/>
                </a:lnTo>
                <a:lnTo>
                  <a:pt x="78261" y="52301"/>
                </a:lnTo>
                <a:lnTo>
                  <a:pt x="86278" y="53065"/>
                </a:lnTo>
                <a:lnTo>
                  <a:pt x="113002" y="51920"/>
                </a:lnTo>
                <a:lnTo>
                  <a:pt x="122927" y="42757"/>
                </a:lnTo>
                <a:lnTo>
                  <a:pt x="129799" y="24051"/>
                </a:lnTo>
                <a:lnTo>
                  <a:pt x="128654" y="19088"/>
                </a:lnTo>
                <a:lnTo>
                  <a:pt x="131326" y="12980"/>
                </a:lnTo>
                <a:lnTo>
                  <a:pt x="145451" y="4581"/>
                </a:lnTo>
                <a:lnTo>
                  <a:pt x="167975" y="0"/>
                </a:lnTo>
                <a:lnTo>
                  <a:pt x="184009" y="15270"/>
                </a:lnTo>
                <a:lnTo>
                  <a:pt x="191263" y="48866"/>
                </a:lnTo>
                <a:lnTo>
                  <a:pt x="190499" y="86660"/>
                </a:lnTo>
                <a:lnTo>
                  <a:pt x="188590" y="94295"/>
                </a:lnTo>
                <a:lnTo>
                  <a:pt x="180192" y="104221"/>
                </a:lnTo>
                <a:lnTo>
                  <a:pt x="180192" y="111475"/>
                </a:lnTo>
                <a:lnTo>
                  <a:pt x="171029" y="132471"/>
                </a:lnTo>
                <a:lnTo>
                  <a:pt x="158431" y="146215"/>
                </a:lnTo>
                <a:lnTo>
                  <a:pt x="114529" y="130944"/>
                </a:lnTo>
                <a:lnTo>
                  <a:pt x="105366" y="135526"/>
                </a:lnTo>
                <a:lnTo>
                  <a:pt x="101930" y="127890"/>
                </a:lnTo>
                <a:lnTo>
                  <a:pt x="86660" y="133617"/>
                </a:lnTo>
                <a:lnTo>
                  <a:pt x="79025" y="131708"/>
                </a:lnTo>
                <a:lnTo>
                  <a:pt x="73680" y="134380"/>
                </a:lnTo>
                <a:lnTo>
                  <a:pt x="56501" y="151178"/>
                </a:lnTo>
                <a:lnTo>
                  <a:pt x="52683" y="160340"/>
                </a:lnTo>
                <a:lnTo>
                  <a:pt x="39321" y="171793"/>
                </a:lnTo>
                <a:lnTo>
                  <a:pt x="36267" y="169121"/>
                </a:lnTo>
                <a:lnTo>
                  <a:pt x="37413" y="162631"/>
                </a:lnTo>
                <a:lnTo>
                  <a:pt x="34740" y="158813"/>
                </a:lnTo>
                <a:lnTo>
                  <a:pt x="18325" y="154614"/>
                </a:lnTo>
                <a:lnTo>
                  <a:pt x="13743" y="158049"/>
                </a:lnTo>
                <a:lnTo>
                  <a:pt x="9544" y="167975"/>
                </a:lnTo>
                <a:lnTo>
                  <a:pt x="3054" y="167212"/>
                </a:lnTo>
                <a:lnTo>
                  <a:pt x="1145" y="159958"/>
                </a:lnTo>
                <a:lnTo>
                  <a:pt x="3054" y="146597"/>
                </a:lnTo>
                <a:lnTo>
                  <a:pt x="0" y="130944"/>
                </a:lnTo>
                <a:lnTo>
                  <a:pt x="4963" y="105748"/>
                </a:lnTo>
                <a:lnTo>
                  <a:pt x="2291" y="90859"/>
                </a:lnTo>
                <a:lnTo>
                  <a:pt x="5726" y="75971"/>
                </a:lnTo>
                <a:lnTo>
                  <a:pt x="3818" y="62609"/>
                </a:lnTo>
                <a:lnTo>
                  <a:pt x="10689" y="54592"/>
                </a:lnTo>
                <a:lnTo>
                  <a:pt x="14507" y="35504"/>
                </a:lnTo>
                <a:lnTo>
                  <a:pt x="19852" y="21379"/>
                </a:lnTo>
                <a:lnTo>
                  <a:pt x="26723" y="12216"/>
                </a:lnTo>
                <a:lnTo>
                  <a:pt x="43521" y="5726"/>
                </a:lnTo>
                <a:lnTo>
                  <a:pt x="56119" y="4581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59476" y="4064737"/>
            <a:ext cx="222185" cy="358856"/>
          </a:xfrm>
          <a:custGeom>
            <a:avLst/>
            <a:gdLst/>
            <a:ahLst/>
            <a:cxnLst/>
            <a:rect l="l" t="t" r="r" b="b"/>
            <a:pathLst>
              <a:path w="222185" h="358856">
                <a:moveTo>
                  <a:pt x="0" y="305028"/>
                </a:moveTo>
                <a:lnTo>
                  <a:pt x="14125" y="289757"/>
                </a:lnTo>
                <a:lnTo>
                  <a:pt x="23287" y="285558"/>
                </a:lnTo>
                <a:lnTo>
                  <a:pt x="39703" y="269142"/>
                </a:lnTo>
                <a:lnTo>
                  <a:pt x="80934" y="212641"/>
                </a:lnTo>
                <a:lnTo>
                  <a:pt x="90859" y="196226"/>
                </a:lnTo>
                <a:lnTo>
                  <a:pt x="104603" y="161867"/>
                </a:lnTo>
                <a:lnTo>
                  <a:pt x="105748" y="151560"/>
                </a:lnTo>
                <a:lnTo>
                  <a:pt x="102694" y="148505"/>
                </a:lnTo>
                <a:lnTo>
                  <a:pt x="106130" y="134762"/>
                </a:lnTo>
                <a:lnTo>
                  <a:pt x="96968" y="116819"/>
                </a:lnTo>
                <a:lnTo>
                  <a:pt x="98113" y="99258"/>
                </a:lnTo>
                <a:lnTo>
                  <a:pt x="94677" y="93532"/>
                </a:lnTo>
                <a:lnTo>
                  <a:pt x="92386" y="93913"/>
                </a:lnTo>
                <a:lnTo>
                  <a:pt x="92005" y="96968"/>
                </a:lnTo>
                <a:lnTo>
                  <a:pt x="88187" y="96586"/>
                </a:lnTo>
                <a:lnTo>
                  <a:pt x="87042" y="93532"/>
                </a:lnTo>
                <a:lnTo>
                  <a:pt x="89332" y="81315"/>
                </a:lnTo>
                <a:lnTo>
                  <a:pt x="93913" y="74444"/>
                </a:lnTo>
                <a:lnTo>
                  <a:pt x="92386" y="71389"/>
                </a:lnTo>
                <a:lnTo>
                  <a:pt x="99258" y="60318"/>
                </a:lnTo>
                <a:lnTo>
                  <a:pt x="96968" y="50393"/>
                </a:lnTo>
                <a:lnTo>
                  <a:pt x="102312" y="42757"/>
                </a:lnTo>
                <a:lnTo>
                  <a:pt x="128272" y="30159"/>
                </a:lnTo>
                <a:lnTo>
                  <a:pt x="132853" y="32832"/>
                </a:lnTo>
                <a:lnTo>
                  <a:pt x="138961" y="32450"/>
                </a:lnTo>
                <a:lnTo>
                  <a:pt x="165685" y="19470"/>
                </a:lnTo>
                <a:lnTo>
                  <a:pt x="174083" y="10689"/>
                </a:lnTo>
                <a:lnTo>
                  <a:pt x="209969" y="0"/>
                </a:lnTo>
                <a:lnTo>
                  <a:pt x="218750" y="3818"/>
                </a:lnTo>
                <a:lnTo>
                  <a:pt x="220658" y="6490"/>
                </a:lnTo>
                <a:lnTo>
                  <a:pt x="219131" y="11071"/>
                </a:lnTo>
                <a:lnTo>
                  <a:pt x="222185" y="16034"/>
                </a:lnTo>
                <a:lnTo>
                  <a:pt x="221804" y="19470"/>
                </a:lnTo>
                <a:lnTo>
                  <a:pt x="215696" y="22906"/>
                </a:lnTo>
                <a:lnTo>
                  <a:pt x="208060" y="21760"/>
                </a:lnTo>
                <a:lnTo>
                  <a:pt x="201570" y="25196"/>
                </a:lnTo>
                <a:lnTo>
                  <a:pt x="198516" y="37413"/>
                </a:lnTo>
                <a:lnTo>
                  <a:pt x="200425" y="42757"/>
                </a:lnTo>
                <a:lnTo>
                  <a:pt x="204243" y="43139"/>
                </a:lnTo>
                <a:lnTo>
                  <a:pt x="203861" y="46957"/>
                </a:lnTo>
                <a:lnTo>
                  <a:pt x="201952" y="53065"/>
                </a:lnTo>
                <a:lnTo>
                  <a:pt x="196989" y="58791"/>
                </a:lnTo>
                <a:lnTo>
                  <a:pt x="184391" y="56501"/>
                </a:lnTo>
                <a:lnTo>
                  <a:pt x="172938" y="60700"/>
                </a:lnTo>
                <a:lnTo>
                  <a:pt x="165685" y="71771"/>
                </a:lnTo>
                <a:lnTo>
                  <a:pt x="165685" y="76734"/>
                </a:lnTo>
                <a:lnTo>
                  <a:pt x="158049" y="80170"/>
                </a:lnTo>
                <a:lnTo>
                  <a:pt x="154614" y="85133"/>
                </a:lnTo>
                <a:lnTo>
                  <a:pt x="141252" y="77116"/>
                </a:lnTo>
                <a:lnTo>
                  <a:pt x="143924" y="72917"/>
                </a:lnTo>
                <a:lnTo>
                  <a:pt x="142015" y="72917"/>
                </a:lnTo>
                <a:lnTo>
                  <a:pt x="130563" y="87805"/>
                </a:lnTo>
                <a:lnTo>
                  <a:pt x="128272" y="95059"/>
                </a:lnTo>
                <a:lnTo>
                  <a:pt x="131326" y="96204"/>
                </a:lnTo>
                <a:lnTo>
                  <a:pt x="130944" y="101549"/>
                </a:lnTo>
                <a:lnTo>
                  <a:pt x="125981" y="103076"/>
                </a:lnTo>
                <a:lnTo>
                  <a:pt x="124454" y="111475"/>
                </a:lnTo>
                <a:lnTo>
                  <a:pt x="127127" y="113002"/>
                </a:lnTo>
                <a:lnTo>
                  <a:pt x="134762" y="109947"/>
                </a:lnTo>
                <a:lnTo>
                  <a:pt x="138580" y="110711"/>
                </a:lnTo>
                <a:lnTo>
                  <a:pt x="147742" y="118728"/>
                </a:lnTo>
                <a:lnTo>
                  <a:pt x="152323" y="116437"/>
                </a:lnTo>
                <a:lnTo>
                  <a:pt x="156522" y="106893"/>
                </a:lnTo>
                <a:lnTo>
                  <a:pt x="159195" y="104985"/>
                </a:lnTo>
                <a:lnTo>
                  <a:pt x="161104" y="106130"/>
                </a:lnTo>
                <a:lnTo>
                  <a:pt x="162249" y="138198"/>
                </a:lnTo>
                <a:lnTo>
                  <a:pt x="160340" y="140870"/>
                </a:lnTo>
                <a:lnTo>
                  <a:pt x="147742" y="142015"/>
                </a:lnTo>
                <a:lnTo>
                  <a:pt x="130944" y="148505"/>
                </a:lnTo>
                <a:lnTo>
                  <a:pt x="124073" y="157668"/>
                </a:lnTo>
                <a:lnTo>
                  <a:pt x="118728" y="171793"/>
                </a:lnTo>
                <a:lnTo>
                  <a:pt x="114910" y="190881"/>
                </a:lnTo>
                <a:lnTo>
                  <a:pt x="108039" y="198898"/>
                </a:lnTo>
                <a:lnTo>
                  <a:pt x="109947" y="212260"/>
                </a:lnTo>
                <a:lnTo>
                  <a:pt x="106512" y="227148"/>
                </a:lnTo>
                <a:lnTo>
                  <a:pt x="109184" y="242037"/>
                </a:lnTo>
                <a:lnTo>
                  <a:pt x="104221" y="267233"/>
                </a:lnTo>
                <a:lnTo>
                  <a:pt x="107275" y="282886"/>
                </a:lnTo>
                <a:lnTo>
                  <a:pt x="105366" y="296247"/>
                </a:lnTo>
                <a:lnTo>
                  <a:pt x="109184" y="308082"/>
                </a:lnTo>
                <a:lnTo>
                  <a:pt x="115674" y="317244"/>
                </a:lnTo>
                <a:lnTo>
                  <a:pt x="104985" y="335187"/>
                </a:lnTo>
                <a:lnTo>
                  <a:pt x="101549" y="348930"/>
                </a:lnTo>
                <a:lnTo>
                  <a:pt x="96968" y="356566"/>
                </a:lnTo>
                <a:lnTo>
                  <a:pt x="80552" y="358856"/>
                </a:lnTo>
                <a:lnTo>
                  <a:pt x="59937" y="340532"/>
                </a:lnTo>
                <a:lnTo>
                  <a:pt x="46193" y="339005"/>
                </a:lnTo>
                <a:lnTo>
                  <a:pt x="37413" y="340532"/>
                </a:lnTo>
                <a:lnTo>
                  <a:pt x="18706" y="334042"/>
                </a:lnTo>
                <a:lnTo>
                  <a:pt x="15270" y="329842"/>
                </a:lnTo>
                <a:lnTo>
                  <a:pt x="11835" y="315717"/>
                </a:lnTo>
                <a:lnTo>
                  <a:pt x="0" y="305028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392711" y="4155978"/>
            <a:ext cx="27869" cy="15270"/>
          </a:xfrm>
          <a:custGeom>
            <a:avLst/>
            <a:gdLst/>
            <a:ahLst/>
            <a:cxnLst/>
            <a:rect l="l" t="t" r="r" b="b"/>
            <a:pathLst>
              <a:path w="27869" h="15270">
                <a:moveTo>
                  <a:pt x="27869" y="1527"/>
                </a:moveTo>
                <a:lnTo>
                  <a:pt x="25960" y="9544"/>
                </a:lnTo>
                <a:lnTo>
                  <a:pt x="8017" y="15270"/>
                </a:lnTo>
                <a:lnTo>
                  <a:pt x="0" y="3818"/>
                </a:lnTo>
                <a:lnTo>
                  <a:pt x="1145" y="1909"/>
                </a:lnTo>
                <a:lnTo>
                  <a:pt x="4581" y="5345"/>
                </a:lnTo>
                <a:lnTo>
                  <a:pt x="13362" y="1527"/>
                </a:lnTo>
                <a:lnTo>
                  <a:pt x="18325" y="4963"/>
                </a:lnTo>
                <a:lnTo>
                  <a:pt x="26723" y="0"/>
                </a:lnTo>
                <a:lnTo>
                  <a:pt x="27869" y="1527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105244" y="4369764"/>
            <a:ext cx="267233" cy="233638"/>
          </a:xfrm>
          <a:custGeom>
            <a:avLst/>
            <a:gdLst/>
            <a:ahLst/>
            <a:cxnLst/>
            <a:rect l="l" t="t" r="r" b="b"/>
            <a:pathLst>
              <a:path w="267233" h="233638">
                <a:moveTo>
                  <a:pt x="7253" y="181719"/>
                </a:moveTo>
                <a:lnTo>
                  <a:pt x="7253" y="186682"/>
                </a:lnTo>
                <a:lnTo>
                  <a:pt x="9162" y="187063"/>
                </a:lnTo>
                <a:lnTo>
                  <a:pt x="13743" y="180573"/>
                </a:lnTo>
                <a:lnTo>
                  <a:pt x="13743" y="192790"/>
                </a:lnTo>
                <a:lnTo>
                  <a:pt x="22906" y="194317"/>
                </a:lnTo>
                <a:lnTo>
                  <a:pt x="30541" y="190881"/>
                </a:lnTo>
                <a:lnTo>
                  <a:pt x="40849" y="181719"/>
                </a:lnTo>
                <a:lnTo>
                  <a:pt x="44666" y="184009"/>
                </a:lnTo>
                <a:lnTo>
                  <a:pt x="39321" y="187063"/>
                </a:lnTo>
                <a:lnTo>
                  <a:pt x="37794" y="193935"/>
                </a:lnTo>
                <a:lnTo>
                  <a:pt x="35504" y="195462"/>
                </a:lnTo>
                <a:lnTo>
                  <a:pt x="40085" y="196989"/>
                </a:lnTo>
                <a:lnTo>
                  <a:pt x="55355" y="194699"/>
                </a:lnTo>
                <a:lnTo>
                  <a:pt x="58028" y="192408"/>
                </a:lnTo>
                <a:lnTo>
                  <a:pt x="60318" y="184009"/>
                </a:lnTo>
                <a:lnTo>
                  <a:pt x="54974" y="186682"/>
                </a:lnTo>
                <a:lnTo>
                  <a:pt x="49247" y="180955"/>
                </a:lnTo>
                <a:lnTo>
                  <a:pt x="51920" y="177138"/>
                </a:lnTo>
                <a:lnTo>
                  <a:pt x="58410" y="174847"/>
                </a:lnTo>
                <a:lnTo>
                  <a:pt x="61845" y="180192"/>
                </a:lnTo>
                <a:lnTo>
                  <a:pt x="66045" y="180192"/>
                </a:lnTo>
                <a:lnTo>
                  <a:pt x="69099" y="184391"/>
                </a:lnTo>
                <a:lnTo>
                  <a:pt x="77116" y="184009"/>
                </a:lnTo>
                <a:lnTo>
                  <a:pt x="73680" y="180955"/>
                </a:lnTo>
                <a:lnTo>
                  <a:pt x="71008" y="173702"/>
                </a:lnTo>
                <a:lnTo>
                  <a:pt x="75589" y="175229"/>
                </a:lnTo>
                <a:lnTo>
                  <a:pt x="80934" y="172938"/>
                </a:lnTo>
                <a:lnTo>
                  <a:pt x="72535" y="157286"/>
                </a:lnTo>
                <a:lnTo>
                  <a:pt x="74825" y="156904"/>
                </a:lnTo>
                <a:lnTo>
                  <a:pt x="83606" y="163394"/>
                </a:lnTo>
                <a:lnTo>
                  <a:pt x="90478" y="161867"/>
                </a:lnTo>
                <a:lnTo>
                  <a:pt x="93913" y="165685"/>
                </a:lnTo>
                <a:lnTo>
                  <a:pt x="100022" y="160722"/>
                </a:lnTo>
                <a:lnTo>
                  <a:pt x="105748" y="160340"/>
                </a:lnTo>
                <a:lnTo>
                  <a:pt x="106130" y="156904"/>
                </a:lnTo>
                <a:lnTo>
                  <a:pt x="102312" y="154232"/>
                </a:lnTo>
                <a:lnTo>
                  <a:pt x="104603" y="145451"/>
                </a:lnTo>
                <a:lnTo>
                  <a:pt x="103839" y="142397"/>
                </a:lnTo>
                <a:lnTo>
                  <a:pt x="101167" y="143161"/>
                </a:lnTo>
                <a:lnTo>
                  <a:pt x="101167" y="136289"/>
                </a:lnTo>
                <a:lnTo>
                  <a:pt x="113383" y="127127"/>
                </a:lnTo>
                <a:lnTo>
                  <a:pt x="118728" y="142397"/>
                </a:lnTo>
                <a:lnTo>
                  <a:pt x="114910" y="148124"/>
                </a:lnTo>
                <a:lnTo>
                  <a:pt x="119110" y="153468"/>
                </a:lnTo>
                <a:lnTo>
                  <a:pt x="123309" y="152705"/>
                </a:lnTo>
                <a:lnTo>
                  <a:pt x="127890" y="139725"/>
                </a:lnTo>
                <a:lnTo>
                  <a:pt x="129036" y="124836"/>
                </a:lnTo>
                <a:lnTo>
                  <a:pt x="123309" y="112620"/>
                </a:lnTo>
                <a:lnTo>
                  <a:pt x="108420" y="98113"/>
                </a:lnTo>
                <a:lnTo>
                  <a:pt x="108420" y="85515"/>
                </a:lnTo>
                <a:lnTo>
                  <a:pt x="101167" y="76352"/>
                </a:lnTo>
                <a:lnTo>
                  <a:pt x="102312" y="69862"/>
                </a:lnTo>
                <a:lnTo>
                  <a:pt x="109566" y="64136"/>
                </a:lnTo>
                <a:lnTo>
                  <a:pt x="118346" y="42757"/>
                </a:lnTo>
                <a:lnTo>
                  <a:pt x="133235" y="20997"/>
                </a:lnTo>
                <a:lnTo>
                  <a:pt x="135907" y="14889"/>
                </a:lnTo>
                <a:lnTo>
                  <a:pt x="133998" y="8017"/>
                </a:lnTo>
                <a:lnTo>
                  <a:pt x="141634" y="8017"/>
                </a:lnTo>
                <a:lnTo>
                  <a:pt x="154232" y="0"/>
                </a:lnTo>
                <a:lnTo>
                  <a:pt x="166066" y="10689"/>
                </a:lnTo>
                <a:lnTo>
                  <a:pt x="169502" y="24815"/>
                </a:lnTo>
                <a:lnTo>
                  <a:pt x="172938" y="29014"/>
                </a:lnTo>
                <a:lnTo>
                  <a:pt x="191645" y="35504"/>
                </a:lnTo>
                <a:lnTo>
                  <a:pt x="200425" y="33977"/>
                </a:lnTo>
                <a:lnTo>
                  <a:pt x="214168" y="35504"/>
                </a:lnTo>
                <a:lnTo>
                  <a:pt x="234784" y="53828"/>
                </a:lnTo>
                <a:lnTo>
                  <a:pt x="251199" y="51538"/>
                </a:lnTo>
                <a:lnTo>
                  <a:pt x="246618" y="83606"/>
                </a:lnTo>
                <a:lnTo>
                  <a:pt x="248527" y="88951"/>
                </a:lnTo>
                <a:lnTo>
                  <a:pt x="262652" y="97349"/>
                </a:lnTo>
                <a:lnTo>
                  <a:pt x="267233" y="106512"/>
                </a:lnTo>
                <a:lnTo>
                  <a:pt x="267233" y="109947"/>
                </a:lnTo>
                <a:lnTo>
                  <a:pt x="260362" y="121019"/>
                </a:lnTo>
                <a:lnTo>
                  <a:pt x="258453" y="122927"/>
                </a:lnTo>
                <a:lnTo>
                  <a:pt x="244709" y="125218"/>
                </a:lnTo>
                <a:lnTo>
                  <a:pt x="229821" y="124073"/>
                </a:lnTo>
                <a:lnTo>
                  <a:pt x="209206" y="128272"/>
                </a:lnTo>
                <a:lnTo>
                  <a:pt x="204624" y="133617"/>
                </a:lnTo>
                <a:lnTo>
                  <a:pt x="198898" y="130563"/>
                </a:lnTo>
                <a:lnTo>
                  <a:pt x="187827" y="129799"/>
                </a:lnTo>
                <a:lnTo>
                  <a:pt x="181337" y="127127"/>
                </a:lnTo>
                <a:lnTo>
                  <a:pt x="173320" y="128272"/>
                </a:lnTo>
                <a:lnTo>
                  <a:pt x="169502" y="132471"/>
                </a:lnTo>
                <a:lnTo>
                  <a:pt x="166448" y="144306"/>
                </a:lnTo>
                <a:lnTo>
                  <a:pt x="159958" y="156522"/>
                </a:lnTo>
                <a:lnTo>
                  <a:pt x="142397" y="149269"/>
                </a:lnTo>
                <a:lnTo>
                  <a:pt x="134762" y="152323"/>
                </a:lnTo>
                <a:lnTo>
                  <a:pt x="138198" y="174847"/>
                </a:lnTo>
                <a:lnTo>
                  <a:pt x="136289" y="177901"/>
                </a:lnTo>
                <a:lnTo>
                  <a:pt x="128272" y="177901"/>
                </a:lnTo>
                <a:lnTo>
                  <a:pt x="125600" y="188590"/>
                </a:lnTo>
                <a:lnTo>
                  <a:pt x="112620" y="191263"/>
                </a:lnTo>
                <a:lnTo>
                  <a:pt x="105748" y="196989"/>
                </a:lnTo>
                <a:lnTo>
                  <a:pt x="97349" y="192026"/>
                </a:lnTo>
                <a:lnTo>
                  <a:pt x="95059" y="192790"/>
                </a:lnTo>
                <a:lnTo>
                  <a:pt x="90096" y="213405"/>
                </a:lnTo>
                <a:lnTo>
                  <a:pt x="85515" y="221040"/>
                </a:lnTo>
                <a:lnTo>
                  <a:pt x="73680" y="220277"/>
                </a:lnTo>
                <a:lnTo>
                  <a:pt x="59173" y="232111"/>
                </a:lnTo>
                <a:lnTo>
                  <a:pt x="48484" y="233638"/>
                </a:lnTo>
                <a:lnTo>
                  <a:pt x="19088" y="225621"/>
                </a:lnTo>
                <a:lnTo>
                  <a:pt x="8399" y="215314"/>
                </a:lnTo>
                <a:lnTo>
                  <a:pt x="1145" y="203861"/>
                </a:lnTo>
                <a:lnTo>
                  <a:pt x="2291" y="196989"/>
                </a:lnTo>
                <a:lnTo>
                  <a:pt x="0" y="187827"/>
                </a:lnTo>
                <a:lnTo>
                  <a:pt x="7253" y="18171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40475" y="4449934"/>
            <a:ext cx="187445" cy="195844"/>
          </a:xfrm>
          <a:custGeom>
            <a:avLst/>
            <a:gdLst/>
            <a:ahLst/>
            <a:cxnLst/>
            <a:rect l="l" t="t" r="r" b="b"/>
            <a:pathLst>
              <a:path w="187445" h="195844">
                <a:moveTo>
                  <a:pt x="37794" y="0"/>
                </a:moveTo>
                <a:lnTo>
                  <a:pt x="51156" y="4581"/>
                </a:lnTo>
                <a:lnTo>
                  <a:pt x="56119" y="16416"/>
                </a:lnTo>
                <a:lnTo>
                  <a:pt x="69099" y="14125"/>
                </a:lnTo>
                <a:lnTo>
                  <a:pt x="82079" y="16034"/>
                </a:lnTo>
                <a:lnTo>
                  <a:pt x="89332" y="25578"/>
                </a:lnTo>
                <a:lnTo>
                  <a:pt x="97349" y="24051"/>
                </a:lnTo>
                <a:lnTo>
                  <a:pt x="107657" y="14889"/>
                </a:lnTo>
                <a:lnTo>
                  <a:pt x="130181" y="27487"/>
                </a:lnTo>
                <a:lnTo>
                  <a:pt x="148124" y="30159"/>
                </a:lnTo>
                <a:lnTo>
                  <a:pt x="153087" y="34740"/>
                </a:lnTo>
                <a:lnTo>
                  <a:pt x="161867" y="54974"/>
                </a:lnTo>
                <a:lnTo>
                  <a:pt x="170266" y="64136"/>
                </a:lnTo>
                <a:lnTo>
                  <a:pt x="187445" y="74444"/>
                </a:lnTo>
                <a:lnTo>
                  <a:pt x="184391" y="102312"/>
                </a:lnTo>
                <a:lnTo>
                  <a:pt x="181337" y="108802"/>
                </a:lnTo>
                <a:lnTo>
                  <a:pt x="153850" y="124454"/>
                </a:lnTo>
                <a:lnTo>
                  <a:pt x="145070" y="136289"/>
                </a:lnTo>
                <a:lnTo>
                  <a:pt x="143924" y="141252"/>
                </a:lnTo>
                <a:lnTo>
                  <a:pt x="103839" y="148505"/>
                </a:lnTo>
                <a:lnTo>
                  <a:pt x="83606" y="138580"/>
                </a:lnTo>
                <a:lnTo>
                  <a:pt x="76352" y="132090"/>
                </a:lnTo>
                <a:lnTo>
                  <a:pt x="71771" y="133998"/>
                </a:lnTo>
                <a:lnTo>
                  <a:pt x="66427" y="162249"/>
                </a:lnTo>
                <a:lnTo>
                  <a:pt x="66808" y="187063"/>
                </a:lnTo>
                <a:lnTo>
                  <a:pt x="56883" y="195844"/>
                </a:lnTo>
                <a:lnTo>
                  <a:pt x="51538" y="195462"/>
                </a:lnTo>
                <a:lnTo>
                  <a:pt x="42376" y="187827"/>
                </a:lnTo>
                <a:lnTo>
                  <a:pt x="34359" y="163012"/>
                </a:lnTo>
                <a:lnTo>
                  <a:pt x="26723" y="160722"/>
                </a:lnTo>
                <a:lnTo>
                  <a:pt x="18706" y="162631"/>
                </a:lnTo>
                <a:lnTo>
                  <a:pt x="13362" y="159958"/>
                </a:lnTo>
                <a:lnTo>
                  <a:pt x="11453" y="144306"/>
                </a:lnTo>
                <a:lnTo>
                  <a:pt x="13743" y="134380"/>
                </a:lnTo>
                <a:lnTo>
                  <a:pt x="14507" y="107657"/>
                </a:lnTo>
                <a:lnTo>
                  <a:pt x="9162" y="84751"/>
                </a:lnTo>
                <a:lnTo>
                  <a:pt x="2672" y="75971"/>
                </a:lnTo>
                <a:lnTo>
                  <a:pt x="0" y="63372"/>
                </a:lnTo>
                <a:lnTo>
                  <a:pt x="6872" y="51538"/>
                </a:lnTo>
                <a:lnTo>
                  <a:pt x="2291" y="41994"/>
                </a:lnTo>
                <a:lnTo>
                  <a:pt x="9544" y="26342"/>
                </a:lnTo>
                <a:lnTo>
                  <a:pt x="11453" y="24433"/>
                </a:lnTo>
                <a:lnTo>
                  <a:pt x="17561" y="26723"/>
                </a:lnTo>
                <a:lnTo>
                  <a:pt x="21760" y="25196"/>
                </a:lnTo>
                <a:lnTo>
                  <a:pt x="37794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474790" y="4191100"/>
            <a:ext cx="273342" cy="447043"/>
          </a:xfrm>
          <a:custGeom>
            <a:avLst/>
            <a:gdLst/>
            <a:ahLst/>
            <a:cxnLst/>
            <a:rect l="l" t="t" r="r" b="b"/>
            <a:pathLst>
              <a:path w="273342" h="447043">
                <a:moveTo>
                  <a:pt x="266088" y="69862"/>
                </a:moveTo>
                <a:lnTo>
                  <a:pt x="230584" y="81697"/>
                </a:lnTo>
                <a:lnTo>
                  <a:pt x="229821" y="90478"/>
                </a:lnTo>
                <a:lnTo>
                  <a:pt x="217223" y="97349"/>
                </a:lnTo>
                <a:lnTo>
                  <a:pt x="212260" y="108802"/>
                </a:lnTo>
                <a:lnTo>
                  <a:pt x="206533" y="133998"/>
                </a:lnTo>
                <a:lnTo>
                  <a:pt x="209206" y="142397"/>
                </a:lnTo>
                <a:lnTo>
                  <a:pt x="218750" y="150414"/>
                </a:lnTo>
                <a:lnTo>
                  <a:pt x="233638" y="149651"/>
                </a:lnTo>
                <a:lnTo>
                  <a:pt x="241655" y="146215"/>
                </a:lnTo>
                <a:lnTo>
                  <a:pt x="250818" y="147742"/>
                </a:lnTo>
                <a:lnTo>
                  <a:pt x="253490" y="150414"/>
                </a:lnTo>
                <a:lnTo>
                  <a:pt x="256544" y="172556"/>
                </a:lnTo>
                <a:lnTo>
                  <a:pt x="248145" y="182482"/>
                </a:lnTo>
                <a:lnTo>
                  <a:pt x="251581" y="203097"/>
                </a:lnTo>
                <a:lnTo>
                  <a:pt x="248909" y="206915"/>
                </a:lnTo>
                <a:lnTo>
                  <a:pt x="244328" y="208060"/>
                </a:lnTo>
                <a:lnTo>
                  <a:pt x="244709" y="211114"/>
                </a:lnTo>
                <a:lnTo>
                  <a:pt x="253108" y="219895"/>
                </a:lnTo>
                <a:lnTo>
                  <a:pt x="253490" y="240892"/>
                </a:lnTo>
                <a:lnTo>
                  <a:pt x="270287" y="256162"/>
                </a:lnTo>
                <a:lnTo>
                  <a:pt x="273342" y="273723"/>
                </a:lnTo>
                <a:lnTo>
                  <a:pt x="263034" y="282886"/>
                </a:lnTo>
                <a:lnTo>
                  <a:pt x="255017" y="284413"/>
                </a:lnTo>
                <a:lnTo>
                  <a:pt x="247764" y="274869"/>
                </a:lnTo>
                <a:lnTo>
                  <a:pt x="234784" y="272960"/>
                </a:lnTo>
                <a:lnTo>
                  <a:pt x="221804" y="275250"/>
                </a:lnTo>
                <a:lnTo>
                  <a:pt x="216841" y="263416"/>
                </a:lnTo>
                <a:lnTo>
                  <a:pt x="203479" y="258835"/>
                </a:lnTo>
                <a:lnTo>
                  <a:pt x="187445" y="284031"/>
                </a:lnTo>
                <a:lnTo>
                  <a:pt x="183246" y="285558"/>
                </a:lnTo>
                <a:lnTo>
                  <a:pt x="177138" y="283267"/>
                </a:lnTo>
                <a:lnTo>
                  <a:pt x="175229" y="285176"/>
                </a:lnTo>
                <a:lnTo>
                  <a:pt x="167975" y="300828"/>
                </a:lnTo>
                <a:lnTo>
                  <a:pt x="172556" y="310373"/>
                </a:lnTo>
                <a:lnTo>
                  <a:pt x="165685" y="322207"/>
                </a:lnTo>
                <a:lnTo>
                  <a:pt x="168357" y="334805"/>
                </a:lnTo>
                <a:lnTo>
                  <a:pt x="171411" y="339768"/>
                </a:lnTo>
                <a:lnTo>
                  <a:pt x="167594" y="351603"/>
                </a:lnTo>
                <a:lnTo>
                  <a:pt x="160722" y="355802"/>
                </a:lnTo>
                <a:lnTo>
                  <a:pt x="159577" y="359238"/>
                </a:lnTo>
                <a:lnTo>
                  <a:pt x="160340" y="378326"/>
                </a:lnTo>
                <a:lnTo>
                  <a:pt x="154232" y="389779"/>
                </a:lnTo>
                <a:lnTo>
                  <a:pt x="157668" y="399323"/>
                </a:lnTo>
                <a:lnTo>
                  <a:pt x="154995" y="405813"/>
                </a:lnTo>
                <a:lnTo>
                  <a:pt x="149651" y="410776"/>
                </a:lnTo>
                <a:lnTo>
                  <a:pt x="138198" y="415357"/>
                </a:lnTo>
                <a:lnTo>
                  <a:pt x="132090" y="421847"/>
                </a:lnTo>
                <a:lnTo>
                  <a:pt x="121019" y="426428"/>
                </a:lnTo>
                <a:lnTo>
                  <a:pt x="100785" y="442844"/>
                </a:lnTo>
                <a:lnTo>
                  <a:pt x="94677" y="445516"/>
                </a:lnTo>
                <a:lnTo>
                  <a:pt x="66427" y="442080"/>
                </a:lnTo>
                <a:lnTo>
                  <a:pt x="57646" y="446280"/>
                </a:lnTo>
                <a:lnTo>
                  <a:pt x="49247" y="447043"/>
                </a:lnTo>
                <a:lnTo>
                  <a:pt x="45430" y="443989"/>
                </a:lnTo>
                <a:lnTo>
                  <a:pt x="41994" y="435209"/>
                </a:lnTo>
                <a:lnTo>
                  <a:pt x="50011" y="413066"/>
                </a:lnTo>
                <a:lnTo>
                  <a:pt x="47338" y="402377"/>
                </a:lnTo>
                <a:lnTo>
                  <a:pt x="49629" y="399705"/>
                </a:lnTo>
                <a:lnTo>
                  <a:pt x="54974" y="399323"/>
                </a:lnTo>
                <a:lnTo>
                  <a:pt x="55355" y="397032"/>
                </a:lnTo>
                <a:lnTo>
                  <a:pt x="51156" y="372218"/>
                </a:lnTo>
                <a:lnTo>
                  <a:pt x="40085" y="361147"/>
                </a:lnTo>
                <a:lnTo>
                  <a:pt x="36649" y="348930"/>
                </a:lnTo>
                <a:lnTo>
                  <a:pt x="36649" y="337859"/>
                </a:lnTo>
                <a:lnTo>
                  <a:pt x="23669" y="313808"/>
                </a:lnTo>
                <a:lnTo>
                  <a:pt x="8781" y="303119"/>
                </a:lnTo>
                <a:lnTo>
                  <a:pt x="1909" y="301592"/>
                </a:lnTo>
                <a:lnTo>
                  <a:pt x="0" y="297011"/>
                </a:lnTo>
                <a:lnTo>
                  <a:pt x="13362" y="277923"/>
                </a:lnTo>
                <a:lnTo>
                  <a:pt x="27105" y="275632"/>
                </a:lnTo>
                <a:lnTo>
                  <a:pt x="46193" y="248145"/>
                </a:lnTo>
                <a:lnTo>
                  <a:pt x="50774" y="237838"/>
                </a:lnTo>
                <a:lnTo>
                  <a:pt x="42376" y="219513"/>
                </a:lnTo>
                <a:lnTo>
                  <a:pt x="47338" y="205388"/>
                </a:lnTo>
                <a:lnTo>
                  <a:pt x="46957" y="196989"/>
                </a:lnTo>
                <a:lnTo>
                  <a:pt x="55355" y="184773"/>
                </a:lnTo>
                <a:lnTo>
                  <a:pt x="59173" y="171411"/>
                </a:lnTo>
                <a:lnTo>
                  <a:pt x="55737" y="163776"/>
                </a:lnTo>
                <a:lnTo>
                  <a:pt x="47338" y="156141"/>
                </a:lnTo>
                <a:lnTo>
                  <a:pt x="59937" y="142397"/>
                </a:lnTo>
                <a:lnTo>
                  <a:pt x="69099" y="121400"/>
                </a:lnTo>
                <a:lnTo>
                  <a:pt x="69099" y="114147"/>
                </a:lnTo>
                <a:lnTo>
                  <a:pt x="77498" y="104221"/>
                </a:lnTo>
                <a:lnTo>
                  <a:pt x="80552" y="85133"/>
                </a:lnTo>
                <a:lnTo>
                  <a:pt x="80170" y="58791"/>
                </a:lnTo>
                <a:lnTo>
                  <a:pt x="93532" y="51920"/>
                </a:lnTo>
                <a:lnTo>
                  <a:pt x="102312" y="37794"/>
                </a:lnTo>
                <a:lnTo>
                  <a:pt x="103076" y="28250"/>
                </a:lnTo>
                <a:lnTo>
                  <a:pt x="106893" y="23669"/>
                </a:lnTo>
                <a:lnTo>
                  <a:pt x="115674" y="23669"/>
                </a:lnTo>
                <a:lnTo>
                  <a:pt x="130563" y="29014"/>
                </a:lnTo>
                <a:lnTo>
                  <a:pt x="133998" y="32450"/>
                </a:lnTo>
                <a:lnTo>
                  <a:pt x="134380" y="45048"/>
                </a:lnTo>
                <a:lnTo>
                  <a:pt x="141252" y="51156"/>
                </a:lnTo>
                <a:lnTo>
                  <a:pt x="149651" y="44666"/>
                </a:lnTo>
                <a:lnTo>
                  <a:pt x="164921" y="43139"/>
                </a:lnTo>
                <a:lnTo>
                  <a:pt x="175229" y="38176"/>
                </a:lnTo>
                <a:lnTo>
                  <a:pt x="184391" y="40467"/>
                </a:lnTo>
                <a:lnTo>
                  <a:pt x="188972" y="26342"/>
                </a:lnTo>
                <a:lnTo>
                  <a:pt x="196226" y="22142"/>
                </a:lnTo>
                <a:lnTo>
                  <a:pt x="204624" y="9544"/>
                </a:lnTo>
                <a:lnTo>
                  <a:pt x="216077" y="3436"/>
                </a:lnTo>
                <a:lnTo>
                  <a:pt x="230966" y="0"/>
                </a:lnTo>
                <a:lnTo>
                  <a:pt x="241655" y="3818"/>
                </a:lnTo>
                <a:lnTo>
                  <a:pt x="247000" y="26342"/>
                </a:lnTo>
                <a:lnTo>
                  <a:pt x="263798" y="43903"/>
                </a:lnTo>
                <a:lnTo>
                  <a:pt x="263798" y="61845"/>
                </a:lnTo>
                <a:lnTo>
                  <a:pt x="266088" y="6986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65203" y="4328916"/>
            <a:ext cx="268760" cy="321444"/>
          </a:xfrm>
          <a:custGeom>
            <a:avLst/>
            <a:gdLst/>
            <a:ahLst/>
            <a:cxnLst/>
            <a:rect l="l" t="t" r="r" b="b"/>
            <a:pathLst>
              <a:path w="268760" h="321444">
                <a:moveTo>
                  <a:pt x="200425" y="0"/>
                </a:moveTo>
                <a:lnTo>
                  <a:pt x="203861" y="7635"/>
                </a:lnTo>
                <a:lnTo>
                  <a:pt x="213023" y="3054"/>
                </a:lnTo>
                <a:lnTo>
                  <a:pt x="256926" y="18325"/>
                </a:lnTo>
                <a:lnTo>
                  <a:pt x="265325" y="25960"/>
                </a:lnTo>
                <a:lnTo>
                  <a:pt x="268760" y="33595"/>
                </a:lnTo>
                <a:lnTo>
                  <a:pt x="264943" y="46957"/>
                </a:lnTo>
                <a:lnTo>
                  <a:pt x="256544" y="59173"/>
                </a:lnTo>
                <a:lnTo>
                  <a:pt x="256926" y="67572"/>
                </a:lnTo>
                <a:lnTo>
                  <a:pt x="251963" y="81697"/>
                </a:lnTo>
                <a:lnTo>
                  <a:pt x="260362" y="96968"/>
                </a:lnTo>
                <a:lnTo>
                  <a:pt x="259216" y="103076"/>
                </a:lnTo>
                <a:lnTo>
                  <a:pt x="236692" y="137816"/>
                </a:lnTo>
                <a:lnTo>
                  <a:pt x="222949" y="140107"/>
                </a:lnTo>
                <a:lnTo>
                  <a:pt x="209587" y="159195"/>
                </a:lnTo>
                <a:lnTo>
                  <a:pt x="211496" y="163776"/>
                </a:lnTo>
                <a:lnTo>
                  <a:pt x="218368" y="165303"/>
                </a:lnTo>
                <a:lnTo>
                  <a:pt x="233257" y="175992"/>
                </a:lnTo>
                <a:lnTo>
                  <a:pt x="246236" y="200043"/>
                </a:lnTo>
                <a:lnTo>
                  <a:pt x="246236" y="211114"/>
                </a:lnTo>
                <a:lnTo>
                  <a:pt x="249672" y="223331"/>
                </a:lnTo>
                <a:lnTo>
                  <a:pt x="260743" y="234402"/>
                </a:lnTo>
                <a:lnTo>
                  <a:pt x="264943" y="259216"/>
                </a:lnTo>
                <a:lnTo>
                  <a:pt x="264561" y="261507"/>
                </a:lnTo>
                <a:lnTo>
                  <a:pt x="259216" y="261889"/>
                </a:lnTo>
                <a:lnTo>
                  <a:pt x="256926" y="264561"/>
                </a:lnTo>
                <a:lnTo>
                  <a:pt x="259598" y="275250"/>
                </a:lnTo>
                <a:lnTo>
                  <a:pt x="253490" y="289376"/>
                </a:lnTo>
                <a:lnTo>
                  <a:pt x="228675" y="302737"/>
                </a:lnTo>
                <a:lnTo>
                  <a:pt x="222949" y="301592"/>
                </a:lnTo>
                <a:lnTo>
                  <a:pt x="218750" y="297393"/>
                </a:lnTo>
                <a:lnTo>
                  <a:pt x="203479" y="289757"/>
                </a:lnTo>
                <a:lnTo>
                  <a:pt x="197753" y="290139"/>
                </a:lnTo>
                <a:lnTo>
                  <a:pt x="185155" y="296247"/>
                </a:lnTo>
                <a:lnTo>
                  <a:pt x="179046" y="296247"/>
                </a:lnTo>
                <a:lnTo>
                  <a:pt x="168357" y="288612"/>
                </a:lnTo>
                <a:lnTo>
                  <a:pt x="161485" y="287085"/>
                </a:lnTo>
                <a:lnTo>
                  <a:pt x="150032" y="270287"/>
                </a:lnTo>
                <a:lnTo>
                  <a:pt x="136671" y="261507"/>
                </a:lnTo>
                <a:lnTo>
                  <a:pt x="116437" y="267233"/>
                </a:lnTo>
                <a:lnTo>
                  <a:pt x="108039" y="271815"/>
                </a:lnTo>
                <a:lnTo>
                  <a:pt x="104603" y="272196"/>
                </a:lnTo>
                <a:lnTo>
                  <a:pt x="100785" y="269142"/>
                </a:lnTo>
                <a:lnTo>
                  <a:pt x="99258" y="270287"/>
                </a:lnTo>
                <a:lnTo>
                  <a:pt x="83224" y="297774"/>
                </a:lnTo>
                <a:lnTo>
                  <a:pt x="81697" y="321444"/>
                </a:lnTo>
                <a:lnTo>
                  <a:pt x="64518" y="312663"/>
                </a:lnTo>
                <a:lnTo>
                  <a:pt x="53447" y="299301"/>
                </a:lnTo>
                <a:lnTo>
                  <a:pt x="50774" y="298538"/>
                </a:lnTo>
                <a:lnTo>
                  <a:pt x="27869" y="305791"/>
                </a:lnTo>
                <a:lnTo>
                  <a:pt x="23669" y="298920"/>
                </a:lnTo>
                <a:lnTo>
                  <a:pt x="23287" y="290139"/>
                </a:lnTo>
                <a:lnTo>
                  <a:pt x="29777" y="259216"/>
                </a:lnTo>
                <a:lnTo>
                  <a:pt x="27869" y="244709"/>
                </a:lnTo>
                <a:lnTo>
                  <a:pt x="22142" y="227912"/>
                </a:lnTo>
                <a:lnTo>
                  <a:pt x="20233" y="224858"/>
                </a:lnTo>
                <a:lnTo>
                  <a:pt x="11071" y="222949"/>
                </a:lnTo>
                <a:lnTo>
                  <a:pt x="6490" y="208442"/>
                </a:lnTo>
                <a:lnTo>
                  <a:pt x="0" y="197371"/>
                </a:lnTo>
                <a:lnTo>
                  <a:pt x="6490" y="185155"/>
                </a:lnTo>
                <a:lnTo>
                  <a:pt x="9544" y="173320"/>
                </a:lnTo>
                <a:lnTo>
                  <a:pt x="13362" y="169121"/>
                </a:lnTo>
                <a:lnTo>
                  <a:pt x="18325" y="167594"/>
                </a:lnTo>
                <a:lnTo>
                  <a:pt x="38940" y="171411"/>
                </a:lnTo>
                <a:lnTo>
                  <a:pt x="44666" y="174465"/>
                </a:lnTo>
                <a:lnTo>
                  <a:pt x="49247" y="169121"/>
                </a:lnTo>
                <a:lnTo>
                  <a:pt x="69862" y="164921"/>
                </a:lnTo>
                <a:lnTo>
                  <a:pt x="84751" y="166066"/>
                </a:lnTo>
                <a:lnTo>
                  <a:pt x="98495" y="163776"/>
                </a:lnTo>
                <a:lnTo>
                  <a:pt x="105748" y="153850"/>
                </a:lnTo>
                <a:lnTo>
                  <a:pt x="107275" y="147360"/>
                </a:lnTo>
                <a:lnTo>
                  <a:pt x="102694" y="138198"/>
                </a:lnTo>
                <a:lnTo>
                  <a:pt x="88569" y="129799"/>
                </a:lnTo>
                <a:lnTo>
                  <a:pt x="86660" y="124454"/>
                </a:lnTo>
                <a:lnTo>
                  <a:pt x="91241" y="92386"/>
                </a:lnTo>
                <a:lnTo>
                  <a:pt x="95822" y="84751"/>
                </a:lnTo>
                <a:lnTo>
                  <a:pt x="99258" y="71008"/>
                </a:lnTo>
                <a:lnTo>
                  <a:pt x="109947" y="53065"/>
                </a:lnTo>
                <a:lnTo>
                  <a:pt x="101549" y="39321"/>
                </a:lnTo>
                <a:lnTo>
                  <a:pt x="108039" y="40085"/>
                </a:lnTo>
                <a:lnTo>
                  <a:pt x="112238" y="30159"/>
                </a:lnTo>
                <a:lnTo>
                  <a:pt x="116819" y="26723"/>
                </a:lnTo>
                <a:lnTo>
                  <a:pt x="133235" y="30923"/>
                </a:lnTo>
                <a:lnTo>
                  <a:pt x="135907" y="34740"/>
                </a:lnTo>
                <a:lnTo>
                  <a:pt x="134762" y="41230"/>
                </a:lnTo>
                <a:lnTo>
                  <a:pt x="137816" y="43903"/>
                </a:lnTo>
                <a:lnTo>
                  <a:pt x="151178" y="32450"/>
                </a:lnTo>
                <a:lnTo>
                  <a:pt x="154995" y="23287"/>
                </a:lnTo>
                <a:lnTo>
                  <a:pt x="172175" y="6490"/>
                </a:lnTo>
                <a:lnTo>
                  <a:pt x="177519" y="3818"/>
                </a:lnTo>
                <a:lnTo>
                  <a:pt x="185155" y="5726"/>
                </a:lnTo>
                <a:lnTo>
                  <a:pt x="200425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02659" y="4530868"/>
            <a:ext cx="330224" cy="252726"/>
          </a:xfrm>
          <a:custGeom>
            <a:avLst/>
            <a:gdLst/>
            <a:ahLst/>
            <a:cxnLst/>
            <a:rect l="l" t="t" r="r" b="b"/>
            <a:pathLst>
              <a:path w="330224" h="252726">
                <a:moveTo>
                  <a:pt x="319917" y="124836"/>
                </a:moveTo>
                <a:lnTo>
                  <a:pt x="316099" y="140488"/>
                </a:lnTo>
                <a:lnTo>
                  <a:pt x="321825" y="141252"/>
                </a:lnTo>
                <a:lnTo>
                  <a:pt x="318390" y="154232"/>
                </a:lnTo>
                <a:lnTo>
                  <a:pt x="321062" y="159577"/>
                </a:lnTo>
                <a:lnTo>
                  <a:pt x="326788" y="161867"/>
                </a:lnTo>
                <a:lnTo>
                  <a:pt x="329079" y="167594"/>
                </a:lnTo>
                <a:lnTo>
                  <a:pt x="330224" y="176756"/>
                </a:lnTo>
                <a:lnTo>
                  <a:pt x="328697" y="185155"/>
                </a:lnTo>
                <a:lnTo>
                  <a:pt x="320680" y="188590"/>
                </a:lnTo>
                <a:lnTo>
                  <a:pt x="311518" y="208060"/>
                </a:lnTo>
                <a:lnTo>
                  <a:pt x="306555" y="211114"/>
                </a:lnTo>
                <a:lnTo>
                  <a:pt x="300828" y="218750"/>
                </a:lnTo>
                <a:lnTo>
                  <a:pt x="298538" y="230966"/>
                </a:lnTo>
                <a:lnTo>
                  <a:pt x="300065" y="239365"/>
                </a:lnTo>
                <a:lnTo>
                  <a:pt x="295866" y="240128"/>
                </a:lnTo>
                <a:lnTo>
                  <a:pt x="289757" y="236311"/>
                </a:lnTo>
                <a:lnTo>
                  <a:pt x="268760" y="252345"/>
                </a:lnTo>
                <a:lnTo>
                  <a:pt x="256162" y="239747"/>
                </a:lnTo>
                <a:lnTo>
                  <a:pt x="256926" y="234020"/>
                </a:lnTo>
                <a:lnTo>
                  <a:pt x="251581" y="229057"/>
                </a:lnTo>
                <a:lnTo>
                  <a:pt x="250818" y="219895"/>
                </a:lnTo>
                <a:lnTo>
                  <a:pt x="256926" y="214550"/>
                </a:lnTo>
                <a:lnTo>
                  <a:pt x="251581" y="199280"/>
                </a:lnTo>
                <a:lnTo>
                  <a:pt x="254635" y="191263"/>
                </a:lnTo>
                <a:lnTo>
                  <a:pt x="252726" y="182864"/>
                </a:lnTo>
                <a:lnTo>
                  <a:pt x="257308" y="176756"/>
                </a:lnTo>
                <a:lnTo>
                  <a:pt x="259980" y="176374"/>
                </a:lnTo>
                <a:lnTo>
                  <a:pt x="254635" y="164158"/>
                </a:lnTo>
                <a:lnTo>
                  <a:pt x="254635" y="158431"/>
                </a:lnTo>
                <a:lnTo>
                  <a:pt x="259216" y="146978"/>
                </a:lnTo>
                <a:lnTo>
                  <a:pt x="272960" y="148887"/>
                </a:lnTo>
                <a:lnTo>
                  <a:pt x="280213" y="148505"/>
                </a:lnTo>
                <a:lnTo>
                  <a:pt x="282886" y="145833"/>
                </a:lnTo>
                <a:lnTo>
                  <a:pt x="269524" y="129036"/>
                </a:lnTo>
                <a:lnTo>
                  <a:pt x="262652" y="123691"/>
                </a:lnTo>
                <a:lnTo>
                  <a:pt x="241655" y="119492"/>
                </a:lnTo>
                <a:lnTo>
                  <a:pt x="229821" y="125218"/>
                </a:lnTo>
                <a:lnTo>
                  <a:pt x="219895" y="125600"/>
                </a:lnTo>
                <a:lnTo>
                  <a:pt x="213787" y="129799"/>
                </a:lnTo>
                <a:lnTo>
                  <a:pt x="208442" y="141252"/>
                </a:lnTo>
                <a:lnTo>
                  <a:pt x="202716" y="145451"/>
                </a:lnTo>
                <a:lnTo>
                  <a:pt x="201952" y="153468"/>
                </a:lnTo>
                <a:lnTo>
                  <a:pt x="204243" y="155759"/>
                </a:lnTo>
                <a:lnTo>
                  <a:pt x="204243" y="150414"/>
                </a:lnTo>
                <a:lnTo>
                  <a:pt x="209206" y="149269"/>
                </a:lnTo>
                <a:lnTo>
                  <a:pt x="205770" y="158431"/>
                </a:lnTo>
                <a:lnTo>
                  <a:pt x="177138" y="173702"/>
                </a:lnTo>
                <a:lnTo>
                  <a:pt x="174083" y="177138"/>
                </a:lnTo>
                <a:lnTo>
                  <a:pt x="169502" y="188972"/>
                </a:lnTo>
                <a:lnTo>
                  <a:pt x="171793" y="195844"/>
                </a:lnTo>
                <a:lnTo>
                  <a:pt x="162631" y="210733"/>
                </a:lnTo>
                <a:lnTo>
                  <a:pt x="147360" y="224094"/>
                </a:lnTo>
                <a:lnTo>
                  <a:pt x="142779" y="241274"/>
                </a:lnTo>
                <a:lnTo>
                  <a:pt x="144306" y="246236"/>
                </a:lnTo>
                <a:lnTo>
                  <a:pt x="148887" y="247382"/>
                </a:lnTo>
                <a:lnTo>
                  <a:pt x="151941" y="250818"/>
                </a:lnTo>
                <a:lnTo>
                  <a:pt x="150796" y="252726"/>
                </a:lnTo>
                <a:lnTo>
                  <a:pt x="142397" y="251199"/>
                </a:lnTo>
                <a:lnTo>
                  <a:pt x="114147" y="237838"/>
                </a:lnTo>
                <a:lnTo>
                  <a:pt x="98495" y="235165"/>
                </a:lnTo>
                <a:lnTo>
                  <a:pt x="83988" y="234784"/>
                </a:lnTo>
                <a:lnTo>
                  <a:pt x="64136" y="241655"/>
                </a:lnTo>
                <a:lnTo>
                  <a:pt x="42757" y="234020"/>
                </a:lnTo>
                <a:lnTo>
                  <a:pt x="25196" y="232493"/>
                </a:lnTo>
                <a:lnTo>
                  <a:pt x="382" y="234020"/>
                </a:lnTo>
                <a:lnTo>
                  <a:pt x="0" y="214168"/>
                </a:lnTo>
                <a:lnTo>
                  <a:pt x="4581" y="200043"/>
                </a:lnTo>
                <a:lnTo>
                  <a:pt x="9162" y="195844"/>
                </a:lnTo>
                <a:lnTo>
                  <a:pt x="20997" y="192408"/>
                </a:lnTo>
                <a:lnTo>
                  <a:pt x="28250" y="185536"/>
                </a:lnTo>
                <a:lnTo>
                  <a:pt x="32832" y="175229"/>
                </a:lnTo>
                <a:lnTo>
                  <a:pt x="40085" y="166448"/>
                </a:lnTo>
                <a:lnTo>
                  <a:pt x="45430" y="148887"/>
                </a:lnTo>
                <a:lnTo>
                  <a:pt x="59937" y="133617"/>
                </a:lnTo>
                <a:lnTo>
                  <a:pt x="64900" y="120255"/>
                </a:lnTo>
                <a:lnTo>
                  <a:pt x="66808" y="105748"/>
                </a:lnTo>
                <a:lnTo>
                  <a:pt x="72917" y="103076"/>
                </a:lnTo>
                <a:lnTo>
                  <a:pt x="93150" y="86660"/>
                </a:lnTo>
                <a:lnTo>
                  <a:pt x="104221" y="82079"/>
                </a:lnTo>
                <a:lnTo>
                  <a:pt x="110329" y="75589"/>
                </a:lnTo>
                <a:lnTo>
                  <a:pt x="121782" y="71008"/>
                </a:lnTo>
                <a:lnTo>
                  <a:pt x="127127" y="66045"/>
                </a:lnTo>
                <a:lnTo>
                  <a:pt x="129799" y="59555"/>
                </a:lnTo>
                <a:lnTo>
                  <a:pt x="126363" y="50011"/>
                </a:lnTo>
                <a:lnTo>
                  <a:pt x="132471" y="38558"/>
                </a:lnTo>
                <a:lnTo>
                  <a:pt x="131708" y="19470"/>
                </a:lnTo>
                <a:lnTo>
                  <a:pt x="132853" y="16034"/>
                </a:lnTo>
                <a:lnTo>
                  <a:pt x="139725" y="11835"/>
                </a:lnTo>
                <a:lnTo>
                  <a:pt x="143543" y="0"/>
                </a:lnTo>
                <a:lnTo>
                  <a:pt x="146978" y="3818"/>
                </a:lnTo>
                <a:lnTo>
                  <a:pt x="152323" y="26723"/>
                </a:lnTo>
                <a:lnTo>
                  <a:pt x="151560" y="53447"/>
                </a:lnTo>
                <a:lnTo>
                  <a:pt x="149269" y="63372"/>
                </a:lnTo>
                <a:lnTo>
                  <a:pt x="151178" y="79025"/>
                </a:lnTo>
                <a:lnTo>
                  <a:pt x="156522" y="81697"/>
                </a:lnTo>
                <a:lnTo>
                  <a:pt x="164539" y="79788"/>
                </a:lnTo>
                <a:lnTo>
                  <a:pt x="172175" y="82079"/>
                </a:lnTo>
                <a:lnTo>
                  <a:pt x="180192" y="106893"/>
                </a:lnTo>
                <a:lnTo>
                  <a:pt x="187063" y="113002"/>
                </a:lnTo>
                <a:lnTo>
                  <a:pt x="192026" y="114910"/>
                </a:lnTo>
                <a:lnTo>
                  <a:pt x="197753" y="113765"/>
                </a:lnTo>
                <a:lnTo>
                  <a:pt x="204624" y="106130"/>
                </a:lnTo>
                <a:lnTo>
                  <a:pt x="204243" y="81315"/>
                </a:lnTo>
                <a:lnTo>
                  <a:pt x="207679" y="60318"/>
                </a:lnTo>
                <a:lnTo>
                  <a:pt x="209587" y="53065"/>
                </a:lnTo>
                <a:lnTo>
                  <a:pt x="214168" y="51156"/>
                </a:lnTo>
                <a:lnTo>
                  <a:pt x="221422" y="57646"/>
                </a:lnTo>
                <a:lnTo>
                  <a:pt x="241655" y="67572"/>
                </a:lnTo>
                <a:lnTo>
                  <a:pt x="294339" y="58410"/>
                </a:lnTo>
                <a:lnTo>
                  <a:pt x="298538" y="60318"/>
                </a:lnTo>
                <a:lnTo>
                  <a:pt x="301210" y="82461"/>
                </a:lnTo>
                <a:lnTo>
                  <a:pt x="295484" y="92386"/>
                </a:lnTo>
                <a:lnTo>
                  <a:pt x="295866" y="103458"/>
                </a:lnTo>
                <a:lnTo>
                  <a:pt x="305028" y="119110"/>
                </a:lnTo>
                <a:lnTo>
                  <a:pt x="319917" y="12483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346900" y="4590423"/>
            <a:ext cx="222567" cy="196989"/>
          </a:xfrm>
          <a:custGeom>
            <a:avLst/>
            <a:gdLst/>
            <a:ahLst/>
            <a:cxnLst/>
            <a:rect l="l" t="t" r="r" b="b"/>
            <a:pathLst>
              <a:path w="222567" h="196989">
                <a:moveTo>
                  <a:pt x="156141" y="174465"/>
                </a:moveTo>
                <a:lnTo>
                  <a:pt x="130944" y="180192"/>
                </a:lnTo>
                <a:lnTo>
                  <a:pt x="92005" y="194317"/>
                </a:lnTo>
                <a:lnTo>
                  <a:pt x="83224" y="193553"/>
                </a:lnTo>
                <a:lnTo>
                  <a:pt x="67572" y="196989"/>
                </a:lnTo>
                <a:lnTo>
                  <a:pt x="74444" y="180192"/>
                </a:lnTo>
                <a:lnTo>
                  <a:pt x="78643" y="175992"/>
                </a:lnTo>
                <a:lnTo>
                  <a:pt x="85896" y="185536"/>
                </a:lnTo>
                <a:lnTo>
                  <a:pt x="115292" y="166448"/>
                </a:lnTo>
                <a:lnTo>
                  <a:pt x="119873" y="159577"/>
                </a:lnTo>
                <a:lnTo>
                  <a:pt x="122927" y="160340"/>
                </a:lnTo>
                <a:lnTo>
                  <a:pt x="122164" y="169502"/>
                </a:lnTo>
                <a:lnTo>
                  <a:pt x="123691" y="169884"/>
                </a:lnTo>
                <a:lnTo>
                  <a:pt x="124836" y="161104"/>
                </a:lnTo>
                <a:lnTo>
                  <a:pt x="129417" y="162249"/>
                </a:lnTo>
                <a:lnTo>
                  <a:pt x="131326" y="160722"/>
                </a:lnTo>
                <a:lnTo>
                  <a:pt x="125600" y="158431"/>
                </a:lnTo>
                <a:lnTo>
                  <a:pt x="127509" y="149269"/>
                </a:lnTo>
                <a:lnTo>
                  <a:pt x="119110" y="140870"/>
                </a:lnTo>
                <a:lnTo>
                  <a:pt x="116437" y="142015"/>
                </a:lnTo>
                <a:lnTo>
                  <a:pt x="108039" y="138961"/>
                </a:lnTo>
                <a:lnTo>
                  <a:pt x="104985" y="142397"/>
                </a:lnTo>
                <a:lnTo>
                  <a:pt x="102312" y="141252"/>
                </a:lnTo>
                <a:lnTo>
                  <a:pt x="101167" y="150032"/>
                </a:lnTo>
                <a:lnTo>
                  <a:pt x="97731" y="151560"/>
                </a:lnTo>
                <a:lnTo>
                  <a:pt x="98113" y="146978"/>
                </a:lnTo>
                <a:lnTo>
                  <a:pt x="92005" y="145833"/>
                </a:lnTo>
                <a:lnTo>
                  <a:pt x="84369" y="146597"/>
                </a:lnTo>
                <a:lnTo>
                  <a:pt x="81315" y="148887"/>
                </a:lnTo>
                <a:lnTo>
                  <a:pt x="78643" y="146597"/>
                </a:lnTo>
                <a:lnTo>
                  <a:pt x="74062" y="148505"/>
                </a:lnTo>
                <a:lnTo>
                  <a:pt x="67954" y="146978"/>
                </a:lnTo>
                <a:lnTo>
                  <a:pt x="59555" y="136671"/>
                </a:lnTo>
                <a:lnTo>
                  <a:pt x="56119" y="135144"/>
                </a:lnTo>
                <a:lnTo>
                  <a:pt x="60700" y="118728"/>
                </a:lnTo>
                <a:lnTo>
                  <a:pt x="60318" y="112620"/>
                </a:lnTo>
                <a:lnTo>
                  <a:pt x="50774" y="131708"/>
                </a:lnTo>
                <a:lnTo>
                  <a:pt x="47720" y="148887"/>
                </a:lnTo>
                <a:lnTo>
                  <a:pt x="51920" y="156141"/>
                </a:lnTo>
                <a:lnTo>
                  <a:pt x="56883" y="158813"/>
                </a:lnTo>
                <a:lnTo>
                  <a:pt x="58791" y="168357"/>
                </a:lnTo>
                <a:lnTo>
                  <a:pt x="53447" y="167594"/>
                </a:lnTo>
                <a:lnTo>
                  <a:pt x="35886" y="157668"/>
                </a:lnTo>
                <a:lnTo>
                  <a:pt x="33595" y="150414"/>
                </a:lnTo>
                <a:lnTo>
                  <a:pt x="37794" y="133998"/>
                </a:lnTo>
                <a:lnTo>
                  <a:pt x="33595" y="125600"/>
                </a:lnTo>
                <a:lnTo>
                  <a:pt x="30541" y="125218"/>
                </a:lnTo>
                <a:lnTo>
                  <a:pt x="29396" y="109184"/>
                </a:lnTo>
                <a:lnTo>
                  <a:pt x="29777" y="104985"/>
                </a:lnTo>
                <a:lnTo>
                  <a:pt x="40849" y="83224"/>
                </a:lnTo>
                <a:lnTo>
                  <a:pt x="41994" y="72153"/>
                </a:lnTo>
                <a:lnTo>
                  <a:pt x="39321" y="71008"/>
                </a:lnTo>
                <a:lnTo>
                  <a:pt x="34740" y="84369"/>
                </a:lnTo>
                <a:lnTo>
                  <a:pt x="33595" y="75589"/>
                </a:lnTo>
                <a:lnTo>
                  <a:pt x="30923" y="74825"/>
                </a:lnTo>
                <a:lnTo>
                  <a:pt x="32832" y="85896"/>
                </a:lnTo>
                <a:lnTo>
                  <a:pt x="27487" y="87423"/>
                </a:lnTo>
                <a:lnTo>
                  <a:pt x="26723" y="82079"/>
                </a:lnTo>
                <a:lnTo>
                  <a:pt x="24815" y="82079"/>
                </a:lnTo>
                <a:lnTo>
                  <a:pt x="24433" y="88187"/>
                </a:lnTo>
                <a:lnTo>
                  <a:pt x="20615" y="88951"/>
                </a:lnTo>
                <a:lnTo>
                  <a:pt x="15652" y="87423"/>
                </a:lnTo>
                <a:lnTo>
                  <a:pt x="12598" y="83606"/>
                </a:lnTo>
                <a:lnTo>
                  <a:pt x="0" y="59937"/>
                </a:lnTo>
                <a:lnTo>
                  <a:pt x="1527" y="36267"/>
                </a:lnTo>
                <a:lnTo>
                  <a:pt x="17561" y="8781"/>
                </a:lnTo>
                <a:lnTo>
                  <a:pt x="19088" y="7635"/>
                </a:lnTo>
                <a:lnTo>
                  <a:pt x="22906" y="10689"/>
                </a:lnTo>
                <a:lnTo>
                  <a:pt x="26342" y="10308"/>
                </a:lnTo>
                <a:lnTo>
                  <a:pt x="34740" y="5726"/>
                </a:lnTo>
                <a:lnTo>
                  <a:pt x="54974" y="0"/>
                </a:lnTo>
                <a:lnTo>
                  <a:pt x="68335" y="8781"/>
                </a:lnTo>
                <a:lnTo>
                  <a:pt x="79788" y="25578"/>
                </a:lnTo>
                <a:lnTo>
                  <a:pt x="86660" y="27105"/>
                </a:lnTo>
                <a:lnTo>
                  <a:pt x="97349" y="34740"/>
                </a:lnTo>
                <a:lnTo>
                  <a:pt x="103458" y="34740"/>
                </a:lnTo>
                <a:lnTo>
                  <a:pt x="116056" y="28632"/>
                </a:lnTo>
                <a:lnTo>
                  <a:pt x="121782" y="28250"/>
                </a:lnTo>
                <a:lnTo>
                  <a:pt x="137053" y="35886"/>
                </a:lnTo>
                <a:lnTo>
                  <a:pt x="141252" y="40085"/>
                </a:lnTo>
                <a:lnTo>
                  <a:pt x="146978" y="41230"/>
                </a:lnTo>
                <a:lnTo>
                  <a:pt x="171793" y="27869"/>
                </a:lnTo>
                <a:lnTo>
                  <a:pt x="169884" y="35886"/>
                </a:lnTo>
                <a:lnTo>
                  <a:pt x="173320" y="44666"/>
                </a:lnTo>
                <a:lnTo>
                  <a:pt x="177138" y="47720"/>
                </a:lnTo>
                <a:lnTo>
                  <a:pt x="185536" y="46957"/>
                </a:lnTo>
                <a:lnTo>
                  <a:pt x="194317" y="42757"/>
                </a:lnTo>
                <a:lnTo>
                  <a:pt x="222567" y="46193"/>
                </a:lnTo>
                <a:lnTo>
                  <a:pt x="220658" y="60700"/>
                </a:lnTo>
                <a:lnTo>
                  <a:pt x="215696" y="74062"/>
                </a:lnTo>
                <a:lnTo>
                  <a:pt x="201189" y="89332"/>
                </a:lnTo>
                <a:lnTo>
                  <a:pt x="195844" y="106893"/>
                </a:lnTo>
                <a:lnTo>
                  <a:pt x="188590" y="115674"/>
                </a:lnTo>
                <a:lnTo>
                  <a:pt x="184009" y="125981"/>
                </a:lnTo>
                <a:lnTo>
                  <a:pt x="176756" y="132853"/>
                </a:lnTo>
                <a:lnTo>
                  <a:pt x="164921" y="136289"/>
                </a:lnTo>
                <a:lnTo>
                  <a:pt x="160340" y="140488"/>
                </a:lnTo>
                <a:lnTo>
                  <a:pt x="155759" y="154614"/>
                </a:lnTo>
                <a:lnTo>
                  <a:pt x="156141" y="17446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371714" y="4714496"/>
            <a:ext cx="5345" cy="9162"/>
          </a:xfrm>
          <a:custGeom>
            <a:avLst/>
            <a:gdLst/>
            <a:ahLst/>
            <a:cxnLst/>
            <a:rect l="l" t="t" r="r" b="b"/>
            <a:pathLst>
              <a:path w="5345" h="9162">
                <a:moveTo>
                  <a:pt x="0" y="0"/>
                </a:moveTo>
                <a:lnTo>
                  <a:pt x="2291" y="0"/>
                </a:lnTo>
                <a:lnTo>
                  <a:pt x="4963" y="3818"/>
                </a:lnTo>
                <a:lnTo>
                  <a:pt x="5345" y="6872"/>
                </a:lnTo>
                <a:lnTo>
                  <a:pt x="3054" y="9162"/>
                </a:lnTo>
                <a:lnTo>
                  <a:pt x="0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650947" y="4537358"/>
            <a:ext cx="271433" cy="134762"/>
          </a:xfrm>
          <a:custGeom>
            <a:avLst/>
            <a:gdLst/>
            <a:ahLst/>
            <a:cxnLst/>
            <a:rect l="l" t="t" r="r" b="b"/>
            <a:pathLst>
              <a:path w="271433" h="134762">
                <a:moveTo>
                  <a:pt x="25578" y="15652"/>
                </a:moveTo>
                <a:lnTo>
                  <a:pt x="26723" y="25578"/>
                </a:lnTo>
                <a:lnTo>
                  <a:pt x="39703" y="33213"/>
                </a:lnTo>
                <a:lnTo>
                  <a:pt x="53447" y="35886"/>
                </a:lnTo>
                <a:lnTo>
                  <a:pt x="56883" y="35122"/>
                </a:lnTo>
                <a:lnTo>
                  <a:pt x="61464" y="26723"/>
                </a:lnTo>
                <a:lnTo>
                  <a:pt x="88951" y="16416"/>
                </a:lnTo>
                <a:lnTo>
                  <a:pt x="118346" y="24051"/>
                </a:lnTo>
                <a:lnTo>
                  <a:pt x="153850" y="20997"/>
                </a:lnTo>
                <a:lnTo>
                  <a:pt x="172938" y="15652"/>
                </a:lnTo>
                <a:lnTo>
                  <a:pt x="177901" y="19852"/>
                </a:lnTo>
                <a:lnTo>
                  <a:pt x="217986" y="13362"/>
                </a:lnTo>
                <a:lnTo>
                  <a:pt x="226385" y="8781"/>
                </a:lnTo>
                <a:lnTo>
                  <a:pt x="229057" y="3818"/>
                </a:lnTo>
                <a:lnTo>
                  <a:pt x="243182" y="0"/>
                </a:lnTo>
                <a:lnTo>
                  <a:pt x="249291" y="5345"/>
                </a:lnTo>
                <a:lnTo>
                  <a:pt x="253108" y="13743"/>
                </a:lnTo>
                <a:lnTo>
                  <a:pt x="258453" y="39703"/>
                </a:lnTo>
                <a:lnTo>
                  <a:pt x="270669" y="67954"/>
                </a:lnTo>
                <a:lnTo>
                  <a:pt x="271433" y="80552"/>
                </a:lnTo>
                <a:lnTo>
                  <a:pt x="267997" y="87042"/>
                </a:lnTo>
                <a:lnTo>
                  <a:pt x="259216" y="93532"/>
                </a:lnTo>
                <a:lnTo>
                  <a:pt x="248909" y="90859"/>
                </a:lnTo>
                <a:lnTo>
                  <a:pt x="235165" y="100022"/>
                </a:lnTo>
                <a:lnTo>
                  <a:pt x="219895" y="101549"/>
                </a:lnTo>
                <a:lnTo>
                  <a:pt x="205388" y="107275"/>
                </a:lnTo>
                <a:lnTo>
                  <a:pt x="193553" y="83224"/>
                </a:lnTo>
                <a:lnTo>
                  <a:pt x="187063" y="78643"/>
                </a:lnTo>
                <a:lnTo>
                  <a:pt x="172556" y="76734"/>
                </a:lnTo>
                <a:lnTo>
                  <a:pt x="171029" y="69481"/>
                </a:lnTo>
                <a:lnTo>
                  <a:pt x="168739" y="67572"/>
                </a:lnTo>
                <a:lnTo>
                  <a:pt x="157286" y="68717"/>
                </a:lnTo>
                <a:lnTo>
                  <a:pt x="151941" y="75589"/>
                </a:lnTo>
                <a:lnTo>
                  <a:pt x="143161" y="80170"/>
                </a:lnTo>
                <a:lnTo>
                  <a:pt x="136671" y="88569"/>
                </a:lnTo>
                <a:lnTo>
                  <a:pt x="123309" y="76352"/>
                </a:lnTo>
                <a:lnTo>
                  <a:pt x="91241" y="68335"/>
                </a:lnTo>
                <a:lnTo>
                  <a:pt x="87423" y="72153"/>
                </a:lnTo>
                <a:lnTo>
                  <a:pt x="81697" y="88187"/>
                </a:lnTo>
                <a:lnTo>
                  <a:pt x="75589" y="92768"/>
                </a:lnTo>
                <a:lnTo>
                  <a:pt x="73298" y="103839"/>
                </a:lnTo>
                <a:lnTo>
                  <a:pt x="50774" y="110329"/>
                </a:lnTo>
                <a:lnTo>
                  <a:pt x="49247" y="121019"/>
                </a:lnTo>
                <a:lnTo>
                  <a:pt x="45430" y="123691"/>
                </a:lnTo>
                <a:lnTo>
                  <a:pt x="31686" y="129417"/>
                </a:lnTo>
                <a:lnTo>
                  <a:pt x="26723" y="134762"/>
                </a:lnTo>
                <a:lnTo>
                  <a:pt x="0" y="130563"/>
                </a:lnTo>
                <a:lnTo>
                  <a:pt x="3818" y="117201"/>
                </a:lnTo>
                <a:lnTo>
                  <a:pt x="8781" y="108420"/>
                </a:lnTo>
                <a:lnTo>
                  <a:pt x="7253" y="96586"/>
                </a:lnTo>
                <a:lnTo>
                  <a:pt x="28250" y="84369"/>
                </a:lnTo>
                <a:lnTo>
                  <a:pt x="33595" y="77879"/>
                </a:lnTo>
                <a:lnTo>
                  <a:pt x="34740" y="51920"/>
                </a:lnTo>
                <a:lnTo>
                  <a:pt x="38940" y="46193"/>
                </a:lnTo>
                <a:lnTo>
                  <a:pt x="24051" y="35504"/>
                </a:lnTo>
                <a:lnTo>
                  <a:pt x="14507" y="20615"/>
                </a:lnTo>
                <a:lnTo>
                  <a:pt x="25578" y="1565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364626" y="4537358"/>
            <a:ext cx="325261" cy="318390"/>
          </a:xfrm>
          <a:custGeom>
            <a:avLst/>
            <a:gdLst/>
            <a:ahLst/>
            <a:cxnLst/>
            <a:rect l="l" t="t" r="r" b="b"/>
            <a:pathLst>
              <a:path w="325261" h="318390">
                <a:moveTo>
                  <a:pt x="1145" y="227148"/>
                </a:moveTo>
                <a:lnTo>
                  <a:pt x="14889" y="226385"/>
                </a:lnTo>
                <a:lnTo>
                  <a:pt x="37031" y="216841"/>
                </a:lnTo>
                <a:lnTo>
                  <a:pt x="40085" y="205770"/>
                </a:lnTo>
                <a:lnTo>
                  <a:pt x="44666" y="205006"/>
                </a:lnTo>
                <a:lnTo>
                  <a:pt x="64518" y="186682"/>
                </a:lnTo>
                <a:lnTo>
                  <a:pt x="71771" y="177138"/>
                </a:lnTo>
                <a:lnTo>
                  <a:pt x="75589" y="178283"/>
                </a:lnTo>
                <a:lnTo>
                  <a:pt x="77498" y="169502"/>
                </a:lnTo>
                <a:lnTo>
                  <a:pt x="111475" y="138580"/>
                </a:lnTo>
                <a:lnTo>
                  <a:pt x="127127" y="131708"/>
                </a:lnTo>
                <a:lnTo>
                  <a:pt x="129036" y="124454"/>
                </a:lnTo>
                <a:lnTo>
                  <a:pt x="141252" y="114147"/>
                </a:lnTo>
                <a:lnTo>
                  <a:pt x="145070" y="104221"/>
                </a:lnTo>
                <a:lnTo>
                  <a:pt x="162249" y="90096"/>
                </a:lnTo>
                <a:lnTo>
                  <a:pt x="168739" y="87042"/>
                </a:lnTo>
                <a:lnTo>
                  <a:pt x="169502" y="83988"/>
                </a:lnTo>
                <a:lnTo>
                  <a:pt x="190117" y="74825"/>
                </a:lnTo>
                <a:lnTo>
                  <a:pt x="195080" y="66427"/>
                </a:lnTo>
                <a:lnTo>
                  <a:pt x="197371" y="52683"/>
                </a:lnTo>
                <a:lnTo>
                  <a:pt x="196607" y="49247"/>
                </a:lnTo>
                <a:lnTo>
                  <a:pt x="187445" y="41612"/>
                </a:lnTo>
                <a:lnTo>
                  <a:pt x="189736" y="38940"/>
                </a:lnTo>
                <a:lnTo>
                  <a:pt x="211878" y="36649"/>
                </a:lnTo>
                <a:lnTo>
                  <a:pt x="213023" y="35504"/>
                </a:lnTo>
                <a:lnTo>
                  <a:pt x="207297" y="31686"/>
                </a:lnTo>
                <a:lnTo>
                  <a:pt x="217223" y="29396"/>
                </a:lnTo>
                <a:lnTo>
                  <a:pt x="229439" y="23287"/>
                </a:lnTo>
                <a:lnTo>
                  <a:pt x="255399" y="20615"/>
                </a:lnTo>
                <a:lnTo>
                  <a:pt x="256162" y="14507"/>
                </a:lnTo>
                <a:lnTo>
                  <a:pt x="267997" y="13362"/>
                </a:lnTo>
                <a:lnTo>
                  <a:pt x="271433" y="6490"/>
                </a:lnTo>
                <a:lnTo>
                  <a:pt x="274105" y="4963"/>
                </a:lnTo>
                <a:lnTo>
                  <a:pt x="277159" y="6108"/>
                </a:lnTo>
                <a:lnTo>
                  <a:pt x="279068" y="0"/>
                </a:lnTo>
                <a:lnTo>
                  <a:pt x="292048" y="9162"/>
                </a:lnTo>
                <a:lnTo>
                  <a:pt x="305410" y="4199"/>
                </a:lnTo>
                <a:lnTo>
                  <a:pt x="305028" y="8017"/>
                </a:lnTo>
                <a:lnTo>
                  <a:pt x="308082" y="9162"/>
                </a:lnTo>
                <a:lnTo>
                  <a:pt x="321825" y="5726"/>
                </a:lnTo>
                <a:lnTo>
                  <a:pt x="325261" y="8017"/>
                </a:lnTo>
                <a:lnTo>
                  <a:pt x="300828" y="20615"/>
                </a:lnTo>
                <a:lnTo>
                  <a:pt x="310373" y="35504"/>
                </a:lnTo>
                <a:lnTo>
                  <a:pt x="325261" y="46193"/>
                </a:lnTo>
                <a:lnTo>
                  <a:pt x="321062" y="51920"/>
                </a:lnTo>
                <a:lnTo>
                  <a:pt x="318771" y="81315"/>
                </a:lnTo>
                <a:lnTo>
                  <a:pt x="293575" y="96586"/>
                </a:lnTo>
                <a:lnTo>
                  <a:pt x="295102" y="108420"/>
                </a:lnTo>
                <a:lnTo>
                  <a:pt x="290139" y="117201"/>
                </a:lnTo>
                <a:lnTo>
                  <a:pt x="286321" y="130563"/>
                </a:lnTo>
                <a:lnTo>
                  <a:pt x="280213" y="129417"/>
                </a:lnTo>
                <a:lnTo>
                  <a:pt x="268760" y="131708"/>
                </a:lnTo>
                <a:lnTo>
                  <a:pt x="259980" y="127127"/>
                </a:lnTo>
                <a:lnTo>
                  <a:pt x="252345" y="130181"/>
                </a:lnTo>
                <a:lnTo>
                  <a:pt x="236692" y="127890"/>
                </a:lnTo>
                <a:lnTo>
                  <a:pt x="232493" y="129036"/>
                </a:lnTo>
                <a:lnTo>
                  <a:pt x="211496" y="156141"/>
                </a:lnTo>
                <a:lnTo>
                  <a:pt x="198516" y="164158"/>
                </a:lnTo>
                <a:lnTo>
                  <a:pt x="190881" y="172938"/>
                </a:lnTo>
                <a:lnTo>
                  <a:pt x="190881" y="175229"/>
                </a:lnTo>
                <a:lnTo>
                  <a:pt x="198516" y="182100"/>
                </a:lnTo>
                <a:lnTo>
                  <a:pt x="195844" y="186682"/>
                </a:lnTo>
                <a:lnTo>
                  <a:pt x="164921" y="198516"/>
                </a:lnTo>
                <a:lnTo>
                  <a:pt x="148124" y="195844"/>
                </a:lnTo>
                <a:lnTo>
                  <a:pt x="141634" y="201189"/>
                </a:lnTo>
                <a:lnTo>
                  <a:pt x="133998" y="199280"/>
                </a:lnTo>
                <a:lnTo>
                  <a:pt x="121782" y="203861"/>
                </a:lnTo>
                <a:lnTo>
                  <a:pt x="113765" y="200043"/>
                </a:lnTo>
                <a:lnTo>
                  <a:pt x="93150" y="219131"/>
                </a:lnTo>
                <a:lnTo>
                  <a:pt x="94677" y="228294"/>
                </a:lnTo>
                <a:lnTo>
                  <a:pt x="88951" y="238983"/>
                </a:lnTo>
                <a:lnTo>
                  <a:pt x="86278" y="250436"/>
                </a:lnTo>
                <a:lnTo>
                  <a:pt x="72917" y="270669"/>
                </a:lnTo>
                <a:lnTo>
                  <a:pt x="74825" y="279832"/>
                </a:lnTo>
                <a:lnTo>
                  <a:pt x="63372" y="290521"/>
                </a:lnTo>
                <a:lnTo>
                  <a:pt x="62991" y="297393"/>
                </a:lnTo>
                <a:lnTo>
                  <a:pt x="65281" y="302737"/>
                </a:lnTo>
                <a:lnTo>
                  <a:pt x="57646" y="308464"/>
                </a:lnTo>
                <a:lnTo>
                  <a:pt x="54592" y="316862"/>
                </a:lnTo>
                <a:lnTo>
                  <a:pt x="46957" y="313427"/>
                </a:lnTo>
                <a:lnTo>
                  <a:pt x="28250" y="318390"/>
                </a:lnTo>
                <a:lnTo>
                  <a:pt x="19852" y="314954"/>
                </a:lnTo>
                <a:lnTo>
                  <a:pt x="16034" y="302737"/>
                </a:lnTo>
                <a:lnTo>
                  <a:pt x="20233" y="292811"/>
                </a:lnTo>
                <a:lnTo>
                  <a:pt x="19470" y="289757"/>
                </a:lnTo>
                <a:lnTo>
                  <a:pt x="5345" y="286703"/>
                </a:lnTo>
                <a:lnTo>
                  <a:pt x="1909" y="282504"/>
                </a:lnTo>
                <a:lnTo>
                  <a:pt x="0" y="266852"/>
                </a:lnTo>
                <a:lnTo>
                  <a:pt x="6490" y="249672"/>
                </a:lnTo>
                <a:lnTo>
                  <a:pt x="2291" y="238601"/>
                </a:lnTo>
                <a:lnTo>
                  <a:pt x="1145" y="227148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63546" y="4356021"/>
            <a:ext cx="37413" cy="45048"/>
          </a:xfrm>
          <a:custGeom>
            <a:avLst/>
            <a:gdLst/>
            <a:ahLst/>
            <a:cxnLst/>
            <a:rect l="l" t="t" r="r" b="b"/>
            <a:pathLst>
              <a:path w="37413" h="45048">
                <a:moveTo>
                  <a:pt x="34359" y="16416"/>
                </a:moveTo>
                <a:lnTo>
                  <a:pt x="37413" y="20615"/>
                </a:lnTo>
                <a:lnTo>
                  <a:pt x="36649" y="32832"/>
                </a:lnTo>
                <a:lnTo>
                  <a:pt x="33213" y="36649"/>
                </a:lnTo>
                <a:lnTo>
                  <a:pt x="29777" y="33595"/>
                </a:lnTo>
                <a:lnTo>
                  <a:pt x="26342" y="36649"/>
                </a:lnTo>
                <a:lnTo>
                  <a:pt x="29396" y="40849"/>
                </a:lnTo>
                <a:lnTo>
                  <a:pt x="26342" y="45048"/>
                </a:lnTo>
                <a:lnTo>
                  <a:pt x="12598" y="43139"/>
                </a:lnTo>
                <a:lnTo>
                  <a:pt x="0" y="33213"/>
                </a:lnTo>
                <a:lnTo>
                  <a:pt x="764" y="15652"/>
                </a:lnTo>
                <a:lnTo>
                  <a:pt x="3436" y="11071"/>
                </a:lnTo>
                <a:lnTo>
                  <a:pt x="19470" y="0"/>
                </a:lnTo>
                <a:lnTo>
                  <a:pt x="19852" y="2672"/>
                </a:lnTo>
                <a:lnTo>
                  <a:pt x="25196" y="4963"/>
                </a:lnTo>
                <a:lnTo>
                  <a:pt x="34359" y="1641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615825" y="4407559"/>
            <a:ext cx="27105" cy="22906"/>
          </a:xfrm>
          <a:custGeom>
            <a:avLst/>
            <a:gdLst/>
            <a:ahLst/>
            <a:cxnLst/>
            <a:rect l="l" t="t" r="r" b="b"/>
            <a:pathLst>
              <a:path w="27105" h="22906">
                <a:moveTo>
                  <a:pt x="24433" y="764"/>
                </a:moveTo>
                <a:lnTo>
                  <a:pt x="27105" y="1145"/>
                </a:lnTo>
                <a:lnTo>
                  <a:pt x="27105" y="4963"/>
                </a:lnTo>
                <a:lnTo>
                  <a:pt x="21379" y="6872"/>
                </a:lnTo>
                <a:lnTo>
                  <a:pt x="21379" y="15652"/>
                </a:lnTo>
                <a:lnTo>
                  <a:pt x="18706" y="18706"/>
                </a:lnTo>
                <a:lnTo>
                  <a:pt x="13743" y="17179"/>
                </a:lnTo>
                <a:lnTo>
                  <a:pt x="11835" y="12216"/>
                </a:lnTo>
                <a:lnTo>
                  <a:pt x="8017" y="13362"/>
                </a:lnTo>
                <a:lnTo>
                  <a:pt x="10689" y="20233"/>
                </a:lnTo>
                <a:lnTo>
                  <a:pt x="9162" y="22906"/>
                </a:lnTo>
                <a:lnTo>
                  <a:pt x="0" y="16798"/>
                </a:lnTo>
                <a:lnTo>
                  <a:pt x="17561" y="0"/>
                </a:lnTo>
                <a:lnTo>
                  <a:pt x="24433" y="76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641403" y="4412904"/>
            <a:ext cx="11071" cy="21760"/>
          </a:xfrm>
          <a:custGeom>
            <a:avLst/>
            <a:gdLst/>
            <a:ahLst/>
            <a:cxnLst/>
            <a:rect l="l" t="t" r="r" b="b"/>
            <a:pathLst>
              <a:path w="11071" h="21760">
                <a:moveTo>
                  <a:pt x="8399" y="0"/>
                </a:moveTo>
                <a:lnTo>
                  <a:pt x="11071" y="4963"/>
                </a:lnTo>
                <a:lnTo>
                  <a:pt x="8781" y="11453"/>
                </a:lnTo>
                <a:lnTo>
                  <a:pt x="0" y="21760"/>
                </a:lnTo>
                <a:lnTo>
                  <a:pt x="382" y="7253"/>
                </a:lnTo>
                <a:lnTo>
                  <a:pt x="2672" y="1527"/>
                </a:lnTo>
                <a:lnTo>
                  <a:pt x="8399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628424" y="4433519"/>
            <a:ext cx="12980" cy="7635"/>
          </a:xfrm>
          <a:custGeom>
            <a:avLst/>
            <a:gdLst/>
            <a:ahLst/>
            <a:cxnLst/>
            <a:rect l="l" t="t" r="r" b="b"/>
            <a:pathLst>
              <a:path w="12980" h="7635">
                <a:moveTo>
                  <a:pt x="0" y="2672"/>
                </a:moveTo>
                <a:lnTo>
                  <a:pt x="2291" y="0"/>
                </a:lnTo>
                <a:lnTo>
                  <a:pt x="6490" y="1145"/>
                </a:lnTo>
                <a:lnTo>
                  <a:pt x="12980" y="7635"/>
                </a:lnTo>
                <a:lnTo>
                  <a:pt x="1527" y="7253"/>
                </a:lnTo>
                <a:lnTo>
                  <a:pt x="0" y="267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677671" y="4604930"/>
            <a:ext cx="222185" cy="220277"/>
          </a:xfrm>
          <a:custGeom>
            <a:avLst/>
            <a:gdLst/>
            <a:ahLst/>
            <a:cxnLst/>
            <a:rect l="l" t="t" r="r" b="b"/>
            <a:pathLst>
              <a:path w="222185" h="220277">
                <a:moveTo>
                  <a:pt x="204243" y="150796"/>
                </a:moveTo>
                <a:lnTo>
                  <a:pt x="185536" y="145833"/>
                </a:lnTo>
                <a:lnTo>
                  <a:pt x="187063" y="150032"/>
                </a:lnTo>
                <a:lnTo>
                  <a:pt x="199280" y="153468"/>
                </a:lnTo>
                <a:lnTo>
                  <a:pt x="192408" y="154995"/>
                </a:lnTo>
                <a:lnTo>
                  <a:pt x="187827" y="161867"/>
                </a:lnTo>
                <a:lnTo>
                  <a:pt x="174847" y="168357"/>
                </a:lnTo>
                <a:lnTo>
                  <a:pt x="177901" y="169884"/>
                </a:lnTo>
                <a:lnTo>
                  <a:pt x="181719" y="168357"/>
                </a:lnTo>
                <a:lnTo>
                  <a:pt x="179428" y="173702"/>
                </a:lnTo>
                <a:lnTo>
                  <a:pt x="166830" y="180955"/>
                </a:lnTo>
                <a:lnTo>
                  <a:pt x="158049" y="180955"/>
                </a:lnTo>
                <a:lnTo>
                  <a:pt x="150032" y="175229"/>
                </a:lnTo>
                <a:lnTo>
                  <a:pt x="140488" y="175992"/>
                </a:lnTo>
                <a:lnTo>
                  <a:pt x="132090" y="180573"/>
                </a:lnTo>
                <a:lnTo>
                  <a:pt x="129799" y="182864"/>
                </a:lnTo>
                <a:lnTo>
                  <a:pt x="130563" y="186682"/>
                </a:lnTo>
                <a:lnTo>
                  <a:pt x="133235" y="188209"/>
                </a:lnTo>
                <a:lnTo>
                  <a:pt x="144688" y="178665"/>
                </a:lnTo>
                <a:lnTo>
                  <a:pt x="151560" y="179046"/>
                </a:lnTo>
                <a:lnTo>
                  <a:pt x="153468" y="181719"/>
                </a:lnTo>
                <a:lnTo>
                  <a:pt x="153468" y="186300"/>
                </a:lnTo>
                <a:lnTo>
                  <a:pt x="145451" y="193553"/>
                </a:lnTo>
                <a:lnTo>
                  <a:pt x="146978" y="196989"/>
                </a:lnTo>
                <a:lnTo>
                  <a:pt x="141252" y="194699"/>
                </a:lnTo>
                <a:lnTo>
                  <a:pt x="132090" y="213787"/>
                </a:lnTo>
                <a:lnTo>
                  <a:pt x="109566" y="211114"/>
                </a:lnTo>
                <a:lnTo>
                  <a:pt x="110329" y="217223"/>
                </a:lnTo>
                <a:lnTo>
                  <a:pt x="104221" y="215696"/>
                </a:lnTo>
                <a:lnTo>
                  <a:pt x="99258" y="204624"/>
                </a:lnTo>
                <a:lnTo>
                  <a:pt x="91623" y="200043"/>
                </a:lnTo>
                <a:lnTo>
                  <a:pt x="90096" y="195080"/>
                </a:lnTo>
                <a:lnTo>
                  <a:pt x="88951" y="196989"/>
                </a:lnTo>
                <a:lnTo>
                  <a:pt x="85515" y="195462"/>
                </a:lnTo>
                <a:lnTo>
                  <a:pt x="65281" y="206151"/>
                </a:lnTo>
                <a:lnTo>
                  <a:pt x="61464" y="210733"/>
                </a:lnTo>
                <a:lnTo>
                  <a:pt x="40467" y="220277"/>
                </a:lnTo>
                <a:lnTo>
                  <a:pt x="50774" y="205770"/>
                </a:lnTo>
                <a:lnTo>
                  <a:pt x="44284" y="204243"/>
                </a:lnTo>
                <a:lnTo>
                  <a:pt x="35122" y="208442"/>
                </a:lnTo>
                <a:lnTo>
                  <a:pt x="35886" y="197371"/>
                </a:lnTo>
                <a:lnTo>
                  <a:pt x="26342" y="179046"/>
                </a:lnTo>
                <a:lnTo>
                  <a:pt x="25196" y="165303"/>
                </a:lnTo>
                <a:lnTo>
                  <a:pt x="19852" y="150796"/>
                </a:lnTo>
                <a:lnTo>
                  <a:pt x="19470" y="130181"/>
                </a:lnTo>
                <a:lnTo>
                  <a:pt x="11453" y="117583"/>
                </a:lnTo>
                <a:lnTo>
                  <a:pt x="9162" y="109566"/>
                </a:lnTo>
                <a:lnTo>
                  <a:pt x="8017" y="80170"/>
                </a:lnTo>
                <a:lnTo>
                  <a:pt x="0" y="67190"/>
                </a:lnTo>
                <a:lnTo>
                  <a:pt x="4963" y="61845"/>
                </a:lnTo>
                <a:lnTo>
                  <a:pt x="22524" y="53447"/>
                </a:lnTo>
                <a:lnTo>
                  <a:pt x="23287" y="44666"/>
                </a:lnTo>
                <a:lnTo>
                  <a:pt x="26342" y="41230"/>
                </a:lnTo>
                <a:lnTo>
                  <a:pt x="35886" y="40467"/>
                </a:lnTo>
                <a:lnTo>
                  <a:pt x="46575" y="36267"/>
                </a:lnTo>
                <a:lnTo>
                  <a:pt x="48866" y="25196"/>
                </a:lnTo>
                <a:lnTo>
                  <a:pt x="54974" y="20615"/>
                </a:lnTo>
                <a:lnTo>
                  <a:pt x="60700" y="4581"/>
                </a:lnTo>
                <a:lnTo>
                  <a:pt x="64518" y="764"/>
                </a:lnTo>
                <a:lnTo>
                  <a:pt x="96586" y="8781"/>
                </a:lnTo>
                <a:lnTo>
                  <a:pt x="109947" y="20997"/>
                </a:lnTo>
                <a:lnTo>
                  <a:pt x="116437" y="12598"/>
                </a:lnTo>
                <a:lnTo>
                  <a:pt x="125218" y="8017"/>
                </a:lnTo>
                <a:lnTo>
                  <a:pt x="130563" y="1145"/>
                </a:lnTo>
                <a:lnTo>
                  <a:pt x="142015" y="0"/>
                </a:lnTo>
                <a:lnTo>
                  <a:pt x="144306" y="1909"/>
                </a:lnTo>
                <a:lnTo>
                  <a:pt x="145833" y="9162"/>
                </a:lnTo>
                <a:lnTo>
                  <a:pt x="160340" y="11071"/>
                </a:lnTo>
                <a:lnTo>
                  <a:pt x="166830" y="15652"/>
                </a:lnTo>
                <a:lnTo>
                  <a:pt x="178665" y="39703"/>
                </a:lnTo>
                <a:lnTo>
                  <a:pt x="193172" y="33977"/>
                </a:lnTo>
                <a:lnTo>
                  <a:pt x="208442" y="32450"/>
                </a:lnTo>
                <a:lnTo>
                  <a:pt x="222185" y="23287"/>
                </a:lnTo>
                <a:lnTo>
                  <a:pt x="220658" y="33595"/>
                </a:lnTo>
                <a:lnTo>
                  <a:pt x="221804" y="45048"/>
                </a:lnTo>
                <a:lnTo>
                  <a:pt x="206151" y="69481"/>
                </a:lnTo>
                <a:lnTo>
                  <a:pt x="196226" y="79025"/>
                </a:lnTo>
                <a:lnTo>
                  <a:pt x="195462" y="123309"/>
                </a:lnTo>
                <a:lnTo>
                  <a:pt x="201189" y="128654"/>
                </a:lnTo>
                <a:lnTo>
                  <a:pt x="206151" y="137816"/>
                </a:lnTo>
                <a:lnTo>
                  <a:pt x="204243" y="15079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437543" y="4664485"/>
            <a:ext cx="276014" cy="217986"/>
          </a:xfrm>
          <a:custGeom>
            <a:avLst/>
            <a:gdLst/>
            <a:ahLst/>
            <a:cxnLst/>
            <a:rect l="l" t="t" r="r" b="b"/>
            <a:pathLst>
              <a:path w="276014" h="217986">
                <a:moveTo>
                  <a:pt x="275250" y="148887"/>
                </a:moveTo>
                <a:lnTo>
                  <a:pt x="270669" y="150032"/>
                </a:lnTo>
                <a:lnTo>
                  <a:pt x="269142" y="160722"/>
                </a:lnTo>
                <a:lnTo>
                  <a:pt x="255399" y="179428"/>
                </a:lnTo>
                <a:lnTo>
                  <a:pt x="246236" y="185155"/>
                </a:lnTo>
                <a:lnTo>
                  <a:pt x="241274" y="185536"/>
                </a:lnTo>
                <a:lnTo>
                  <a:pt x="240128" y="183246"/>
                </a:lnTo>
                <a:lnTo>
                  <a:pt x="248145" y="179046"/>
                </a:lnTo>
                <a:lnTo>
                  <a:pt x="250054" y="174847"/>
                </a:lnTo>
                <a:lnTo>
                  <a:pt x="248145" y="172175"/>
                </a:lnTo>
                <a:lnTo>
                  <a:pt x="238983" y="171029"/>
                </a:lnTo>
                <a:lnTo>
                  <a:pt x="242801" y="166448"/>
                </a:lnTo>
                <a:lnTo>
                  <a:pt x="240510" y="161485"/>
                </a:lnTo>
                <a:lnTo>
                  <a:pt x="236692" y="160340"/>
                </a:lnTo>
                <a:lnTo>
                  <a:pt x="233257" y="172556"/>
                </a:lnTo>
                <a:lnTo>
                  <a:pt x="224094" y="180955"/>
                </a:lnTo>
                <a:lnTo>
                  <a:pt x="227912" y="184391"/>
                </a:lnTo>
                <a:lnTo>
                  <a:pt x="229439" y="189354"/>
                </a:lnTo>
                <a:lnTo>
                  <a:pt x="228294" y="193935"/>
                </a:lnTo>
                <a:lnTo>
                  <a:pt x="224858" y="195844"/>
                </a:lnTo>
                <a:lnTo>
                  <a:pt x="219895" y="192790"/>
                </a:lnTo>
                <a:lnTo>
                  <a:pt x="206533" y="202716"/>
                </a:lnTo>
                <a:lnTo>
                  <a:pt x="203479" y="201189"/>
                </a:lnTo>
                <a:lnTo>
                  <a:pt x="202334" y="187063"/>
                </a:lnTo>
                <a:lnTo>
                  <a:pt x="210733" y="178665"/>
                </a:lnTo>
                <a:lnTo>
                  <a:pt x="210733" y="187827"/>
                </a:lnTo>
                <a:lnTo>
                  <a:pt x="214550" y="186682"/>
                </a:lnTo>
                <a:lnTo>
                  <a:pt x="217223" y="178665"/>
                </a:lnTo>
                <a:lnTo>
                  <a:pt x="221422" y="177901"/>
                </a:lnTo>
                <a:lnTo>
                  <a:pt x="218368" y="172938"/>
                </a:lnTo>
                <a:lnTo>
                  <a:pt x="206533" y="169121"/>
                </a:lnTo>
                <a:lnTo>
                  <a:pt x="203861" y="171029"/>
                </a:lnTo>
                <a:lnTo>
                  <a:pt x="205006" y="178665"/>
                </a:lnTo>
                <a:lnTo>
                  <a:pt x="200043" y="183246"/>
                </a:lnTo>
                <a:lnTo>
                  <a:pt x="171029" y="187445"/>
                </a:lnTo>
                <a:lnTo>
                  <a:pt x="159577" y="194317"/>
                </a:lnTo>
                <a:lnTo>
                  <a:pt x="156141" y="188590"/>
                </a:lnTo>
                <a:lnTo>
                  <a:pt x="141634" y="198516"/>
                </a:lnTo>
                <a:lnTo>
                  <a:pt x="144688" y="205006"/>
                </a:lnTo>
                <a:lnTo>
                  <a:pt x="143543" y="206915"/>
                </a:lnTo>
                <a:lnTo>
                  <a:pt x="134762" y="207679"/>
                </a:lnTo>
                <a:lnTo>
                  <a:pt x="121019" y="215696"/>
                </a:lnTo>
                <a:lnTo>
                  <a:pt x="115292" y="216077"/>
                </a:lnTo>
                <a:lnTo>
                  <a:pt x="112620" y="211114"/>
                </a:lnTo>
                <a:lnTo>
                  <a:pt x="100785" y="217604"/>
                </a:lnTo>
                <a:lnTo>
                  <a:pt x="98876" y="214550"/>
                </a:lnTo>
                <a:lnTo>
                  <a:pt x="101930" y="211114"/>
                </a:lnTo>
                <a:lnTo>
                  <a:pt x="90859" y="194317"/>
                </a:lnTo>
                <a:lnTo>
                  <a:pt x="90859" y="184391"/>
                </a:lnTo>
                <a:lnTo>
                  <a:pt x="96204" y="182482"/>
                </a:lnTo>
                <a:lnTo>
                  <a:pt x="95440" y="180192"/>
                </a:lnTo>
                <a:lnTo>
                  <a:pt x="89714" y="175992"/>
                </a:lnTo>
                <a:lnTo>
                  <a:pt x="78643" y="179046"/>
                </a:lnTo>
                <a:lnTo>
                  <a:pt x="71771" y="174465"/>
                </a:lnTo>
                <a:lnTo>
                  <a:pt x="67190" y="175229"/>
                </a:lnTo>
                <a:lnTo>
                  <a:pt x="53447" y="184773"/>
                </a:lnTo>
                <a:lnTo>
                  <a:pt x="35504" y="206151"/>
                </a:lnTo>
                <a:lnTo>
                  <a:pt x="39321" y="217986"/>
                </a:lnTo>
                <a:lnTo>
                  <a:pt x="23669" y="211114"/>
                </a:lnTo>
                <a:lnTo>
                  <a:pt x="16798" y="203861"/>
                </a:lnTo>
                <a:lnTo>
                  <a:pt x="5726" y="176756"/>
                </a:lnTo>
                <a:lnTo>
                  <a:pt x="0" y="143543"/>
                </a:lnTo>
                <a:lnTo>
                  <a:pt x="13362" y="123309"/>
                </a:lnTo>
                <a:lnTo>
                  <a:pt x="16034" y="111856"/>
                </a:lnTo>
                <a:lnTo>
                  <a:pt x="21760" y="101167"/>
                </a:lnTo>
                <a:lnTo>
                  <a:pt x="20233" y="92005"/>
                </a:lnTo>
                <a:lnTo>
                  <a:pt x="40849" y="72917"/>
                </a:lnTo>
                <a:lnTo>
                  <a:pt x="48866" y="76734"/>
                </a:lnTo>
                <a:lnTo>
                  <a:pt x="61082" y="72153"/>
                </a:lnTo>
                <a:lnTo>
                  <a:pt x="68717" y="74062"/>
                </a:lnTo>
                <a:lnTo>
                  <a:pt x="75207" y="68717"/>
                </a:lnTo>
                <a:lnTo>
                  <a:pt x="92005" y="71389"/>
                </a:lnTo>
                <a:lnTo>
                  <a:pt x="122927" y="59555"/>
                </a:lnTo>
                <a:lnTo>
                  <a:pt x="125600" y="54974"/>
                </a:lnTo>
                <a:lnTo>
                  <a:pt x="117964" y="48102"/>
                </a:lnTo>
                <a:lnTo>
                  <a:pt x="117964" y="45811"/>
                </a:lnTo>
                <a:lnTo>
                  <a:pt x="125600" y="37031"/>
                </a:lnTo>
                <a:lnTo>
                  <a:pt x="138580" y="29014"/>
                </a:lnTo>
                <a:lnTo>
                  <a:pt x="156904" y="3436"/>
                </a:lnTo>
                <a:lnTo>
                  <a:pt x="163776" y="764"/>
                </a:lnTo>
                <a:lnTo>
                  <a:pt x="179428" y="3054"/>
                </a:lnTo>
                <a:lnTo>
                  <a:pt x="187063" y="0"/>
                </a:lnTo>
                <a:lnTo>
                  <a:pt x="195844" y="4581"/>
                </a:lnTo>
                <a:lnTo>
                  <a:pt x="207297" y="2291"/>
                </a:lnTo>
                <a:lnTo>
                  <a:pt x="240128" y="7635"/>
                </a:lnTo>
                <a:lnTo>
                  <a:pt x="248145" y="20615"/>
                </a:lnTo>
                <a:lnTo>
                  <a:pt x="249291" y="50011"/>
                </a:lnTo>
                <a:lnTo>
                  <a:pt x="251581" y="58028"/>
                </a:lnTo>
                <a:lnTo>
                  <a:pt x="259598" y="70626"/>
                </a:lnTo>
                <a:lnTo>
                  <a:pt x="259980" y="91241"/>
                </a:lnTo>
                <a:lnTo>
                  <a:pt x="265325" y="105748"/>
                </a:lnTo>
                <a:lnTo>
                  <a:pt x="266470" y="119492"/>
                </a:lnTo>
                <a:lnTo>
                  <a:pt x="276014" y="137816"/>
                </a:lnTo>
                <a:lnTo>
                  <a:pt x="275250" y="148887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518858" y="4885525"/>
            <a:ext cx="24815" cy="25960"/>
          </a:xfrm>
          <a:custGeom>
            <a:avLst/>
            <a:gdLst/>
            <a:ahLst/>
            <a:cxnLst/>
            <a:rect l="l" t="t" r="r" b="b"/>
            <a:pathLst>
              <a:path w="24815" h="25960">
                <a:moveTo>
                  <a:pt x="19852" y="25960"/>
                </a:moveTo>
                <a:lnTo>
                  <a:pt x="15270" y="23287"/>
                </a:lnTo>
                <a:lnTo>
                  <a:pt x="4581" y="24051"/>
                </a:lnTo>
                <a:lnTo>
                  <a:pt x="0" y="22142"/>
                </a:lnTo>
                <a:lnTo>
                  <a:pt x="10689" y="11453"/>
                </a:lnTo>
                <a:lnTo>
                  <a:pt x="8399" y="4963"/>
                </a:lnTo>
                <a:lnTo>
                  <a:pt x="15270" y="0"/>
                </a:lnTo>
                <a:lnTo>
                  <a:pt x="19088" y="1909"/>
                </a:lnTo>
                <a:lnTo>
                  <a:pt x="16416" y="4963"/>
                </a:lnTo>
                <a:lnTo>
                  <a:pt x="19088" y="16798"/>
                </a:lnTo>
                <a:lnTo>
                  <a:pt x="24051" y="14507"/>
                </a:lnTo>
                <a:lnTo>
                  <a:pt x="24815" y="19088"/>
                </a:lnTo>
                <a:lnTo>
                  <a:pt x="22524" y="24815"/>
                </a:lnTo>
                <a:lnTo>
                  <a:pt x="19852" y="2596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595592" y="4859565"/>
            <a:ext cx="16416" cy="18325"/>
          </a:xfrm>
          <a:custGeom>
            <a:avLst/>
            <a:gdLst/>
            <a:ahLst/>
            <a:cxnLst/>
            <a:rect l="l" t="t" r="r" b="b"/>
            <a:pathLst>
              <a:path w="16416" h="18325">
                <a:moveTo>
                  <a:pt x="14889" y="1527"/>
                </a:moveTo>
                <a:lnTo>
                  <a:pt x="16416" y="0"/>
                </a:lnTo>
                <a:lnTo>
                  <a:pt x="16416" y="8017"/>
                </a:lnTo>
                <a:lnTo>
                  <a:pt x="11835" y="17561"/>
                </a:lnTo>
                <a:lnTo>
                  <a:pt x="3436" y="18325"/>
                </a:lnTo>
                <a:lnTo>
                  <a:pt x="764" y="16798"/>
                </a:lnTo>
                <a:lnTo>
                  <a:pt x="0" y="10689"/>
                </a:lnTo>
                <a:lnTo>
                  <a:pt x="9926" y="6872"/>
                </a:lnTo>
                <a:lnTo>
                  <a:pt x="14889" y="1527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482209" y="4854602"/>
            <a:ext cx="15270" cy="16034"/>
          </a:xfrm>
          <a:custGeom>
            <a:avLst/>
            <a:gdLst/>
            <a:ahLst/>
            <a:cxnLst/>
            <a:rect l="l" t="t" r="r" b="b"/>
            <a:pathLst>
              <a:path w="15270" h="16034">
                <a:moveTo>
                  <a:pt x="13743" y="0"/>
                </a:moveTo>
                <a:lnTo>
                  <a:pt x="15270" y="4199"/>
                </a:lnTo>
                <a:lnTo>
                  <a:pt x="11071" y="9544"/>
                </a:lnTo>
                <a:lnTo>
                  <a:pt x="5345" y="14889"/>
                </a:lnTo>
                <a:lnTo>
                  <a:pt x="2291" y="16034"/>
                </a:lnTo>
                <a:lnTo>
                  <a:pt x="0" y="14507"/>
                </a:lnTo>
                <a:lnTo>
                  <a:pt x="6108" y="3054"/>
                </a:lnTo>
                <a:lnTo>
                  <a:pt x="13743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564669" y="4879417"/>
            <a:ext cx="14507" cy="10689"/>
          </a:xfrm>
          <a:custGeom>
            <a:avLst/>
            <a:gdLst/>
            <a:ahLst/>
            <a:cxnLst/>
            <a:rect l="l" t="t" r="r" b="b"/>
            <a:pathLst>
              <a:path w="14507" h="10689">
                <a:moveTo>
                  <a:pt x="9926" y="1527"/>
                </a:moveTo>
                <a:lnTo>
                  <a:pt x="14507" y="6490"/>
                </a:lnTo>
                <a:lnTo>
                  <a:pt x="10308" y="10689"/>
                </a:lnTo>
                <a:lnTo>
                  <a:pt x="9544" y="8399"/>
                </a:lnTo>
                <a:lnTo>
                  <a:pt x="0" y="3054"/>
                </a:lnTo>
                <a:lnTo>
                  <a:pt x="4199" y="0"/>
                </a:lnTo>
                <a:lnTo>
                  <a:pt x="9926" y="1527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206195" y="4764506"/>
            <a:ext cx="270669" cy="219513"/>
          </a:xfrm>
          <a:custGeom>
            <a:avLst/>
            <a:gdLst/>
            <a:ahLst/>
            <a:cxnLst/>
            <a:rect l="l" t="t" r="r" b="b"/>
            <a:pathLst>
              <a:path w="270669" h="219513">
                <a:moveTo>
                  <a:pt x="270669" y="117964"/>
                </a:moveTo>
                <a:lnTo>
                  <a:pt x="270287" y="129799"/>
                </a:lnTo>
                <a:lnTo>
                  <a:pt x="263034" y="137816"/>
                </a:lnTo>
                <a:lnTo>
                  <a:pt x="262270" y="148887"/>
                </a:lnTo>
                <a:lnTo>
                  <a:pt x="265325" y="167212"/>
                </a:lnTo>
                <a:lnTo>
                  <a:pt x="258835" y="174847"/>
                </a:lnTo>
                <a:lnTo>
                  <a:pt x="251199" y="177519"/>
                </a:lnTo>
                <a:lnTo>
                  <a:pt x="250054" y="179810"/>
                </a:lnTo>
                <a:lnTo>
                  <a:pt x="250436" y="190117"/>
                </a:lnTo>
                <a:lnTo>
                  <a:pt x="255017" y="203479"/>
                </a:lnTo>
                <a:lnTo>
                  <a:pt x="234402" y="219131"/>
                </a:lnTo>
                <a:lnTo>
                  <a:pt x="231348" y="219513"/>
                </a:lnTo>
                <a:lnTo>
                  <a:pt x="232111" y="215314"/>
                </a:lnTo>
                <a:lnTo>
                  <a:pt x="236311" y="211878"/>
                </a:lnTo>
                <a:lnTo>
                  <a:pt x="238601" y="205006"/>
                </a:lnTo>
                <a:lnTo>
                  <a:pt x="240510" y="207297"/>
                </a:lnTo>
                <a:lnTo>
                  <a:pt x="244709" y="206151"/>
                </a:lnTo>
                <a:lnTo>
                  <a:pt x="244709" y="198134"/>
                </a:lnTo>
                <a:lnTo>
                  <a:pt x="242801" y="195844"/>
                </a:lnTo>
                <a:lnTo>
                  <a:pt x="234784" y="190117"/>
                </a:lnTo>
                <a:lnTo>
                  <a:pt x="217986" y="184773"/>
                </a:lnTo>
                <a:lnTo>
                  <a:pt x="211878" y="176756"/>
                </a:lnTo>
                <a:lnTo>
                  <a:pt x="194317" y="164921"/>
                </a:lnTo>
                <a:lnTo>
                  <a:pt x="190499" y="166066"/>
                </a:lnTo>
                <a:lnTo>
                  <a:pt x="186300" y="171411"/>
                </a:lnTo>
                <a:lnTo>
                  <a:pt x="189354" y="171411"/>
                </a:lnTo>
                <a:lnTo>
                  <a:pt x="189354" y="172938"/>
                </a:lnTo>
                <a:lnTo>
                  <a:pt x="180192" y="172175"/>
                </a:lnTo>
                <a:lnTo>
                  <a:pt x="179810" y="167975"/>
                </a:lnTo>
                <a:lnTo>
                  <a:pt x="188590" y="158049"/>
                </a:lnTo>
                <a:lnTo>
                  <a:pt x="172556" y="150796"/>
                </a:lnTo>
                <a:lnTo>
                  <a:pt x="151560" y="158049"/>
                </a:lnTo>
                <a:lnTo>
                  <a:pt x="145833" y="158049"/>
                </a:lnTo>
                <a:lnTo>
                  <a:pt x="143543" y="155377"/>
                </a:lnTo>
                <a:lnTo>
                  <a:pt x="142015" y="158049"/>
                </a:lnTo>
                <a:lnTo>
                  <a:pt x="143543" y="166448"/>
                </a:lnTo>
                <a:lnTo>
                  <a:pt x="139343" y="168357"/>
                </a:lnTo>
                <a:lnTo>
                  <a:pt x="137434" y="163394"/>
                </a:lnTo>
                <a:lnTo>
                  <a:pt x="135144" y="164539"/>
                </a:lnTo>
                <a:lnTo>
                  <a:pt x="129036" y="162631"/>
                </a:lnTo>
                <a:lnTo>
                  <a:pt x="121782" y="156904"/>
                </a:lnTo>
                <a:lnTo>
                  <a:pt x="119110" y="158049"/>
                </a:lnTo>
                <a:lnTo>
                  <a:pt x="120255" y="161104"/>
                </a:lnTo>
                <a:lnTo>
                  <a:pt x="115292" y="168739"/>
                </a:lnTo>
                <a:lnTo>
                  <a:pt x="112238" y="169502"/>
                </a:lnTo>
                <a:lnTo>
                  <a:pt x="109566" y="164539"/>
                </a:lnTo>
                <a:lnTo>
                  <a:pt x="106130" y="169121"/>
                </a:lnTo>
                <a:lnTo>
                  <a:pt x="104221" y="167975"/>
                </a:lnTo>
                <a:lnTo>
                  <a:pt x="106512" y="160340"/>
                </a:lnTo>
                <a:lnTo>
                  <a:pt x="103458" y="154995"/>
                </a:lnTo>
                <a:lnTo>
                  <a:pt x="92386" y="173702"/>
                </a:lnTo>
                <a:lnTo>
                  <a:pt x="77498" y="182864"/>
                </a:lnTo>
                <a:lnTo>
                  <a:pt x="75971" y="179810"/>
                </a:lnTo>
                <a:lnTo>
                  <a:pt x="71389" y="180573"/>
                </a:lnTo>
                <a:lnTo>
                  <a:pt x="70244" y="176756"/>
                </a:lnTo>
                <a:lnTo>
                  <a:pt x="61845" y="181719"/>
                </a:lnTo>
                <a:lnTo>
                  <a:pt x="58410" y="175992"/>
                </a:lnTo>
                <a:lnTo>
                  <a:pt x="59555" y="170266"/>
                </a:lnTo>
                <a:lnTo>
                  <a:pt x="51156" y="164539"/>
                </a:lnTo>
                <a:lnTo>
                  <a:pt x="47338" y="157286"/>
                </a:lnTo>
                <a:lnTo>
                  <a:pt x="33977" y="152705"/>
                </a:lnTo>
                <a:lnTo>
                  <a:pt x="29777" y="161104"/>
                </a:lnTo>
                <a:lnTo>
                  <a:pt x="13743" y="177901"/>
                </a:lnTo>
                <a:lnTo>
                  <a:pt x="12598" y="183628"/>
                </a:lnTo>
                <a:lnTo>
                  <a:pt x="10308" y="185536"/>
                </a:lnTo>
                <a:lnTo>
                  <a:pt x="3436" y="179810"/>
                </a:lnTo>
                <a:lnTo>
                  <a:pt x="3436" y="176756"/>
                </a:lnTo>
                <a:lnTo>
                  <a:pt x="7253" y="176756"/>
                </a:lnTo>
                <a:lnTo>
                  <a:pt x="9162" y="171029"/>
                </a:lnTo>
                <a:lnTo>
                  <a:pt x="9926" y="151560"/>
                </a:lnTo>
                <a:lnTo>
                  <a:pt x="8017" y="148505"/>
                </a:lnTo>
                <a:lnTo>
                  <a:pt x="3054" y="148124"/>
                </a:lnTo>
                <a:lnTo>
                  <a:pt x="0" y="137053"/>
                </a:lnTo>
                <a:lnTo>
                  <a:pt x="9544" y="126745"/>
                </a:lnTo>
                <a:lnTo>
                  <a:pt x="11835" y="119492"/>
                </a:lnTo>
                <a:lnTo>
                  <a:pt x="9544" y="109566"/>
                </a:lnTo>
                <a:lnTo>
                  <a:pt x="1909" y="96204"/>
                </a:lnTo>
                <a:lnTo>
                  <a:pt x="6108" y="80552"/>
                </a:lnTo>
                <a:lnTo>
                  <a:pt x="7253" y="77879"/>
                </a:lnTo>
                <a:lnTo>
                  <a:pt x="15652" y="78643"/>
                </a:lnTo>
                <a:lnTo>
                  <a:pt x="17943" y="75971"/>
                </a:lnTo>
                <a:lnTo>
                  <a:pt x="33595" y="71008"/>
                </a:lnTo>
                <a:lnTo>
                  <a:pt x="30541" y="68335"/>
                </a:lnTo>
                <a:lnTo>
                  <a:pt x="18325" y="65663"/>
                </a:lnTo>
                <a:lnTo>
                  <a:pt x="16416" y="68717"/>
                </a:lnTo>
                <a:lnTo>
                  <a:pt x="14125" y="67572"/>
                </a:lnTo>
                <a:lnTo>
                  <a:pt x="16798" y="62227"/>
                </a:lnTo>
                <a:lnTo>
                  <a:pt x="22524" y="57264"/>
                </a:lnTo>
                <a:lnTo>
                  <a:pt x="27487" y="60318"/>
                </a:lnTo>
                <a:lnTo>
                  <a:pt x="27105" y="62991"/>
                </a:lnTo>
                <a:lnTo>
                  <a:pt x="29014" y="64136"/>
                </a:lnTo>
                <a:lnTo>
                  <a:pt x="34359" y="64136"/>
                </a:lnTo>
                <a:lnTo>
                  <a:pt x="41612" y="60700"/>
                </a:lnTo>
                <a:lnTo>
                  <a:pt x="46575" y="63372"/>
                </a:lnTo>
                <a:lnTo>
                  <a:pt x="53447" y="63754"/>
                </a:lnTo>
                <a:lnTo>
                  <a:pt x="54592" y="71771"/>
                </a:lnTo>
                <a:lnTo>
                  <a:pt x="61082" y="74444"/>
                </a:lnTo>
                <a:lnTo>
                  <a:pt x="64518" y="68335"/>
                </a:lnTo>
                <a:lnTo>
                  <a:pt x="60318" y="62609"/>
                </a:lnTo>
                <a:lnTo>
                  <a:pt x="60700" y="59555"/>
                </a:lnTo>
                <a:lnTo>
                  <a:pt x="64900" y="60700"/>
                </a:lnTo>
                <a:lnTo>
                  <a:pt x="76734" y="57646"/>
                </a:lnTo>
                <a:lnTo>
                  <a:pt x="82079" y="64900"/>
                </a:lnTo>
                <a:lnTo>
                  <a:pt x="76352" y="61845"/>
                </a:lnTo>
                <a:lnTo>
                  <a:pt x="72153" y="62227"/>
                </a:lnTo>
                <a:lnTo>
                  <a:pt x="67954" y="74062"/>
                </a:lnTo>
                <a:lnTo>
                  <a:pt x="71771" y="71389"/>
                </a:lnTo>
                <a:lnTo>
                  <a:pt x="90478" y="68335"/>
                </a:lnTo>
                <a:lnTo>
                  <a:pt x="92768" y="62609"/>
                </a:lnTo>
                <a:lnTo>
                  <a:pt x="108420" y="60700"/>
                </a:lnTo>
                <a:lnTo>
                  <a:pt x="108039" y="53447"/>
                </a:lnTo>
                <a:lnTo>
                  <a:pt x="116437" y="44666"/>
                </a:lnTo>
                <a:lnTo>
                  <a:pt x="116437" y="37413"/>
                </a:lnTo>
                <a:lnTo>
                  <a:pt x="121782" y="35504"/>
                </a:lnTo>
                <a:lnTo>
                  <a:pt x="132471" y="26342"/>
                </a:lnTo>
                <a:lnTo>
                  <a:pt x="136289" y="14125"/>
                </a:lnTo>
                <a:lnTo>
                  <a:pt x="143924" y="13743"/>
                </a:lnTo>
                <a:lnTo>
                  <a:pt x="144306" y="3054"/>
                </a:lnTo>
                <a:lnTo>
                  <a:pt x="147742" y="1909"/>
                </a:lnTo>
                <a:lnTo>
                  <a:pt x="155759" y="4581"/>
                </a:lnTo>
                <a:lnTo>
                  <a:pt x="159577" y="0"/>
                </a:lnTo>
                <a:lnTo>
                  <a:pt x="160340" y="1527"/>
                </a:lnTo>
                <a:lnTo>
                  <a:pt x="160722" y="11453"/>
                </a:lnTo>
                <a:lnTo>
                  <a:pt x="164921" y="22524"/>
                </a:lnTo>
                <a:lnTo>
                  <a:pt x="158431" y="39703"/>
                </a:lnTo>
                <a:lnTo>
                  <a:pt x="160340" y="55355"/>
                </a:lnTo>
                <a:lnTo>
                  <a:pt x="163776" y="59555"/>
                </a:lnTo>
                <a:lnTo>
                  <a:pt x="177901" y="62609"/>
                </a:lnTo>
                <a:lnTo>
                  <a:pt x="178665" y="65663"/>
                </a:lnTo>
                <a:lnTo>
                  <a:pt x="174465" y="75589"/>
                </a:lnTo>
                <a:lnTo>
                  <a:pt x="178283" y="87805"/>
                </a:lnTo>
                <a:lnTo>
                  <a:pt x="186682" y="91241"/>
                </a:lnTo>
                <a:lnTo>
                  <a:pt x="205388" y="86278"/>
                </a:lnTo>
                <a:lnTo>
                  <a:pt x="213023" y="89714"/>
                </a:lnTo>
                <a:lnTo>
                  <a:pt x="216077" y="81315"/>
                </a:lnTo>
                <a:lnTo>
                  <a:pt x="223713" y="75589"/>
                </a:lnTo>
                <a:lnTo>
                  <a:pt x="221422" y="70244"/>
                </a:lnTo>
                <a:lnTo>
                  <a:pt x="221804" y="63372"/>
                </a:lnTo>
                <a:lnTo>
                  <a:pt x="233257" y="52683"/>
                </a:lnTo>
                <a:lnTo>
                  <a:pt x="237074" y="76734"/>
                </a:lnTo>
                <a:lnTo>
                  <a:pt x="248145" y="103839"/>
                </a:lnTo>
                <a:lnTo>
                  <a:pt x="255017" y="111093"/>
                </a:lnTo>
                <a:lnTo>
                  <a:pt x="270669" y="11796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466175" y="4940499"/>
            <a:ext cx="55355" cy="27487"/>
          </a:xfrm>
          <a:custGeom>
            <a:avLst/>
            <a:gdLst/>
            <a:ahLst/>
            <a:cxnLst/>
            <a:rect l="l" t="t" r="r" b="b"/>
            <a:pathLst>
              <a:path w="55355" h="27487">
                <a:moveTo>
                  <a:pt x="9544" y="20615"/>
                </a:moveTo>
                <a:lnTo>
                  <a:pt x="5726" y="24051"/>
                </a:lnTo>
                <a:lnTo>
                  <a:pt x="0" y="8017"/>
                </a:lnTo>
                <a:lnTo>
                  <a:pt x="3054" y="2291"/>
                </a:lnTo>
                <a:lnTo>
                  <a:pt x="7635" y="0"/>
                </a:lnTo>
                <a:lnTo>
                  <a:pt x="18325" y="3054"/>
                </a:lnTo>
                <a:lnTo>
                  <a:pt x="27487" y="14125"/>
                </a:lnTo>
                <a:lnTo>
                  <a:pt x="36649" y="8781"/>
                </a:lnTo>
                <a:lnTo>
                  <a:pt x="41994" y="8781"/>
                </a:lnTo>
                <a:lnTo>
                  <a:pt x="45048" y="3818"/>
                </a:lnTo>
                <a:lnTo>
                  <a:pt x="55355" y="3818"/>
                </a:lnTo>
                <a:lnTo>
                  <a:pt x="49247" y="12216"/>
                </a:lnTo>
                <a:lnTo>
                  <a:pt x="38940" y="14507"/>
                </a:lnTo>
                <a:lnTo>
                  <a:pt x="36649" y="27487"/>
                </a:lnTo>
                <a:lnTo>
                  <a:pt x="28632" y="25960"/>
                </a:lnTo>
                <a:lnTo>
                  <a:pt x="25960" y="17179"/>
                </a:lnTo>
                <a:lnTo>
                  <a:pt x="24433" y="19088"/>
                </a:lnTo>
                <a:lnTo>
                  <a:pt x="21760" y="16798"/>
                </a:lnTo>
                <a:lnTo>
                  <a:pt x="19088" y="22524"/>
                </a:lnTo>
                <a:lnTo>
                  <a:pt x="11071" y="22524"/>
                </a:lnTo>
                <a:lnTo>
                  <a:pt x="9544" y="2061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466556" y="4977911"/>
            <a:ext cx="16416" cy="7635"/>
          </a:xfrm>
          <a:custGeom>
            <a:avLst/>
            <a:gdLst/>
            <a:ahLst/>
            <a:cxnLst/>
            <a:rect l="l" t="t" r="r" b="b"/>
            <a:pathLst>
              <a:path w="16416" h="7635">
                <a:moveTo>
                  <a:pt x="10689" y="1909"/>
                </a:moveTo>
                <a:lnTo>
                  <a:pt x="16416" y="7635"/>
                </a:lnTo>
                <a:lnTo>
                  <a:pt x="0" y="4963"/>
                </a:lnTo>
                <a:lnTo>
                  <a:pt x="3818" y="0"/>
                </a:lnTo>
                <a:lnTo>
                  <a:pt x="10689" y="190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752878" y="4867582"/>
            <a:ext cx="216841" cy="176374"/>
          </a:xfrm>
          <a:custGeom>
            <a:avLst/>
            <a:gdLst/>
            <a:ahLst/>
            <a:cxnLst/>
            <a:rect l="l" t="t" r="r" b="b"/>
            <a:pathLst>
              <a:path w="216841" h="176374">
                <a:moveTo>
                  <a:pt x="156141" y="10689"/>
                </a:moveTo>
                <a:lnTo>
                  <a:pt x="161485" y="10689"/>
                </a:lnTo>
                <a:lnTo>
                  <a:pt x="166448" y="6490"/>
                </a:lnTo>
                <a:lnTo>
                  <a:pt x="179428" y="7253"/>
                </a:lnTo>
                <a:lnTo>
                  <a:pt x="185918" y="4581"/>
                </a:lnTo>
                <a:lnTo>
                  <a:pt x="188590" y="0"/>
                </a:lnTo>
                <a:lnTo>
                  <a:pt x="189354" y="3054"/>
                </a:lnTo>
                <a:lnTo>
                  <a:pt x="185918" y="9162"/>
                </a:lnTo>
                <a:lnTo>
                  <a:pt x="196226" y="3054"/>
                </a:lnTo>
                <a:lnTo>
                  <a:pt x="192408" y="10308"/>
                </a:lnTo>
                <a:lnTo>
                  <a:pt x="192408" y="15652"/>
                </a:lnTo>
                <a:lnTo>
                  <a:pt x="188590" y="16416"/>
                </a:lnTo>
                <a:lnTo>
                  <a:pt x="195462" y="17561"/>
                </a:lnTo>
                <a:lnTo>
                  <a:pt x="188209" y="34359"/>
                </a:lnTo>
                <a:lnTo>
                  <a:pt x="188590" y="45048"/>
                </a:lnTo>
                <a:lnTo>
                  <a:pt x="185918" y="54210"/>
                </a:lnTo>
                <a:lnTo>
                  <a:pt x="188209" y="61082"/>
                </a:lnTo>
                <a:lnTo>
                  <a:pt x="192026" y="62227"/>
                </a:lnTo>
                <a:lnTo>
                  <a:pt x="194317" y="58791"/>
                </a:lnTo>
                <a:lnTo>
                  <a:pt x="199280" y="69099"/>
                </a:lnTo>
                <a:lnTo>
                  <a:pt x="205770" y="73298"/>
                </a:lnTo>
                <a:lnTo>
                  <a:pt x="205006" y="75589"/>
                </a:lnTo>
                <a:lnTo>
                  <a:pt x="207297" y="76734"/>
                </a:lnTo>
                <a:lnTo>
                  <a:pt x="207297" y="84369"/>
                </a:lnTo>
                <a:lnTo>
                  <a:pt x="196226" y="97349"/>
                </a:lnTo>
                <a:lnTo>
                  <a:pt x="198898" y="99258"/>
                </a:lnTo>
                <a:lnTo>
                  <a:pt x="209969" y="98876"/>
                </a:lnTo>
                <a:lnTo>
                  <a:pt x="204624" y="103458"/>
                </a:lnTo>
                <a:lnTo>
                  <a:pt x="214550" y="100403"/>
                </a:lnTo>
                <a:lnTo>
                  <a:pt x="216841" y="101930"/>
                </a:lnTo>
                <a:lnTo>
                  <a:pt x="199662" y="110711"/>
                </a:lnTo>
                <a:lnTo>
                  <a:pt x="197371" y="113765"/>
                </a:lnTo>
                <a:lnTo>
                  <a:pt x="190499" y="114529"/>
                </a:lnTo>
                <a:lnTo>
                  <a:pt x="188590" y="118728"/>
                </a:lnTo>
                <a:lnTo>
                  <a:pt x="183246" y="119110"/>
                </a:lnTo>
                <a:lnTo>
                  <a:pt x="181337" y="125981"/>
                </a:lnTo>
                <a:lnTo>
                  <a:pt x="176756" y="127127"/>
                </a:lnTo>
                <a:lnTo>
                  <a:pt x="174847" y="130944"/>
                </a:lnTo>
                <a:lnTo>
                  <a:pt x="159195" y="142015"/>
                </a:lnTo>
                <a:lnTo>
                  <a:pt x="148505" y="146215"/>
                </a:lnTo>
                <a:lnTo>
                  <a:pt x="143161" y="150796"/>
                </a:lnTo>
                <a:lnTo>
                  <a:pt x="145451" y="153468"/>
                </a:lnTo>
                <a:lnTo>
                  <a:pt x="140107" y="162249"/>
                </a:lnTo>
                <a:lnTo>
                  <a:pt x="130563" y="166066"/>
                </a:lnTo>
                <a:lnTo>
                  <a:pt x="130944" y="173320"/>
                </a:lnTo>
                <a:lnTo>
                  <a:pt x="127509" y="176374"/>
                </a:lnTo>
                <a:lnTo>
                  <a:pt x="106512" y="171411"/>
                </a:lnTo>
                <a:lnTo>
                  <a:pt x="99640" y="157286"/>
                </a:lnTo>
                <a:lnTo>
                  <a:pt x="100403" y="145451"/>
                </a:lnTo>
                <a:lnTo>
                  <a:pt x="95441" y="141634"/>
                </a:lnTo>
                <a:lnTo>
                  <a:pt x="81315" y="140107"/>
                </a:lnTo>
                <a:lnTo>
                  <a:pt x="79406" y="122927"/>
                </a:lnTo>
                <a:lnTo>
                  <a:pt x="72917" y="107657"/>
                </a:lnTo>
                <a:lnTo>
                  <a:pt x="60318" y="107275"/>
                </a:lnTo>
                <a:lnTo>
                  <a:pt x="54210" y="113765"/>
                </a:lnTo>
                <a:lnTo>
                  <a:pt x="50774" y="114147"/>
                </a:lnTo>
                <a:lnTo>
                  <a:pt x="32450" y="104603"/>
                </a:lnTo>
                <a:lnTo>
                  <a:pt x="19088" y="103839"/>
                </a:lnTo>
                <a:lnTo>
                  <a:pt x="0" y="96968"/>
                </a:lnTo>
                <a:lnTo>
                  <a:pt x="3818" y="85515"/>
                </a:lnTo>
                <a:lnTo>
                  <a:pt x="2672" y="61845"/>
                </a:lnTo>
                <a:lnTo>
                  <a:pt x="21760" y="46957"/>
                </a:lnTo>
                <a:lnTo>
                  <a:pt x="30923" y="43903"/>
                </a:lnTo>
                <a:lnTo>
                  <a:pt x="35504" y="38940"/>
                </a:lnTo>
                <a:lnTo>
                  <a:pt x="49629" y="37031"/>
                </a:lnTo>
                <a:lnTo>
                  <a:pt x="59937" y="43521"/>
                </a:lnTo>
                <a:lnTo>
                  <a:pt x="66045" y="43139"/>
                </a:lnTo>
                <a:lnTo>
                  <a:pt x="90478" y="33977"/>
                </a:lnTo>
                <a:lnTo>
                  <a:pt x="96204" y="26342"/>
                </a:lnTo>
                <a:lnTo>
                  <a:pt x="103076" y="22906"/>
                </a:lnTo>
                <a:lnTo>
                  <a:pt x="140107" y="21379"/>
                </a:lnTo>
                <a:lnTo>
                  <a:pt x="149651" y="22906"/>
                </a:lnTo>
                <a:lnTo>
                  <a:pt x="156141" y="1068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735317" y="4833224"/>
            <a:ext cx="173702" cy="96204"/>
          </a:xfrm>
          <a:custGeom>
            <a:avLst/>
            <a:gdLst/>
            <a:ahLst/>
            <a:cxnLst/>
            <a:rect l="l" t="t" r="r" b="b"/>
            <a:pathLst>
              <a:path w="173702" h="96204">
                <a:moveTo>
                  <a:pt x="6872" y="90096"/>
                </a:moveTo>
                <a:lnTo>
                  <a:pt x="12598" y="84751"/>
                </a:lnTo>
                <a:lnTo>
                  <a:pt x="16416" y="76352"/>
                </a:lnTo>
                <a:lnTo>
                  <a:pt x="17561" y="54974"/>
                </a:lnTo>
                <a:lnTo>
                  <a:pt x="12216" y="43903"/>
                </a:lnTo>
                <a:lnTo>
                  <a:pt x="0" y="32450"/>
                </a:lnTo>
                <a:lnTo>
                  <a:pt x="10308" y="37413"/>
                </a:lnTo>
                <a:lnTo>
                  <a:pt x="19088" y="37413"/>
                </a:lnTo>
                <a:lnTo>
                  <a:pt x="22524" y="41230"/>
                </a:lnTo>
                <a:lnTo>
                  <a:pt x="28250" y="39321"/>
                </a:lnTo>
                <a:lnTo>
                  <a:pt x="43903" y="25196"/>
                </a:lnTo>
                <a:lnTo>
                  <a:pt x="62227" y="15652"/>
                </a:lnTo>
                <a:lnTo>
                  <a:pt x="69481" y="5345"/>
                </a:lnTo>
                <a:lnTo>
                  <a:pt x="76352" y="3818"/>
                </a:lnTo>
                <a:lnTo>
                  <a:pt x="89332" y="10308"/>
                </a:lnTo>
                <a:lnTo>
                  <a:pt x="102694" y="10689"/>
                </a:lnTo>
                <a:lnTo>
                  <a:pt x="106512" y="3818"/>
                </a:lnTo>
                <a:lnTo>
                  <a:pt x="109947" y="7635"/>
                </a:lnTo>
                <a:lnTo>
                  <a:pt x="111856" y="382"/>
                </a:lnTo>
                <a:lnTo>
                  <a:pt x="114910" y="0"/>
                </a:lnTo>
                <a:lnTo>
                  <a:pt x="117964" y="4199"/>
                </a:lnTo>
                <a:lnTo>
                  <a:pt x="119492" y="16416"/>
                </a:lnTo>
                <a:lnTo>
                  <a:pt x="124454" y="16416"/>
                </a:lnTo>
                <a:lnTo>
                  <a:pt x="129417" y="9162"/>
                </a:lnTo>
                <a:lnTo>
                  <a:pt x="140107" y="16798"/>
                </a:lnTo>
                <a:lnTo>
                  <a:pt x="137434" y="24051"/>
                </a:lnTo>
                <a:lnTo>
                  <a:pt x="150032" y="30159"/>
                </a:lnTo>
                <a:lnTo>
                  <a:pt x="154232" y="34359"/>
                </a:lnTo>
                <a:lnTo>
                  <a:pt x="164921" y="34740"/>
                </a:lnTo>
                <a:lnTo>
                  <a:pt x="168357" y="40849"/>
                </a:lnTo>
                <a:lnTo>
                  <a:pt x="173702" y="45048"/>
                </a:lnTo>
                <a:lnTo>
                  <a:pt x="169121" y="56501"/>
                </a:lnTo>
                <a:lnTo>
                  <a:pt x="164539" y="58028"/>
                </a:lnTo>
                <a:lnTo>
                  <a:pt x="157668" y="55737"/>
                </a:lnTo>
                <a:lnTo>
                  <a:pt x="120637" y="57264"/>
                </a:lnTo>
                <a:lnTo>
                  <a:pt x="113765" y="60700"/>
                </a:lnTo>
                <a:lnTo>
                  <a:pt x="108039" y="68335"/>
                </a:lnTo>
                <a:lnTo>
                  <a:pt x="83606" y="77498"/>
                </a:lnTo>
                <a:lnTo>
                  <a:pt x="77498" y="77879"/>
                </a:lnTo>
                <a:lnTo>
                  <a:pt x="67190" y="71389"/>
                </a:lnTo>
                <a:lnTo>
                  <a:pt x="53065" y="73298"/>
                </a:lnTo>
                <a:lnTo>
                  <a:pt x="48484" y="78261"/>
                </a:lnTo>
                <a:lnTo>
                  <a:pt x="39321" y="81315"/>
                </a:lnTo>
                <a:lnTo>
                  <a:pt x="20233" y="96204"/>
                </a:lnTo>
                <a:lnTo>
                  <a:pt x="17561" y="92768"/>
                </a:lnTo>
                <a:lnTo>
                  <a:pt x="6872" y="9009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854045" y="4793520"/>
            <a:ext cx="41612" cy="33213"/>
          </a:xfrm>
          <a:custGeom>
            <a:avLst/>
            <a:gdLst/>
            <a:ahLst/>
            <a:cxnLst/>
            <a:rect l="l" t="t" r="r" b="b"/>
            <a:pathLst>
              <a:path w="41612" h="33213">
                <a:moveTo>
                  <a:pt x="40085" y="0"/>
                </a:moveTo>
                <a:lnTo>
                  <a:pt x="41612" y="9926"/>
                </a:lnTo>
                <a:lnTo>
                  <a:pt x="36267" y="30159"/>
                </a:lnTo>
                <a:lnTo>
                  <a:pt x="33595" y="26723"/>
                </a:lnTo>
                <a:lnTo>
                  <a:pt x="28250" y="26723"/>
                </a:lnTo>
                <a:lnTo>
                  <a:pt x="32068" y="24433"/>
                </a:lnTo>
                <a:lnTo>
                  <a:pt x="30923" y="20615"/>
                </a:lnTo>
                <a:lnTo>
                  <a:pt x="26723" y="21760"/>
                </a:lnTo>
                <a:lnTo>
                  <a:pt x="19852" y="32450"/>
                </a:lnTo>
                <a:lnTo>
                  <a:pt x="16034" y="33213"/>
                </a:lnTo>
                <a:lnTo>
                  <a:pt x="16034" y="22142"/>
                </a:lnTo>
                <a:lnTo>
                  <a:pt x="11835" y="19852"/>
                </a:lnTo>
                <a:lnTo>
                  <a:pt x="1527" y="21760"/>
                </a:lnTo>
                <a:lnTo>
                  <a:pt x="0" y="18325"/>
                </a:lnTo>
                <a:lnTo>
                  <a:pt x="1909" y="16798"/>
                </a:lnTo>
                <a:lnTo>
                  <a:pt x="2672" y="8399"/>
                </a:lnTo>
                <a:lnTo>
                  <a:pt x="8017" y="10308"/>
                </a:lnTo>
                <a:lnTo>
                  <a:pt x="23669" y="2672"/>
                </a:lnTo>
                <a:lnTo>
                  <a:pt x="40085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829612" y="4806500"/>
            <a:ext cx="12980" cy="9926"/>
          </a:xfrm>
          <a:custGeom>
            <a:avLst/>
            <a:gdLst/>
            <a:ahLst/>
            <a:cxnLst/>
            <a:rect l="l" t="t" r="r" b="b"/>
            <a:pathLst>
              <a:path w="12980" h="9926">
                <a:moveTo>
                  <a:pt x="2291" y="6490"/>
                </a:moveTo>
                <a:lnTo>
                  <a:pt x="0" y="4199"/>
                </a:lnTo>
                <a:lnTo>
                  <a:pt x="8781" y="0"/>
                </a:lnTo>
                <a:lnTo>
                  <a:pt x="12980" y="2672"/>
                </a:lnTo>
                <a:lnTo>
                  <a:pt x="9162" y="9926"/>
                </a:lnTo>
                <a:lnTo>
                  <a:pt x="2291" y="649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3760895" y="4832078"/>
            <a:ext cx="7635" cy="11071"/>
          </a:xfrm>
          <a:custGeom>
            <a:avLst/>
            <a:gdLst/>
            <a:ahLst/>
            <a:cxnLst/>
            <a:rect l="l" t="t" r="r" b="b"/>
            <a:pathLst>
              <a:path w="7635" h="11071">
                <a:moveTo>
                  <a:pt x="5345" y="0"/>
                </a:moveTo>
                <a:lnTo>
                  <a:pt x="7635" y="6108"/>
                </a:lnTo>
                <a:lnTo>
                  <a:pt x="3054" y="11071"/>
                </a:lnTo>
                <a:lnTo>
                  <a:pt x="0" y="7253"/>
                </a:lnTo>
                <a:lnTo>
                  <a:pt x="5345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431434" y="4894687"/>
            <a:ext cx="325643" cy="305791"/>
          </a:xfrm>
          <a:custGeom>
            <a:avLst/>
            <a:gdLst/>
            <a:ahLst/>
            <a:cxnLst/>
            <a:rect l="l" t="t" r="r" b="b"/>
            <a:pathLst>
              <a:path w="325643" h="305791">
                <a:moveTo>
                  <a:pt x="123691" y="301592"/>
                </a:moveTo>
                <a:lnTo>
                  <a:pt x="119492" y="301974"/>
                </a:lnTo>
                <a:lnTo>
                  <a:pt x="107657" y="294720"/>
                </a:lnTo>
                <a:lnTo>
                  <a:pt x="110329" y="297774"/>
                </a:lnTo>
                <a:lnTo>
                  <a:pt x="101167" y="296247"/>
                </a:lnTo>
                <a:lnTo>
                  <a:pt x="99640" y="301210"/>
                </a:lnTo>
                <a:lnTo>
                  <a:pt x="103839" y="304646"/>
                </a:lnTo>
                <a:lnTo>
                  <a:pt x="96968" y="305791"/>
                </a:lnTo>
                <a:lnTo>
                  <a:pt x="90859" y="295484"/>
                </a:lnTo>
                <a:lnTo>
                  <a:pt x="95059" y="291666"/>
                </a:lnTo>
                <a:lnTo>
                  <a:pt x="92768" y="286322"/>
                </a:lnTo>
                <a:lnTo>
                  <a:pt x="96586" y="280595"/>
                </a:lnTo>
                <a:lnTo>
                  <a:pt x="90478" y="269142"/>
                </a:lnTo>
                <a:lnTo>
                  <a:pt x="80552" y="266470"/>
                </a:lnTo>
                <a:lnTo>
                  <a:pt x="75971" y="274869"/>
                </a:lnTo>
                <a:lnTo>
                  <a:pt x="73298" y="274105"/>
                </a:lnTo>
                <a:lnTo>
                  <a:pt x="78261" y="262270"/>
                </a:lnTo>
                <a:lnTo>
                  <a:pt x="86660" y="266088"/>
                </a:lnTo>
                <a:lnTo>
                  <a:pt x="90859" y="265325"/>
                </a:lnTo>
                <a:lnTo>
                  <a:pt x="92768" y="262652"/>
                </a:lnTo>
                <a:lnTo>
                  <a:pt x="88951" y="262652"/>
                </a:lnTo>
                <a:lnTo>
                  <a:pt x="90096" y="255781"/>
                </a:lnTo>
                <a:lnTo>
                  <a:pt x="86278" y="250818"/>
                </a:lnTo>
                <a:lnTo>
                  <a:pt x="91623" y="250818"/>
                </a:lnTo>
                <a:lnTo>
                  <a:pt x="94295" y="246618"/>
                </a:lnTo>
                <a:lnTo>
                  <a:pt x="84751" y="244328"/>
                </a:lnTo>
                <a:lnTo>
                  <a:pt x="83988" y="237838"/>
                </a:lnTo>
                <a:lnTo>
                  <a:pt x="88187" y="236692"/>
                </a:lnTo>
                <a:lnTo>
                  <a:pt x="81315" y="230202"/>
                </a:lnTo>
                <a:lnTo>
                  <a:pt x="79788" y="232875"/>
                </a:lnTo>
                <a:lnTo>
                  <a:pt x="76352" y="233257"/>
                </a:lnTo>
                <a:lnTo>
                  <a:pt x="75589" y="229057"/>
                </a:lnTo>
                <a:lnTo>
                  <a:pt x="88187" y="229057"/>
                </a:lnTo>
                <a:lnTo>
                  <a:pt x="93532" y="237838"/>
                </a:lnTo>
                <a:lnTo>
                  <a:pt x="97349" y="234784"/>
                </a:lnTo>
                <a:lnTo>
                  <a:pt x="98876" y="226767"/>
                </a:lnTo>
                <a:lnTo>
                  <a:pt x="105748" y="223713"/>
                </a:lnTo>
                <a:lnTo>
                  <a:pt x="101167" y="217986"/>
                </a:lnTo>
                <a:lnTo>
                  <a:pt x="104221" y="214932"/>
                </a:lnTo>
                <a:lnTo>
                  <a:pt x="97731" y="216077"/>
                </a:lnTo>
                <a:lnTo>
                  <a:pt x="93150" y="211496"/>
                </a:lnTo>
                <a:lnTo>
                  <a:pt x="93150" y="208060"/>
                </a:lnTo>
                <a:lnTo>
                  <a:pt x="101167" y="201952"/>
                </a:lnTo>
                <a:lnTo>
                  <a:pt x="80552" y="204624"/>
                </a:lnTo>
                <a:lnTo>
                  <a:pt x="72535" y="200807"/>
                </a:lnTo>
                <a:lnTo>
                  <a:pt x="74825" y="196989"/>
                </a:lnTo>
                <a:lnTo>
                  <a:pt x="79788" y="195462"/>
                </a:lnTo>
                <a:lnTo>
                  <a:pt x="80934" y="187063"/>
                </a:lnTo>
                <a:lnTo>
                  <a:pt x="77116" y="190499"/>
                </a:lnTo>
                <a:lnTo>
                  <a:pt x="74825" y="187445"/>
                </a:lnTo>
                <a:lnTo>
                  <a:pt x="74825" y="181719"/>
                </a:lnTo>
                <a:lnTo>
                  <a:pt x="78261" y="177138"/>
                </a:lnTo>
                <a:lnTo>
                  <a:pt x="75589" y="175611"/>
                </a:lnTo>
                <a:lnTo>
                  <a:pt x="76352" y="173702"/>
                </a:lnTo>
                <a:lnTo>
                  <a:pt x="80934" y="170266"/>
                </a:lnTo>
                <a:lnTo>
                  <a:pt x="72917" y="164921"/>
                </a:lnTo>
                <a:lnTo>
                  <a:pt x="65663" y="164921"/>
                </a:lnTo>
                <a:lnTo>
                  <a:pt x="61464" y="167212"/>
                </a:lnTo>
                <a:lnTo>
                  <a:pt x="58410" y="165685"/>
                </a:lnTo>
                <a:lnTo>
                  <a:pt x="33213" y="179428"/>
                </a:lnTo>
                <a:lnTo>
                  <a:pt x="23669" y="190117"/>
                </a:lnTo>
                <a:lnTo>
                  <a:pt x="17943" y="188590"/>
                </a:lnTo>
                <a:lnTo>
                  <a:pt x="19852" y="184391"/>
                </a:lnTo>
                <a:lnTo>
                  <a:pt x="3054" y="194699"/>
                </a:lnTo>
                <a:lnTo>
                  <a:pt x="0" y="193553"/>
                </a:lnTo>
                <a:lnTo>
                  <a:pt x="16798" y="179046"/>
                </a:lnTo>
                <a:lnTo>
                  <a:pt x="30923" y="176374"/>
                </a:lnTo>
                <a:lnTo>
                  <a:pt x="28632" y="172175"/>
                </a:lnTo>
                <a:lnTo>
                  <a:pt x="31686" y="169884"/>
                </a:lnTo>
                <a:lnTo>
                  <a:pt x="45430" y="165303"/>
                </a:lnTo>
                <a:lnTo>
                  <a:pt x="50011" y="165685"/>
                </a:lnTo>
                <a:lnTo>
                  <a:pt x="55737" y="160340"/>
                </a:lnTo>
                <a:lnTo>
                  <a:pt x="79025" y="148124"/>
                </a:lnTo>
                <a:lnTo>
                  <a:pt x="96204" y="125981"/>
                </a:lnTo>
                <a:lnTo>
                  <a:pt x="116056" y="117583"/>
                </a:lnTo>
                <a:lnTo>
                  <a:pt x="130944" y="103839"/>
                </a:lnTo>
                <a:lnTo>
                  <a:pt x="135144" y="93913"/>
                </a:lnTo>
                <a:lnTo>
                  <a:pt x="133617" y="79788"/>
                </a:lnTo>
                <a:lnTo>
                  <a:pt x="137816" y="57646"/>
                </a:lnTo>
                <a:lnTo>
                  <a:pt x="146215" y="56501"/>
                </a:lnTo>
                <a:lnTo>
                  <a:pt x="149651" y="45048"/>
                </a:lnTo>
                <a:lnTo>
                  <a:pt x="149269" y="35122"/>
                </a:lnTo>
                <a:lnTo>
                  <a:pt x="167212" y="20615"/>
                </a:lnTo>
                <a:lnTo>
                  <a:pt x="178665" y="17561"/>
                </a:lnTo>
                <a:lnTo>
                  <a:pt x="179810" y="7253"/>
                </a:lnTo>
                <a:lnTo>
                  <a:pt x="173702" y="6872"/>
                </a:lnTo>
                <a:lnTo>
                  <a:pt x="174465" y="4199"/>
                </a:lnTo>
                <a:lnTo>
                  <a:pt x="180573" y="4963"/>
                </a:lnTo>
                <a:lnTo>
                  <a:pt x="183246" y="0"/>
                </a:lnTo>
                <a:lnTo>
                  <a:pt x="200807" y="21379"/>
                </a:lnTo>
                <a:lnTo>
                  <a:pt x="211496" y="46957"/>
                </a:lnTo>
                <a:lnTo>
                  <a:pt x="219513" y="50774"/>
                </a:lnTo>
                <a:lnTo>
                  <a:pt x="242419" y="45048"/>
                </a:lnTo>
                <a:lnTo>
                  <a:pt x="243182" y="40849"/>
                </a:lnTo>
                <a:lnTo>
                  <a:pt x="257689" y="36649"/>
                </a:lnTo>
                <a:lnTo>
                  <a:pt x="264943" y="38558"/>
                </a:lnTo>
                <a:lnTo>
                  <a:pt x="276014" y="37794"/>
                </a:lnTo>
                <a:lnTo>
                  <a:pt x="294720" y="42757"/>
                </a:lnTo>
                <a:lnTo>
                  <a:pt x="301974" y="38940"/>
                </a:lnTo>
                <a:lnTo>
                  <a:pt x="310754" y="28632"/>
                </a:lnTo>
                <a:lnTo>
                  <a:pt x="321444" y="31304"/>
                </a:lnTo>
                <a:lnTo>
                  <a:pt x="324116" y="34740"/>
                </a:lnTo>
                <a:lnTo>
                  <a:pt x="325643" y="51920"/>
                </a:lnTo>
                <a:lnTo>
                  <a:pt x="321444" y="69862"/>
                </a:lnTo>
                <a:lnTo>
                  <a:pt x="304264" y="70244"/>
                </a:lnTo>
                <a:lnTo>
                  <a:pt x="286322" y="78643"/>
                </a:lnTo>
                <a:lnTo>
                  <a:pt x="247000" y="82079"/>
                </a:lnTo>
                <a:lnTo>
                  <a:pt x="238219" y="89714"/>
                </a:lnTo>
                <a:lnTo>
                  <a:pt x="229439" y="90478"/>
                </a:lnTo>
                <a:lnTo>
                  <a:pt x="215696" y="117964"/>
                </a:lnTo>
                <a:lnTo>
                  <a:pt x="207297" y="127890"/>
                </a:lnTo>
                <a:lnTo>
                  <a:pt x="203097" y="140870"/>
                </a:lnTo>
                <a:lnTo>
                  <a:pt x="202716" y="150796"/>
                </a:lnTo>
                <a:lnTo>
                  <a:pt x="195080" y="162631"/>
                </a:lnTo>
                <a:lnTo>
                  <a:pt x="184773" y="169121"/>
                </a:lnTo>
                <a:lnTo>
                  <a:pt x="159195" y="169121"/>
                </a:lnTo>
                <a:lnTo>
                  <a:pt x="156904" y="170648"/>
                </a:lnTo>
                <a:lnTo>
                  <a:pt x="155759" y="172556"/>
                </a:lnTo>
                <a:lnTo>
                  <a:pt x="158431" y="184009"/>
                </a:lnTo>
                <a:lnTo>
                  <a:pt x="171411" y="201570"/>
                </a:lnTo>
                <a:lnTo>
                  <a:pt x="166830" y="208060"/>
                </a:lnTo>
                <a:lnTo>
                  <a:pt x="151941" y="217986"/>
                </a:lnTo>
                <a:lnTo>
                  <a:pt x="146978" y="232875"/>
                </a:lnTo>
                <a:lnTo>
                  <a:pt x="140488" y="238219"/>
                </a:lnTo>
                <a:lnTo>
                  <a:pt x="132853" y="248909"/>
                </a:lnTo>
                <a:lnTo>
                  <a:pt x="119492" y="241655"/>
                </a:lnTo>
                <a:lnTo>
                  <a:pt x="118728" y="245855"/>
                </a:lnTo>
                <a:lnTo>
                  <a:pt x="125218" y="262270"/>
                </a:lnTo>
                <a:lnTo>
                  <a:pt x="130563" y="288230"/>
                </a:lnTo>
                <a:lnTo>
                  <a:pt x="123691" y="30159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616971" y="4856893"/>
            <a:ext cx="19852" cy="25196"/>
          </a:xfrm>
          <a:custGeom>
            <a:avLst/>
            <a:gdLst/>
            <a:ahLst/>
            <a:cxnLst/>
            <a:rect l="l" t="t" r="r" b="b"/>
            <a:pathLst>
              <a:path w="19852" h="25196">
                <a:moveTo>
                  <a:pt x="8781" y="21379"/>
                </a:moveTo>
                <a:lnTo>
                  <a:pt x="1909" y="25196"/>
                </a:lnTo>
                <a:lnTo>
                  <a:pt x="0" y="23669"/>
                </a:lnTo>
                <a:lnTo>
                  <a:pt x="1527" y="18706"/>
                </a:lnTo>
                <a:lnTo>
                  <a:pt x="7253" y="15270"/>
                </a:lnTo>
                <a:lnTo>
                  <a:pt x="6490" y="11453"/>
                </a:lnTo>
                <a:lnTo>
                  <a:pt x="3054" y="10308"/>
                </a:lnTo>
                <a:lnTo>
                  <a:pt x="10689" y="764"/>
                </a:lnTo>
                <a:lnTo>
                  <a:pt x="14889" y="0"/>
                </a:lnTo>
                <a:lnTo>
                  <a:pt x="19852" y="12980"/>
                </a:lnTo>
                <a:lnTo>
                  <a:pt x="19088" y="17943"/>
                </a:lnTo>
                <a:lnTo>
                  <a:pt x="15652" y="21379"/>
                </a:lnTo>
                <a:lnTo>
                  <a:pt x="8781" y="2137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629187" y="4881707"/>
            <a:ext cx="16798" cy="20233"/>
          </a:xfrm>
          <a:custGeom>
            <a:avLst/>
            <a:gdLst/>
            <a:ahLst/>
            <a:cxnLst/>
            <a:rect l="l" t="t" r="r" b="b"/>
            <a:pathLst>
              <a:path w="16798" h="20233">
                <a:moveTo>
                  <a:pt x="14889" y="4581"/>
                </a:moveTo>
                <a:lnTo>
                  <a:pt x="16798" y="5726"/>
                </a:lnTo>
                <a:lnTo>
                  <a:pt x="5726" y="18325"/>
                </a:lnTo>
                <a:lnTo>
                  <a:pt x="2291" y="20233"/>
                </a:lnTo>
                <a:lnTo>
                  <a:pt x="0" y="18325"/>
                </a:lnTo>
                <a:lnTo>
                  <a:pt x="764" y="10689"/>
                </a:lnTo>
                <a:lnTo>
                  <a:pt x="3818" y="9926"/>
                </a:lnTo>
                <a:lnTo>
                  <a:pt x="1909" y="4199"/>
                </a:lnTo>
                <a:lnTo>
                  <a:pt x="3054" y="1145"/>
                </a:lnTo>
                <a:lnTo>
                  <a:pt x="7635" y="0"/>
                </a:lnTo>
                <a:lnTo>
                  <a:pt x="14889" y="4581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3544818" y="4925610"/>
            <a:ext cx="10689" cy="15652"/>
          </a:xfrm>
          <a:custGeom>
            <a:avLst/>
            <a:gdLst/>
            <a:ahLst/>
            <a:cxnLst/>
            <a:rect l="l" t="t" r="r" b="b"/>
            <a:pathLst>
              <a:path w="10689" h="15652">
                <a:moveTo>
                  <a:pt x="10689" y="0"/>
                </a:moveTo>
                <a:lnTo>
                  <a:pt x="9162" y="12216"/>
                </a:lnTo>
                <a:lnTo>
                  <a:pt x="2672" y="15652"/>
                </a:lnTo>
                <a:lnTo>
                  <a:pt x="0" y="11071"/>
                </a:lnTo>
                <a:lnTo>
                  <a:pt x="10689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550162" y="4964550"/>
            <a:ext cx="330224" cy="279832"/>
          </a:xfrm>
          <a:custGeom>
            <a:avLst/>
            <a:gdLst/>
            <a:ahLst/>
            <a:cxnLst/>
            <a:rect l="l" t="t" r="r" b="b"/>
            <a:pathLst>
              <a:path w="330224" h="279832">
                <a:moveTo>
                  <a:pt x="330224" y="79406"/>
                </a:moveTo>
                <a:lnTo>
                  <a:pt x="319917" y="96586"/>
                </a:lnTo>
                <a:lnTo>
                  <a:pt x="314190" y="117201"/>
                </a:lnTo>
                <a:lnTo>
                  <a:pt x="309227" y="148505"/>
                </a:lnTo>
                <a:lnTo>
                  <a:pt x="306555" y="151560"/>
                </a:lnTo>
                <a:lnTo>
                  <a:pt x="299683" y="137816"/>
                </a:lnTo>
                <a:lnTo>
                  <a:pt x="292811" y="137053"/>
                </a:lnTo>
                <a:lnTo>
                  <a:pt x="293193" y="132090"/>
                </a:lnTo>
                <a:lnTo>
                  <a:pt x="279832" y="115292"/>
                </a:lnTo>
                <a:lnTo>
                  <a:pt x="277159" y="107657"/>
                </a:lnTo>
                <a:lnTo>
                  <a:pt x="266088" y="102694"/>
                </a:lnTo>
                <a:lnTo>
                  <a:pt x="260743" y="96968"/>
                </a:lnTo>
                <a:lnTo>
                  <a:pt x="257308" y="88569"/>
                </a:lnTo>
                <a:lnTo>
                  <a:pt x="225621" y="82079"/>
                </a:lnTo>
                <a:lnTo>
                  <a:pt x="221040" y="77879"/>
                </a:lnTo>
                <a:lnTo>
                  <a:pt x="195080" y="82842"/>
                </a:lnTo>
                <a:lnTo>
                  <a:pt x="167212" y="98113"/>
                </a:lnTo>
                <a:lnTo>
                  <a:pt x="164158" y="103839"/>
                </a:lnTo>
                <a:lnTo>
                  <a:pt x="164921" y="107657"/>
                </a:lnTo>
                <a:lnTo>
                  <a:pt x="161867" y="111093"/>
                </a:lnTo>
                <a:lnTo>
                  <a:pt x="145833" y="115292"/>
                </a:lnTo>
                <a:lnTo>
                  <a:pt x="138961" y="123309"/>
                </a:lnTo>
                <a:lnTo>
                  <a:pt x="139725" y="119110"/>
                </a:lnTo>
                <a:lnTo>
                  <a:pt x="137053" y="117201"/>
                </a:lnTo>
                <a:lnTo>
                  <a:pt x="128654" y="124454"/>
                </a:lnTo>
                <a:lnTo>
                  <a:pt x="125600" y="129417"/>
                </a:lnTo>
                <a:lnTo>
                  <a:pt x="125218" y="137053"/>
                </a:lnTo>
                <a:lnTo>
                  <a:pt x="129036" y="145833"/>
                </a:lnTo>
                <a:lnTo>
                  <a:pt x="125600" y="155759"/>
                </a:lnTo>
                <a:lnTo>
                  <a:pt x="117964" y="163394"/>
                </a:lnTo>
                <a:lnTo>
                  <a:pt x="119873" y="170266"/>
                </a:lnTo>
                <a:lnTo>
                  <a:pt x="116819" y="172175"/>
                </a:lnTo>
                <a:lnTo>
                  <a:pt x="115674" y="169502"/>
                </a:lnTo>
                <a:lnTo>
                  <a:pt x="113002" y="169121"/>
                </a:lnTo>
                <a:lnTo>
                  <a:pt x="108039" y="175611"/>
                </a:lnTo>
                <a:lnTo>
                  <a:pt x="94677" y="197371"/>
                </a:lnTo>
                <a:lnTo>
                  <a:pt x="95059" y="203479"/>
                </a:lnTo>
                <a:lnTo>
                  <a:pt x="93150" y="204624"/>
                </a:lnTo>
                <a:lnTo>
                  <a:pt x="85896" y="199662"/>
                </a:lnTo>
                <a:lnTo>
                  <a:pt x="79406" y="203479"/>
                </a:lnTo>
                <a:lnTo>
                  <a:pt x="74444" y="221804"/>
                </a:lnTo>
                <a:lnTo>
                  <a:pt x="77498" y="232875"/>
                </a:lnTo>
                <a:lnTo>
                  <a:pt x="76352" y="241274"/>
                </a:lnTo>
                <a:lnTo>
                  <a:pt x="67954" y="242419"/>
                </a:lnTo>
                <a:lnTo>
                  <a:pt x="66808" y="254635"/>
                </a:lnTo>
                <a:lnTo>
                  <a:pt x="79025" y="268379"/>
                </a:lnTo>
                <a:lnTo>
                  <a:pt x="81315" y="277541"/>
                </a:lnTo>
                <a:lnTo>
                  <a:pt x="75971" y="279832"/>
                </a:lnTo>
                <a:lnTo>
                  <a:pt x="72535" y="277923"/>
                </a:lnTo>
                <a:lnTo>
                  <a:pt x="67190" y="268379"/>
                </a:lnTo>
                <a:lnTo>
                  <a:pt x="59173" y="263416"/>
                </a:lnTo>
                <a:lnTo>
                  <a:pt x="54592" y="264561"/>
                </a:lnTo>
                <a:lnTo>
                  <a:pt x="52301" y="269906"/>
                </a:lnTo>
                <a:lnTo>
                  <a:pt x="50393" y="265706"/>
                </a:lnTo>
                <a:lnTo>
                  <a:pt x="47720" y="265706"/>
                </a:lnTo>
                <a:lnTo>
                  <a:pt x="38940" y="272960"/>
                </a:lnTo>
                <a:lnTo>
                  <a:pt x="28250" y="269906"/>
                </a:lnTo>
                <a:lnTo>
                  <a:pt x="19088" y="260743"/>
                </a:lnTo>
                <a:lnTo>
                  <a:pt x="9926" y="263416"/>
                </a:lnTo>
                <a:lnTo>
                  <a:pt x="2672" y="269906"/>
                </a:lnTo>
                <a:lnTo>
                  <a:pt x="1909" y="258453"/>
                </a:lnTo>
                <a:lnTo>
                  <a:pt x="18706" y="231348"/>
                </a:lnTo>
                <a:lnTo>
                  <a:pt x="4963" y="231730"/>
                </a:lnTo>
                <a:lnTo>
                  <a:pt x="11835" y="218368"/>
                </a:lnTo>
                <a:lnTo>
                  <a:pt x="6490" y="192408"/>
                </a:lnTo>
                <a:lnTo>
                  <a:pt x="0" y="175992"/>
                </a:lnTo>
                <a:lnTo>
                  <a:pt x="764" y="171793"/>
                </a:lnTo>
                <a:lnTo>
                  <a:pt x="14125" y="179046"/>
                </a:lnTo>
                <a:lnTo>
                  <a:pt x="21760" y="168357"/>
                </a:lnTo>
                <a:lnTo>
                  <a:pt x="28250" y="163012"/>
                </a:lnTo>
                <a:lnTo>
                  <a:pt x="33213" y="148124"/>
                </a:lnTo>
                <a:lnTo>
                  <a:pt x="51538" y="135144"/>
                </a:lnTo>
                <a:lnTo>
                  <a:pt x="51920" y="129417"/>
                </a:lnTo>
                <a:lnTo>
                  <a:pt x="39703" y="114147"/>
                </a:lnTo>
                <a:lnTo>
                  <a:pt x="37031" y="102694"/>
                </a:lnTo>
                <a:lnTo>
                  <a:pt x="40467" y="99258"/>
                </a:lnTo>
                <a:lnTo>
                  <a:pt x="66045" y="99258"/>
                </a:lnTo>
                <a:lnTo>
                  <a:pt x="76352" y="92768"/>
                </a:lnTo>
                <a:lnTo>
                  <a:pt x="83988" y="80934"/>
                </a:lnTo>
                <a:lnTo>
                  <a:pt x="84369" y="71008"/>
                </a:lnTo>
                <a:lnTo>
                  <a:pt x="88569" y="58028"/>
                </a:lnTo>
                <a:lnTo>
                  <a:pt x="96968" y="48102"/>
                </a:lnTo>
                <a:lnTo>
                  <a:pt x="110711" y="20615"/>
                </a:lnTo>
                <a:lnTo>
                  <a:pt x="119492" y="19852"/>
                </a:lnTo>
                <a:lnTo>
                  <a:pt x="128272" y="12216"/>
                </a:lnTo>
                <a:lnTo>
                  <a:pt x="172556" y="7635"/>
                </a:lnTo>
                <a:lnTo>
                  <a:pt x="185536" y="382"/>
                </a:lnTo>
                <a:lnTo>
                  <a:pt x="202716" y="0"/>
                </a:lnTo>
                <a:lnTo>
                  <a:pt x="221804" y="6872"/>
                </a:lnTo>
                <a:lnTo>
                  <a:pt x="235165" y="7635"/>
                </a:lnTo>
                <a:lnTo>
                  <a:pt x="253490" y="17179"/>
                </a:lnTo>
                <a:lnTo>
                  <a:pt x="256926" y="16798"/>
                </a:lnTo>
                <a:lnTo>
                  <a:pt x="263034" y="10308"/>
                </a:lnTo>
                <a:lnTo>
                  <a:pt x="275632" y="10689"/>
                </a:lnTo>
                <a:lnTo>
                  <a:pt x="282122" y="25960"/>
                </a:lnTo>
                <a:lnTo>
                  <a:pt x="284031" y="43139"/>
                </a:lnTo>
                <a:lnTo>
                  <a:pt x="298156" y="44666"/>
                </a:lnTo>
                <a:lnTo>
                  <a:pt x="303119" y="48484"/>
                </a:lnTo>
                <a:lnTo>
                  <a:pt x="302356" y="60318"/>
                </a:lnTo>
                <a:lnTo>
                  <a:pt x="309227" y="74444"/>
                </a:lnTo>
                <a:lnTo>
                  <a:pt x="330224" y="7940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3535655" y="5234837"/>
            <a:ext cx="6108" cy="11453"/>
          </a:xfrm>
          <a:custGeom>
            <a:avLst/>
            <a:gdLst/>
            <a:ahLst/>
            <a:cxnLst/>
            <a:rect l="l" t="t" r="r" b="b"/>
            <a:pathLst>
              <a:path w="6108" h="11453">
                <a:moveTo>
                  <a:pt x="4199" y="1909"/>
                </a:moveTo>
                <a:lnTo>
                  <a:pt x="6108" y="8017"/>
                </a:lnTo>
                <a:lnTo>
                  <a:pt x="1909" y="11453"/>
                </a:lnTo>
                <a:lnTo>
                  <a:pt x="0" y="4199"/>
                </a:lnTo>
                <a:lnTo>
                  <a:pt x="1527" y="0"/>
                </a:lnTo>
                <a:lnTo>
                  <a:pt x="4199" y="190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3043946" y="4937445"/>
            <a:ext cx="228675" cy="241274"/>
          </a:xfrm>
          <a:custGeom>
            <a:avLst/>
            <a:gdLst/>
            <a:ahLst/>
            <a:cxnLst/>
            <a:rect l="l" t="t" r="r" b="b"/>
            <a:pathLst>
              <a:path w="228675" h="241274">
                <a:moveTo>
                  <a:pt x="0" y="124454"/>
                </a:moveTo>
                <a:lnTo>
                  <a:pt x="3818" y="115292"/>
                </a:lnTo>
                <a:lnTo>
                  <a:pt x="13362" y="111093"/>
                </a:lnTo>
                <a:lnTo>
                  <a:pt x="15652" y="111856"/>
                </a:lnTo>
                <a:lnTo>
                  <a:pt x="25960" y="105748"/>
                </a:lnTo>
                <a:lnTo>
                  <a:pt x="27105" y="102694"/>
                </a:lnTo>
                <a:lnTo>
                  <a:pt x="16416" y="103458"/>
                </a:lnTo>
                <a:lnTo>
                  <a:pt x="16034" y="100022"/>
                </a:lnTo>
                <a:lnTo>
                  <a:pt x="11835" y="98876"/>
                </a:lnTo>
                <a:lnTo>
                  <a:pt x="11071" y="96204"/>
                </a:lnTo>
                <a:lnTo>
                  <a:pt x="14507" y="92005"/>
                </a:lnTo>
                <a:lnTo>
                  <a:pt x="20233" y="90859"/>
                </a:lnTo>
                <a:lnTo>
                  <a:pt x="23669" y="87805"/>
                </a:lnTo>
                <a:lnTo>
                  <a:pt x="24051" y="82461"/>
                </a:lnTo>
                <a:lnTo>
                  <a:pt x="30159" y="82079"/>
                </a:lnTo>
                <a:lnTo>
                  <a:pt x="33213" y="79788"/>
                </a:lnTo>
                <a:lnTo>
                  <a:pt x="33595" y="73680"/>
                </a:lnTo>
                <a:lnTo>
                  <a:pt x="38558" y="76352"/>
                </a:lnTo>
                <a:lnTo>
                  <a:pt x="38176" y="84751"/>
                </a:lnTo>
                <a:lnTo>
                  <a:pt x="42376" y="87423"/>
                </a:lnTo>
                <a:lnTo>
                  <a:pt x="46193" y="86660"/>
                </a:lnTo>
                <a:lnTo>
                  <a:pt x="45048" y="92386"/>
                </a:lnTo>
                <a:lnTo>
                  <a:pt x="50011" y="95822"/>
                </a:lnTo>
                <a:lnTo>
                  <a:pt x="54974" y="90096"/>
                </a:lnTo>
                <a:lnTo>
                  <a:pt x="69481" y="88187"/>
                </a:lnTo>
                <a:lnTo>
                  <a:pt x="72917" y="77116"/>
                </a:lnTo>
                <a:lnTo>
                  <a:pt x="71008" y="72535"/>
                </a:lnTo>
                <a:lnTo>
                  <a:pt x="61464" y="79406"/>
                </a:lnTo>
                <a:lnTo>
                  <a:pt x="50774" y="73680"/>
                </a:lnTo>
                <a:lnTo>
                  <a:pt x="50774" y="67572"/>
                </a:lnTo>
                <a:lnTo>
                  <a:pt x="56501" y="73680"/>
                </a:lnTo>
                <a:lnTo>
                  <a:pt x="60700" y="74062"/>
                </a:lnTo>
                <a:lnTo>
                  <a:pt x="68717" y="70626"/>
                </a:lnTo>
                <a:lnTo>
                  <a:pt x="84751" y="54210"/>
                </a:lnTo>
                <a:lnTo>
                  <a:pt x="84369" y="45430"/>
                </a:lnTo>
                <a:lnTo>
                  <a:pt x="80934" y="43139"/>
                </a:lnTo>
                <a:lnTo>
                  <a:pt x="81315" y="40085"/>
                </a:lnTo>
                <a:lnTo>
                  <a:pt x="86660" y="34359"/>
                </a:lnTo>
                <a:lnTo>
                  <a:pt x="88951" y="27105"/>
                </a:lnTo>
                <a:lnTo>
                  <a:pt x="92386" y="28632"/>
                </a:lnTo>
                <a:lnTo>
                  <a:pt x="100403" y="20997"/>
                </a:lnTo>
                <a:lnTo>
                  <a:pt x="117201" y="20233"/>
                </a:lnTo>
                <a:lnTo>
                  <a:pt x="129036" y="6872"/>
                </a:lnTo>
                <a:lnTo>
                  <a:pt x="136671" y="8399"/>
                </a:lnTo>
                <a:lnTo>
                  <a:pt x="141252" y="5345"/>
                </a:lnTo>
                <a:lnTo>
                  <a:pt x="155377" y="6490"/>
                </a:lnTo>
                <a:lnTo>
                  <a:pt x="154232" y="11071"/>
                </a:lnTo>
                <a:lnTo>
                  <a:pt x="161867" y="9926"/>
                </a:lnTo>
                <a:lnTo>
                  <a:pt x="165685" y="17179"/>
                </a:lnTo>
                <a:lnTo>
                  <a:pt x="169121" y="18706"/>
                </a:lnTo>
                <a:lnTo>
                  <a:pt x="174847" y="16416"/>
                </a:lnTo>
                <a:lnTo>
                  <a:pt x="179428" y="6872"/>
                </a:lnTo>
                <a:lnTo>
                  <a:pt x="184773" y="1909"/>
                </a:lnTo>
                <a:lnTo>
                  <a:pt x="190499" y="0"/>
                </a:lnTo>
                <a:lnTo>
                  <a:pt x="192790" y="2291"/>
                </a:lnTo>
                <a:lnTo>
                  <a:pt x="192408" y="7635"/>
                </a:lnTo>
                <a:lnTo>
                  <a:pt x="187827" y="16798"/>
                </a:lnTo>
                <a:lnTo>
                  <a:pt x="189354" y="22524"/>
                </a:lnTo>
                <a:lnTo>
                  <a:pt x="186300" y="22524"/>
                </a:lnTo>
                <a:lnTo>
                  <a:pt x="187445" y="26723"/>
                </a:lnTo>
                <a:lnTo>
                  <a:pt x="182100" y="32450"/>
                </a:lnTo>
                <a:lnTo>
                  <a:pt x="181719" y="36649"/>
                </a:lnTo>
                <a:lnTo>
                  <a:pt x="186300" y="38558"/>
                </a:lnTo>
                <a:lnTo>
                  <a:pt x="190499" y="37413"/>
                </a:lnTo>
                <a:lnTo>
                  <a:pt x="191263" y="53828"/>
                </a:lnTo>
                <a:lnTo>
                  <a:pt x="205388" y="80934"/>
                </a:lnTo>
                <a:lnTo>
                  <a:pt x="209587" y="83606"/>
                </a:lnTo>
                <a:lnTo>
                  <a:pt x="228675" y="86278"/>
                </a:lnTo>
                <a:lnTo>
                  <a:pt x="223713" y="93532"/>
                </a:lnTo>
                <a:lnTo>
                  <a:pt x="224858" y="105366"/>
                </a:lnTo>
                <a:lnTo>
                  <a:pt x="218750" y="114910"/>
                </a:lnTo>
                <a:lnTo>
                  <a:pt x="213787" y="116437"/>
                </a:lnTo>
                <a:lnTo>
                  <a:pt x="185536" y="114910"/>
                </a:lnTo>
                <a:lnTo>
                  <a:pt x="177138" y="119492"/>
                </a:lnTo>
                <a:lnTo>
                  <a:pt x="166830" y="132090"/>
                </a:lnTo>
                <a:lnTo>
                  <a:pt x="157286" y="153087"/>
                </a:lnTo>
                <a:lnTo>
                  <a:pt x="158431" y="164158"/>
                </a:lnTo>
                <a:lnTo>
                  <a:pt x="154995" y="179428"/>
                </a:lnTo>
                <a:lnTo>
                  <a:pt x="161104" y="201189"/>
                </a:lnTo>
                <a:lnTo>
                  <a:pt x="156904" y="216459"/>
                </a:lnTo>
                <a:lnTo>
                  <a:pt x="133617" y="202334"/>
                </a:lnTo>
                <a:lnTo>
                  <a:pt x="127509" y="201952"/>
                </a:lnTo>
                <a:lnTo>
                  <a:pt x="117583" y="210733"/>
                </a:lnTo>
                <a:lnTo>
                  <a:pt x="103458" y="213787"/>
                </a:lnTo>
                <a:lnTo>
                  <a:pt x="92768" y="224094"/>
                </a:lnTo>
                <a:lnTo>
                  <a:pt x="90859" y="236311"/>
                </a:lnTo>
                <a:lnTo>
                  <a:pt x="77116" y="241274"/>
                </a:lnTo>
                <a:lnTo>
                  <a:pt x="75971" y="216077"/>
                </a:lnTo>
                <a:lnTo>
                  <a:pt x="67572" y="209969"/>
                </a:lnTo>
                <a:lnTo>
                  <a:pt x="64518" y="201952"/>
                </a:lnTo>
                <a:lnTo>
                  <a:pt x="61464" y="201570"/>
                </a:lnTo>
                <a:lnTo>
                  <a:pt x="61082" y="192408"/>
                </a:lnTo>
                <a:lnTo>
                  <a:pt x="67572" y="178665"/>
                </a:lnTo>
                <a:lnTo>
                  <a:pt x="75971" y="172938"/>
                </a:lnTo>
                <a:lnTo>
                  <a:pt x="82079" y="171411"/>
                </a:lnTo>
                <a:lnTo>
                  <a:pt x="87805" y="159195"/>
                </a:lnTo>
                <a:lnTo>
                  <a:pt x="97349" y="153850"/>
                </a:lnTo>
                <a:lnTo>
                  <a:pt x="98113" y="143924"/>
                </a:lnTo>
                <a:lnTo>
                  <a:pt x="96204" y="135144"/>
                </a:lnTo>
                <a:lnTo>
                  <a:pt x="94677" y="133235"/>
                </a:lnTo>
                <a:lnTo>
                  <a:pt x="88569" y="133617"/>
                </a:lnTo>
                <a:lnTo>
                  <a:pt x="74062" y="141634"/>
                </a:lnTo>
                <a:lnTo>
                  <a:pt x="64900" y="133235"/>
                </a:lnTo>
                <a:lnTo>
                  <a:pt x="43903" y="121782"/>
                </a:lnTo>
                <a:lnTo>
                  <a:pt x="0" y="12445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2989736" y="5038611"/>
            <a:ext cx="152323" cy="148887"/>
          </a:xfrm>
          <a:custGeom>
            <a:avLst/>
            <a:gdLst/>
            <a:ahLst/>
            <a:cxnLst/>
            <a:rect l="l" t="t" r="r" b="b"/>
            <a:pathLst>
              <a:path w="152323" h="148887">
                <a:moveTo>
                  <a:pt x="10689" y="54210"/>
                </a:moveTo>
                <a:lnTo>
                  <a:pt x="13362" y="63372"/>
                </a:lnTo>
                <a:lnTo>
                  <a:pt x="17943" y="66808"/>
                </a:lnTo>
                <a:lnTo>
                  <a:pt x="16798" y="50011"/>
                </a:lnTo>
                <a:lnTo>
                  <a:pt x="21760" y="42757"/>
                </a:lnTo>
                <a:lnTo>
                  <a:pt x="19852" y="39703"/>
                </a:lnTo>
                <a:lnTo>
                  <a:pt x="21379" y="37794"/>
                </a:lnTo>
                <a:lnTo>
                  <a:pt x="11071" y="30923"/>
                </a:lnTo>
                <a:lnTo>
                  <a:pt x="5345" y="24051"/>
                </a:lnTo>
                <a:lnTo>
                  <a:pt x="8781" y="17179"/>
                </a:lnTo>
                <a:lnTo>
                  <a:pt x="11453" y="16798"/>
                </a:lnTo>
                <a:lnTo>
                  <a:pt x="17561" y="27105"/>
                </a:lnTo>
                <a:lnTo>
                  <a:pt x="19852" y="28250"/>
                </a:lnTo>
                <a:lnTo>
                  <a:pt x="21760" y="26723"/>
                </a:lnTo>
                <a:lnTo>
                  <a:pt x="16416" y="17561"/>
                </a:lnTo>
                <a:lnTo>
                  <a:pt x="15270" y="9544"/>
                </a:lnTo>
                <a:lnTo>
                  <a:pt x="18706" y="4963"/>
                </a:lnTo>
                <a:lnTo>
                  <a:pt x="18325" y="0"/>
                </a:lnTo>
                <a:lnTo>
                  <a:pt x="24815" y="4199"/>
                </a:lnTo>
                <a:lnTo>
                  <a:pt x="29396" y="1145"/>
                </a:lnTo>
                <a:lnTo>
                  <a:pt x="35886" y="4963"/>
                </a:lnTo>
                <a:lnTo>
                  <a:pt x="39703" y="9544"/>
                </a:lnTo>
                <a:lnTo>
                  <a:pt x="35504" y="17943"/>
                </a:lnTo>
                <a:lnTo>
                  <a:pt x="37794" y="19470"/>
                </a:lnTo>
                <a:lnTo>
                  <a:pt x="39703" y="17179"/>
                </a:lnTo>
                <a:lnTo>
                  <a:pt x="40467" y="21760"/>
                </a:lnTo>
                <a:lnTo>
                  <a:pt x="45048" y="25196"/>
                </a:lnTo>
                <a:lnTo>
                  <a:pt x="98113" y="20615"/>
                </a:lnTo>
                <a:lnTo>
                  <a:pt x="119110" y="32068"/>
                </a:lnTo>
                <a:lnTo>
                  <a:pt x="128272" y="40467"/>
                </a:lnTo>
                <a:lnTo>
                  <a:pt x="142779" y="32450"/>
                </a:lnTo>
                <a:lnTo>
                  <a:pt x="148887" y="32068"/>
                </a:lnTo>
                <a:lnTo>
                  <a:pt x="152323" y="42757"/>
                </a:lnTo>
                <a:lnTo>
                  <a:pt x="150414" y="54210"/>
                </a:lnTo>
                <a:lnTo>
                  <a:pt x="142015" y="58028"/>
                </a:lnTo>
                <a:lnTo>
                  <a:pt x="136289" y="70244"/>
                </a:lnTo>
                <a:lnTo>
                  <a:pt x="130181" y="71771"/>
                </a:lnTo>
                <a:lnTo>
                  <a:pt x="121782" y="77498"/>
                </a:lnTo>
                <a:lnTo>
                  <a:pt x="115292" y="91241"/>
                </a:lnTo>
                <a:lnTo>
                  <a:pt x="115674" y="100403"/>
                </a:lnTo>
                <a:lnTo>
                  <a:pt x="104221" y="98495"/>
                </a:lnTo>
                <a:lnTo>
                  <a:pt x="94677" y="88951"/>
                </a:lnTo>
                <a:lnTo>
                  <a:pt x="90096" y="96204"/>
                </a:lnTo>
                <a:lnTo>
                  <a:pt x="76734" y="107657"/>
                </a:lnTo>
                <a:lnTo>
                  <a:pt x="72153" y="105748"/>
                </a:lnTo>
                <a:lnTo>
                  <a:pt x="78643" y="121782"/>
                </a:lnTo>
                <a:lnTo>
                  <a:pt x="90859" y="141252"/>
                </a:lnTo>
                <a:lnTo>
                  <a:pt x="90096" y="146215"/>
                </a:lnTo>
                <a:lnTo>
                  <a:pt x="87042" y="148887"/>
                </a:lnTo>
                <a:lnTo>
                  <a:pt x="58791" y="141634"/>
                </a:lnTo>
                <a:lnTo>
                  <a:pt x="32450" y="118346"/>
                </a:lnTo>
                <a:lnTo>
                  <a:pt x="30541" y="114147"/>
                </a:lnTo>
                <a:lnTo>
                  <a:pt x="34359" y="108802"/>
                </a:lnTo>
                <a:lnTo>
                  <a:pt x="33213" y="102694"/>
                </a:lnTo>
                <a:lnTo>
                  <a:pt x="31304" y="100022"/>
                </a:lnTo>
                <a:lnTo>
                  <a:pt x="20233" y="96204"/>
                </a:lnTo>
                <a:lnTo>
                  <a:pt x="10689" y="89714"/>
                </a:lnTo>
                <a:lnTo>
                  <a:pt x="0" y="69481"/>
                </a:lnTo>
                <a:lnTo>
                  <a:pt x="764" y="64518"/>
                </a:lnTo>
                <a:lnTo>
                  <a:pt x="10689" y="5421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948887" y="5076406"/>
            <a:ext cx="161867" cy="203097"/>
          </a:xfrm>
          <a:custGeom>
            <a:avLst/>
            <a:gdLst/>
            <a:ahLst/>
            <a:cxnLst/>
            <a:rect l="l" t="t" r="r" b="b"/>
            <a:pathLst>
              <a:path w="161867" h="203097">
                <a:moveTo>
                  <a:pt x="127890" y="111093"/>
                </a:moveTo>
                <a:lnTo>
                  <a:pt x="127890" y="114910"/>
                </a:lnTo>
                <a:lnTo>
                  <a:pt x="124836" y="117964"/>
                </a:lnTo>
                <a:lnTo>
                  <a:pt x="108802" y="127890"/>
                </a:lnTo>
                <a:lnTo>
                  <a:pt x="117964" y="135907"/>
                </a:lnTo>
                <a:lnTo>
                  <a:pt x="126363" y="135526"/>
                </a:lnTo>
                <a:lnTo>
                  <a:pt x="135907" y="127890"/>
                </a:lnTo>
                <a:lnTo>
                  <a:pt x="148124" y="127509"/>
                </a:lnTo>
                <a:lnTo>
                  <a:pt x="154614" y="132471"/>
                </a:lnTo>
                <a:lnTo>
                  <a:pt x="161104" y="148124"/>
                </a:lnTo>
                <a:lnTo>
                  <a:pt x="161867" y="159195"/>
                </a:lnTo>
                <a:lnTo>
                  <a:pt x="156904" y="169884"/>
                </a:lnTo>
                <a:lnTo>
                  <a:pt x="158813" y="173702"/>
                </a:lnTo>
                <a:lnTo>
                  <a:pt x="154995" y="178665"/>
                </a:lnTo>
                <a:lnTo>
                  <a:pt x="148124" y="182864"/>
                </a:lnTo>
                <a:lnTo>
                  <a:pt x="140488" y="182864"/>
                </a:lnTo>
                <a:lnTo>
                  <a:pt x="137816" y="189354"/>
                </a:lnTo>
                <a:lnTo>
                  <a:pt x="134380" y="189736"/>
                </a:lnTo>
                <a:lnTo>
                  <a:pt x="133617" y="192790"/>
                </a:lnTo>
                <a:lnTo>
                  <a:pt x="120637" y="196989"/>
                </a:lnTo>
                <a:lnTo>
                  <a:pt x="121400" y="190499"/>
                </a:lnTo>
                <a:lnTo>
                  <a:pt x="113383" y="185155"/>
                </a:lnTo>
                <a:lnTo>
                  <a:pt x="113002" y="174847"/>
                </a:lnTo>
                <a:lnTo>
                  <a:pt x="117964" y="174083"/>
                </a:lnTo>
                <a:lnTo>
                  <a:pt x="127509" y="164921"/>
                </a:lnTo>
                <a:lnTo>
                  <a:pt x="129417" y="162631"/>
                </a:lnTo>
                <a:lnTo>
                  <a:pt x="128654" y="158049"/>
                </a:lnTo>
                <a:lnTo>
                  <a:pt x="123691" y="153850"/>
                </a:lnTo>
                <a:lnTo>
                  <a:pt x="125218" y="150414"/>
                </a:lnTo>
                <a:lnTo>
                  <a:pt x="122927" y="148124"/>
                </a:lnTo>
                <a:lnTo>
                  <a:pt x="106512" y="147742"/>
                </a:lnTo>
                <a:lnTo>
                  <a:pt x="86278" y="159195"/>
                </a:lnTo>
                <a:lnTo>
                  <a:pt x="82079" y="159958"/>
                </a:lnTo>
                <a:lnTo>
                  <a:pt x="79788" y="154995"/>
                </a:lnTo>
                <a:lnTo>
                  <a:pt x="77879" y="156522"/>
                </a:lnTo>
                <a:lnTo>
                  <a:pt x="79025" y="159577"/>
                </a:lnTo>
                <a:lnTo>
                  <a:pt x="67190" y="179810"/>
                </a:lnTo>
                <a:lnTo>
                  <a:pt x="56883" y="185536"/>
                </a:lnTo>
                <a:lnTo>
                  <a:pt x="54974" y="191263"/>
                </a:lnTo>
                <a:lnTo>
                  <a:pt x="45811" y="199280"/>
                </a:lnTo>
                <a:lnTo>
                  <a:pt x="45430" y="201952"/>
                </a:lnTo>
                <a:lnTo>
                  <a:pt x="41612" y="200043"/>
                </a:lnTo>
                <a:lnTo>
                  <a:pt x="37031" y="203097"/>
                </a:lnTo>
                <a:lnTo>
                  <a:pt x="35886" y="200043"/>
                </a:lnTo>
                <a:lnTo>
                  <a:pt x="45430" y="193553"/>
                </a:lnTo>
                <a:lnTo>
                  <a:pt x="51538" y="179810"/>
                </a:lnTo>
                <a:lnTo>
                  <a:pt x="52301" y="176374"/>
                </a:lnTo>
                <a:lnTo>
                  <a:pt x="51538" y="174847"/>
                </a:lnTo>
                <a:lnTo>
                  <a:pt x="49247" y="176374"/>
                </a:lnTo>
                <a:lnTo>
                  <a:pt x="48102" y="172556"/>
                </a:lnTo>
                <a:lnTo>
                  <a:pt x="53828" y="169502"/>
                </a:lnTo>
                <a:lnTo>
                  <a:pt x="55355" y="172175"/>
                </a:lnTo>
                <a:lnTo>
                  <a:pt x="60318" y="164921"/>
                </a:lnTo>
                <a:lnTo>
                  <a:pt x="53447" y="165303"/>
                </a:lnTo>
                <a:lnTo>
                  <a:pt x="53447" y="161867"/>
                </a:lnTo>
                <a:lnTo>
                  <a:pt x="44666" y="148505"/>
                </a:lnTo>
                <a:lnTo>
                  <a:pt x="43139" y="142779"/>
                </a:lnTo>
                <a:lnTo>
                  <a:pt x="39703" y="141634"/>
                </a:lnTo>
                <a:lnTo>
                  <a:pt x="35504" y="145070"/>
                </a:lnTo>
                <a:lnTo>
                  <a:pt x="33213" y="139725"/>
                </a:lnTo>
                <a:lnTo>
                  <a:pt x="26342" y="132853"/>
                </a:lnTo>
                <a:lnTo>
                  <a:pt x="23287" y="120637"/>
                </a:lnTo>
                <a:lnTo>
                  <a:pt x="16798" y="115292"/>
                </a:lnTo>
                <a:lnTo>
                  <a:pt x="15652" y="102694"/>
                </a:lnTo>
                <a:lnTo>
                  <a:pt x="18706" y="100022"/>
                </a:lnTo>
                <a:lnTo>
                  <a:pt x="21760" y="80552"/>
                </a:lnTo>
                <a:lnTo>
                  <a:pt x="25578" y="74444"/>
                </a:lnTo>
                <a:lnTo>
                  <a:pt x="33213" y="78261"/>
                </a:lnTo>
                <a:lnTo>
                  <a:pt x="35886" y="85896"/>
                </a:lnTo>
                <a:lnTo>
                  <a:pt x="38940" y="83606"/>
                </a:lnTo>
                <a:lnTo>
                  <a:pt x="40849" y="85515"/>
                </a:lnTo>
                <a:lnTo>
                  <a:pt x="36649" y="92768"/>
                </a:lnTo>
                <a:lnTo>
                  <a:pt x="37413" y="99640"/>
                </a:lnTo>
                <a:lnTo>
                  <a:pt x="41994" y="93150"/>
                </a:lnTo>
                <a:lnTo>
                  <a:pt x="48102" y="95059"/>
                </a:lnTo>
                <a:lnTo>
                  <a:pt x="53447" y="102312"/>
                </a:lnTo>
                <a:lnTo>
                  <a:pt x="50011" y="118346"/>
                </a:lnTo>
                <a:lnTo>
                  <a:pt x="47720" y="110329"/>
                </a:lnTo>
                <a:lnTo>
                  <a:pt x="46193" y="110329"/>
                </a:lnTo>
                <a:lnTo>
                  <a:pt x="46575" y="118728"/>
                </a:lnTo>
                <a:lnTo>
                  <a:pt x="49629" y="121400"/>
                </a:lnTo>
                <a:lnTo>
                  <a:pt x="50011" y="125218"/>
                </a:lnTo>
                <a:lnTo>
                  <a:pt x="47720" y="127890"/>
                </a:lnTo>
                <a:lnTo>
                  <a:pt x="57646" y="137053"/>
                </a:lnTo>
                <a:lnTo>
                  <a:pt x="64900" y="127890"/>
                </a:lnTo>
                <a:lnTo>
                  <a:pt x="85515" y="136289"/>
                </a:lnTo>
                <a:lnTo>
                  <a:pt x="88569" y="135144"/>
                </a:lnTo>
                <a:lnTo>
                  <a:pt x="74444" y="114910"/>
                </a:lnTo>
                <a:lnTo>
                  <a:pt x="77116" y="93532"/>
                </a:lnTo>
                <a:lnTo>
                  <a:pt x="64518" y="82079"/>
                </a:lnTo>
                <a:lnTo>
                  <a:pt x="53447" y="86660"/>
                </a:lnTo>
                <a:lnTo>
                  <a:pt x="53065" y="82079"/>
                </a:lnTo>
                <a:lnTo>
                  <a:pt x="48102" y="78643"/>
                </a:lnTo>
                <a:lnTo>
                  <a:pt x="43903" y="83224"/>
                </a:lnTo>
                <a:lnTo>
                  <a:pt x="38176" y="81315"/>
                </a:lnTo>
                <a:lnTo>
                  <a:pt x="35504" y="72535"/>
                </a:lnTo>
                <a:lnTo>
                  <a:pt x="38558" y="73298"/>
                </a:lnTo>
                <a:lnTo>
                  <a:pt x="38176" y="66808"/>
                </a:lnTo>
                <a:lnTo>
                  <a:pt x="40849" y="65663"/>
                </a:lnTo>
                <a:lnTo>
                  <a:pt x="40467" y="63372"/>
                </a:lnTo>
                <a:lnTo>
                  <a:pt x="34740" y="67572"/>
                </a:lnTo>
                <a:lnTo>
                  <a:pt x="33595" y="58791"/>
                </a:lnTo>
                <a:lnTo>
                  <a:pt x="30923" y="57646"/>
                </a:lnTo>
                <a:lnTo>
                  <a:pt x="29777" y="69862"/>
                </a:lnTo>
                <a:lnTo>
                  <a:pt x="25196" y="69099"/>
                </a:lnTo>
                <a:lnTo>
                  <a:pt x="22524" y="72535"/>
                </a:lnTo>
                <a:lnTo>
                  <a:pt x="21760" y="66427"/>
                </a:lnTo>
                <a:lnTo>
                  <a:pt x="25960" y="65281"/>
                </a:lnTo>
                <a:lnTo>
                  <a:pt x="26342" y="62609"/>
                </a:lnTo>
                <a:lnTo>
                  <a:pt x="25960" y="59937"/>
                </a:lnTo>
                <a:lnTo>
                  <a:pt x="19852" y="55737"/>
                </a:lnTo>
                <a:lnTo>
                  <a:pt x="19852" y="50774"/>
                </a:lnTo>
                <a:lnTo>
                  <a:pt x="12980" y="49629"/>
                </a:lnTo>
                <a:lnTo>
                  <a:pt x="7635" y="45811"/>
                </a:lnTo>
                <a:lnTo>
                  <a:pt x="2291" y="45811"/>
                </a:lnTo>
                <a:lnTo>
                  <a:pt x="0" y="41994"/>
                </a:lnTo>
                <a:lnTo>
                  <a:pt x="2672" y="30923"/>
                </a:lnTo>
                <a:lnTo>
                  <a:pt x="7635" y="27869"/>
                </a:lnTo>
                <a:lnTo>
                  <a:pt x="3818" y="19088"/>
                </a:lnTo>
                <a:lnTo>
                  <a:pt x="5726" y="6490"/>
                </a:lnTo>
                <a:lnTo>
                  <a:pt x="8017" y="4199"/>
                </a:lnTo>
                <a:lnTo>
                  <a:pt x="13362" y="9544"/>
                </a:lnTo>
                <a:lnTo>
                  <a:pt x="18325" y="8781"/>
                </a:lnTo>
                <a:lnTo>
                  <a:pt x="23669" y="0"/>
                </a:lnTo>
                <a:lnTo>
                  <a:pt x="25196" y="1909"/>
                </a:lnTo>
                <a:lnTo>
                  <a:pt x="24433" y="8781"/>
                </a:lnTo>
                <a:lnTo>
                  <a:pt x="29396" y="11071"/>
                </a:lnTo>
                <a:lnTo>
                  <a:pt x="37794" y="8399"/>
                </a:lnTo>
                <a:lnTo>
                  <a:pt x="50011" y="12216"/>
                </a:lnTo>
                <a:lnTo>
                  <a:pt x="51538" y="16416"/>
                </a:lnTo>
                <a:lnTo>
                  <a:pt x="41612" y="26723"/>
                </a:lnTo>
                <a:lnTo>
                  <a:pt x="40849" y="31686"/>
                </a:lnTo>
                <a:lnTo>
                  <a:pt x="51538" y="51920"/>
                </a:lnTo>
                <a:lnTo>
                  <a:pt x="61082" y="58410"/>
                </a:lnTo>
                <a:lnTo>
                  <a:pt x="72153" y="62227"/>
                </a:lnTo>
                <a:lnTo>
                  <a:pt x="74062" y="64900"/>
                </a:lnTo>
                <a:lnTo>
                  <a:pt x="75207" y="71008"/>
                </a:lnTo>
                <a:lnTo>
                  <a:pt x="71389" y="76352"/>
                </a:lnTo>
                <a:lnTo>
                  <a:pt x="73298" y="80552"/>
                </a:lnTo>
                <a:lnTo>
                  <a:pt x="99640" y="103839"/>
                </a:lnTo>
                <a:lnTo>
                  <a:pt x="127890" y="11109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2885515" y="4757635"/>
            <a:ext cx="50774" cy="98113"/>
          </a:xfrm>
          <a:custGeom>
            <a:avLst/>
            <a:gdLst/>
            <a:ahLst/>
            <a:cxnLst/>
            <a:rect l="l" t="t" r="r" b="b"/>
            <a:pathLst>
              <a:path w="50774" h="98113">
                <a:moveTo>
                  <a:pt x="43903" y="19852"/>
                </a:moveTo>
                <a:lnTo>
                  <a:pt x="48866" y="25196"/>
                </a:lnTo>
                <a:lnTo>
                  <a:pt x="46193" y="35886"/>
                </a:lnTo>
                <a:lnTo>
                  <a:pt x="42757" y="45430"/>
                </a:lnTo>
                <a:lnTo>
                  <a:pt x="29396" y="60700"/>
                </a:lnTo>
                <a:lnTo>
                  <a:pt x="30541" y="67572"/>
                </a:lnTo>
                <a:lnTo>
                  <a:pt x="25960" y="72153"/>
                </a:lnTo>
                <a:lnTo>
                  <a:pt x="25578" y="75971"/>
                </a:lnTo>
                <a:lnTo>
                  <a:pt x="32068" y="71008"/>
                </a:lnTo>
                <a:lnTo>
                  <a:pt x="31304" y="81697"/>
                </a:lnTo>
                <a:lnTo>
                  <a:pt x="35122" y="85515"/>
                </a:lnTo>
                <a:lnTo>
                  <a:pt x="27487" y="96204"/>
                </a:lnTo>
                <a:lnTo>
                  <a:pt x="22524" y="98113"/>
                </a:lnTo>
                <a:lnTo>
                  <a:pt x="18706" y="96968"/>
                </a:lnTo>
                <a:lnTo>
                  <a:pt x="14889" y="92005"/>
                </a:lnTo>
                <a:lnTo>
                  <a:pt x="17943" y="89714"/>
                </a:lnTo>
                <a:lnTo>
                  <a:pt x="22906" y="91241"/>
                </a:lnTo>
                <a:lnTo>
                  <a:pt x="23287" y="84369"/>
                </a:lnTo>
                <a:lnTo>
                  <a:pt x="20615" y="83224"/>
                </a:lnTo>
                <a:lnTo>
                  <a:pt x="17179" y="87805"/>
                </a:lnTo>
                <a:lnTo>
                  <a:pt x="14889" y="87423"/>
                </a:lnTo>
                <a:lnTo>
                  <a:pt x="15652" y="77498"/>
                </a:lnTo>
                <a:lnTo>
                  <a:pt x="11453" y="82079"/>
                </a:lnTo>
                <a:lnTo>
                  <a:pt x="12598" y="85896"/>
                </a:lnTo>
                <a:lnTo>
                  <a:pt x="11071" y="87423"/>
                </a:lnTo>
                <a:lnTo>
                  <a:pt x="8399" y="84369"/>
                </a:lnTo>
                <a:lnTo>
                  <a:pt x="0" y="84369"/>
                </a:lnTo>
                <a:lnTo>
                  <a:pt x="1145" y="81315"/>
                </a:lnTo>
                <a:lnTo>
                  <a:pt x="8399" y="79406"/>
                </a:lnTo>
                <a:lnTo>
                  <a:pt x="7635" y="65663"/>
                </a:lnTo>
                <a:lnTo>
                  <a:pt x="9544" y="63372"/>
                </a:lnTo>
                <a:lnTo>
                  <a:pt x="12216" y="63754"/>
                </a:lnTo>
                <a:lnTo>
                  <a:pt x="16034" y="58791"/>
                </a:lnTo>
                <a:lnTo>
                  <a:pt x="15652" y="57264"/>
                </a:lnTo>
                <a:lnTo>
                  <a:pt x="10308" y="61082"/>
                </a:lnTo>
                <a:lnTo>
                  <a:pt x="9162" y="58410"/>
                </a:lnTo>
                <a:lnTo>
                  <a:pt x="14889" y="44284"/>
                </a:lnTo>
                <a:lnTo>
                  <a:pt x="19088" y="40467"/>
                </a:lnTo>
                <a:lnTo>
                  <a:pt x="15652" y="34359"/>
                </a:lnTo>
                <a:lnTo>
                  <a:pt x="12216" y="35504"/>
                </a:lnTo>
                <a:lnTo>
                  <a:pt x="11835" y="32068"/>
                </a:lnTo>
                <a:lnTo>
                  <a:pt x="18325" y="12980"/>
                </a:lnTo>
                <a:lnTo>
                  <a:pt x="29396" y="13743"/>
                </a:lnTo>
                <a:lnTo>
                  <a:pt x="35504" y="6108"/>
                </a:lnTo>
                <a:lnTo>
                  <a:pt x="38558" y="5726"/>
                </a:lnTo>
                <a:lnTo>
                  <a:pt x="37031" y="3818"/>
                </a:lnTo>
                <a:lnTo>
                  <a:pt x="38176" y="1527"/>
                </a:lnTo>
                <a:lnTo>
                  <a:pt x="46193" y="0"/>
                </a:lnTo>
                <a:lnTo>
                  <a:pt x="50774" y="6108"/>
                </a:lnTo>
                <a:lnTo>
                  <a:pt x="46957" y="11835"/>
                </a:lnTo>
                <a:lnTo>
                  <a:pt x="50774" y="13362"/>
                </a:lnTo>
                <a:lnTo>
                  <a:pt x="50774" y="16034"/>
                </a:lnTo>
                <a:lnTo>
                  <a:pt x="49247" y="19852"/>
                </a:lnTo>
                <a:lnTo>
                  <a:pt x="43903" y="1985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2762206" y="5222621"/>
            <a:ext cx="58410" cy="56119"/>
          </a:xfrm>
          <a:custGeom>
            <a:avLst/>
            <a:gdLst/>
            <a:ahLst/>
            <a:cxnLst/>
            <a:rect l="l" t="t" r="r" b="b"/>
            <a:pathLst>
              <a:path w="58410" h="56119">
                <a:moveTo>
                  <a:pt x="54592" y="30923"/>
                </a:moveTo>
                <a:lnTo>
                  <a:pt x="58410" y="38558"/>
                </a:lnTo>
                <a:lnTo>
                  <a:pt x="42376" y="40467"/>
                </a:lnTo>
                <a:lnTo>
                  <a:pt x="41994" y="37794"/>
                </a:lnTo>
                <a:lnTo>
                  <a:pt x="37794" y="36267"/>
                </a:lnTo>
                <a:lnTo>
                  <a:pt x="34359" y="38558"/>
                </a:lnTo>
                <a:lnTo>
                  <a:pt x="33595" y="41230"/>
                </a:lnTo>
                <a:lnTo>
                  <a:pt x="38176" y="46575"/>
                </a:lnTo>
                <a:lnTo>
                  <a:pt x="37031" y="52301"/>
                </a:lnTo>
                <a:lnTo>
                  <a:pt x="33595" y="56119"/>
                </a:lnTo>
                <a:lnTo>
                  <a:pt x="26342" y="48102"/>
                </a:lnTo>
                <a:lnTo>
                  <a:pt x="12216" y="48866"/>
                </a:lnTo>
                <a:lnTo>
                  <a:pt x="9926" y="51156"/>
                </a:lnTo>
                <a:lnTo>
                  <a:pt x="0" y="45430"/>
                </a:lnTo>
                <a:lnTo>
                  <a:pt x="4581" y="32450"/>
                </a:lnTo>
                <a:lnTo>
                  <a:pt x="6108" y="32068"/>
                </a:lnTo>
                <a:lnTo>
                  <a:pt x="7253" y="40467"/>
                </a:lnTo>
                <a:lnTo>
                  <a:pt x="10308" y="32450"/>
                </a:lnTo>
                <a:lnTo>
                  <a:pt x="8017" y="9544"/>
                </a:lnTo>
                <a:lnTo>
                  <a:pt x="11835" y="4199"/>
                </a:lnTo>
                <a:lnTo>
                  <a:pt x="15270" y="4199"/>
                </a:lnTo>
                <a:lnTo>
                  <a:pt x="19470" y="13743"/>
                </a:lnTo>
                <a:lnTo>
                  <a:pt x="35122" y="5726"/>
                </a:lnTo>
                <a:lnTo>
                  <a:pt x="35886" y="3054"/>
                </a:lnTo>
                <a:lnTo>
                  <a:pt x="40849" y="0"/>
                </a:lnTo>
                <a:lnTo>
                  <a:pt x="41230" y="8399"/>
                </a:lnTo>
                <a:lnTo>
                  <a:pt x="47338" y="9926"/>
                </a:lnTo>
                <a:lnTo>
                  <a:pt x="48866" y="14125"/>
                </a:lnTo>
                <a:lnTo>
                  <a:pt x="47338" y="23669"/>
                </a:lnTo>
                <a:lnTo>
                  <a:pt x="54592" y="3092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2874062" y="4848494"/>
            <a:ext cx="34740" cy="58791"/>
          </a:xfrm>
          <a:custGeom>
            <a:avLst/>
            <a:gdLst/>
            <a:ahLst/>
            <a:cxnLst/>
            <a:rect l="l" t="t" r="r" b="b"/>
            <a:pathLst>
              <a:path w="34740" h="58791">
                <a:moveTo>
                  <a:pt x="27869" y="12216"/>
                </a:moveTo>
                <a:lnTo>
                  <a:pt x="28632" y="8399"/>
                </a:lnTo>
                <a:lnTo>
                  <a:pt x="34740" y="10308"/>
                </a:lnTo>
                <a:lnTo>
                  <a:pt x="29014" y="17179"/>
                </a:lnTo>
                <a:lnTo>
                  <a:pt x="30159" y="24433"/>
                </a:lnTo>
                <a:lnTo>
                  <a:pt x="24815" y="27105"/>
                </a:lnTo>
                <a:lnTo>
                  <a:pt x="24815" y="38940"/>
                </a:lnTo>
                <a:lnTo>
                  <a:pt x="20615" y="48866"/>
                </a:lnTo>
                <a:lnTo>
                  <a:pt x="15270" y="56119"/>
                </a:lnTo>
                <a:lnTo>
                  <a:pt x="9926" y="58791"/>
                </a:lnTo>
                <a:lnTo>
                  <a:pt x="3818" y="52683"/>
                </a:lnTo>
                <a:lnTo>
                  <a:pt x="0" y="54592"/>
                </a:lnTo>
                <a:lnTo>
                  <a:pt x="1909" y="24815"/>
                </a:lnTo>
                <a:lnTo>
                  <a:pt x="7253" y="0"/>
                </a:lnTo>
                <a:lnTo>
                  <a:pt x="11453" y="1909"/>
                </a:lnTo>
                <a:lnTo>
                  <a:pt x="10308" y="8781"/>
                </a:lnTo>
                <a:lnTo>
                  <a:pt x="20615" y="5345"/>
                </a:lnTo>
                <a:lnTo>
                  <a:pt x="19088" y="1527"/>
                </a:lnTo>
                <a:lnTo>
                  <a:pt x="21379" y="1527"/>
                </a:lnTo>
                <a:lnTo>
                  <a:pt x="25960" y="5345"/>
                </a:lnTo>
                <a:lnTo>
                  <a:pt x="25578" y="9926"/>
                </a:lnTo>
                <a:lnTo>
                  <a:pt x="27869" y="1221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2836649" y="5132907"/>
            <a:ext cx="39703" cy="85515"/>
          </a:xfrm>
          <a:custGeom>
            <a:avLst/>
            <a:gdLst/>
            <a:ahLst/>
            <a:cxnLst/>
            <a:rect l="l" t="t" r="r" b="b"/>
            <a:pathLst>
              <a:path w="39703" h="85515">
                <a:moveTo>
                  <a:pt x="23287" y="43903"/>
                </a:moveTo>
                <a:lnTo>
                  <a:pt x="25578" y="45048"/>
                </a:lnTo>
                <a:lnTo>
                  <a:pt x="37031" y="39321"/>
                </a:lnTo>
                <a:lnTo>
                  <a:pt x="39703" y="44666"/>
                </a:lnTo>
                <a:lnTo>
                  <a:pt x="38558" y="48866"/>
                </a:lnTo>
                <a:lnTo>
                  <a:pt x="23669" y="60700"/>
                </a:lnTo>
                <a:lnTo>
                  <a:pt x="21760" y="67572"/>
                </a:lnTo>
                <a:lnTo>
                  <a:pt x="22906" y="75971"/>
                </a:lnTo>
                <a:lnTo>
                  <a:pt x="17179" y="74825"/>
                </a:lnTo>
                <a:lnTo>
                  <a:pt x="16798" y="85515"/>
                </a:lnTo>
                <a:lnTo>
                  <a:pt x="12980" y="84369"/>
                </a:lnTo>
                <a:lnTo>
                  <a:pt x="11835" y="66427"/>
                </a:lnTo>
                <a:lnTo>
                  <a:pt x="13362" y="62991"/>
                </a:lnTo>
                <a:lnTo>
                  <a:pt x="8781" y="56119"/>
                </a:lnTo>
                <a:lnTo>
                  <a:pt x="0" y="53828"/>
                </a:lnTo>
                <a:lnTo>
                  <a:pt x="382" y="50774"/>
                </a:lnTo>
                <a:lnTo>
                  <a:pt x="8017" y="45811"/>
                </a:lnTo>
                <a:lnTo>
                  <a:pt x="10689" y="48866"/>
                </a:lnTo>
                <a:lnTo>
                  <a:pt x="14507" y="45811"/>
                </a:lnTo>
                <a:lnTo>
                  <a:pt x="12216" y="40849"/>
                </a:lnTo>
                <a:lnTo>
                  <a:pt x="13362" y="31304"/>
                </a:lnTo>
                <a:lnTo>
                  <a:pt x="16798" y="30159"/>
                </a:lnTo>
                <a:lnTo>
                  <a:pt x="17179" y="36267"/>
                </a:lnTo>
                <a:lnTo>
                  <a:pt x="20233" y="35122"/>
                </a:lnTo>
                <a:lnTo>
                  <a:pt x="20615" y="22142"/>
                </a:lnTo>
                <a:lnTo>
                  <a:pt x="23669" y="20615"/>
                </a:lnTo>
                <a:lnTo>
                  <a:pt x="24815" y="16034"/>
                </a:lnTo>
                <a:lnTo>
                  <a:pt x="22906" y="10308"/>
                </a:lnTo>
                <a:lnTo>
                  <a:pt x="25196" y="0"/>
                </a:lnTo>
                <a:lnTo>
                  <a:pt x="27105" y="1909"/>
                </a:lnTo>
                <a:lnTo>
                  <a:pt x="25196" y="11071"/>
                </a:lnTo>
                <a:lnTo>
                  <a:pt x="28250" y="14125"/>
                </a:lnTo>
                <a:lnTo>
                  <a:pt x="24051" y="27487"/>
                </a:lnTo>
                <a:lnTo>
                  <a:pt x="23287" y="4390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2907657" y="5073352"/>
            <a:ext cx="43139" cy="58791"/>
          </a:xfrm>
          <a:custGeom>
            <a:avLst/>
            <a:gdLst/>
            <a:ahLst/>
            <a:cxnLst/>
            <a:rect l="l" t="t" r="r" b="b"/>
            <a:pathLst>
              <a:path w="43139" h="58791">
                <a:moveTo>
                  <a:pt x="41994" y="0"/>
                </a:moveTo>
                <a:lnTo>
                  <a:pt x="43139" y="10689"/>
                </a:lnTo>
                <a:lnTo>
                  <a:pt x="36267" y="21379"/>
                </a:lnTo>
                <a:lnTo>
                  <a:pt x="38558" y="23287"/>
                </a:lnTo>
                <a:lnTo>
                  <a:pt x="31304" y="32068"/>
                </a:lnTo>
                <a:lnTo>
                  <a:pt x="29777" y="40467"/>
                </a:lnTo>
                <a:lnTo>
                  <a:pt x="20615" y="51920"/>
                </a:lnTo>
                <a:lnTo>
                  <a:pt x="13743" y="56883"/>
                </a:lnTo>
                <a:lnTo>
                  <a:pt x="6872" y="58791"/>
                </a:lnTo>
                <a:lnTo>
                  <a:pt x="0" y="56501"/>
                </a:lnTo>
                <a:lnTo>
                  <a:pt x="1527" y="48102"/>
                </a:lnTo>
                <a:lnTo>
                  <a:pt x="8399" y="55737"/>
                </a:lnTo>
                <a:lnTo>
                  <a:pt x="12598" y="53065"/>
                </a:lnTo>
                <a:lnTo>
                  <a:pt x="6872" y="48102"/>
                </a:lnTo>
                <a:lnTo>
                  <a:pt x="10308" y="41994"/>
                </a:lnTo>
                <a:lnTo>
                  <a:pt x="14507" y="42376"/>
                </a:lnTo>
                <a:lnTo>
                  <a:pt x="12598" y="33213"/>
                </a:lnTo>
                <a:lnTo>
                  <a:pt x="18706" y="27869"/>
                </a:lnTo>
                <a:lnTo>
                  <a:pt x="19852" y="15270"/>
                </a:lnTo>
                <a:lnTo>
                  <a:pt x="30159" y="12598"/>
                </a:lnTo>
                <a:lnTo>
                  <a:pt x="32832" y="6872"/>
                </a:lnTo>
                <a:lnTo>
                  <a:pt x="35504" y="10308"/>
                </a:lnTo>
                <a:lnTo>
                  <a:pt x="38940" y="7635"/>
                </a:lnTo>
                <a:lnTo>
                  <a:pt x="35504" y="4963"/>
                </a:lnTo>
                <a:lnTo>
                  <a:pt x="35886" y="1527"/>
                </a:lnTo>
                <a:lnTo>
                  <a:pt x="41994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2967594" y="4960732"/>
            <a:ext cx="29777" cy="42376"/>
          </a:xfrm>
          <a:custGeom>
            <a:avLst/>
            <a:gdLst/>
            <a:ahLst/>
            <a:cxnLst/>
            <a:rect l="l" t="t" r="r" b="b"/>
            <a:pathLst>
              <a:path w="29777" h="42376">
                <a:moveTo>
                  <a:pt x="25196" y="23669"/>
                </a:moveTo>
                <a:lnTo>
                  <a:pt x="29777" y="25960"/>
                </a:lnTo>
                <a:lnTo>
                  <a:pt x="29777" y="29396"/>
                </a:lnTo>
                <a:lnTo>
                  <a:pt x="26723" y="32450"/>
                </a:lnTo>
                <a:lnTo>
                  <a:pt x="17179" y="32832"/>
                </a:lnTo>
                <a:lnTo>
                  <a:pt x="14507" y="42376"/>
                </a:lnTo>
                <a:lnTo>
                  <a:pt x="5726" y="34740"/>
                </a:lnTo>
                <a:lnTo>
                  <a:pt x="6490" y="30923"/>
                </a:lnTo>
                <a:lnTo>
                  <a:pt x="4581" y="29396"/>
                </a:lnTo>
                <a:lnTo>
                  <a:pt x="1909" y="31304"/>
                </a:lnTo>
                <a:lnTo>
                  <a:pt x="0" y="24051"/>
                </a:lnTo>
                <a:lnTo>
                  <a:pt x="7635" y="27105"/>
                </a:lnTo>
                <a:lnTo>
                  <a:pt x="2672" y="21379"/>
                </a:lnTo>
                <a:lnTo>
                  <a:pt x="1909" y="13362"/>
                </a:lnTo>
                <a:lnTo>
                  <a:pt x="6108" y="13743"/>
                </a:lnTo>
                <a:lnTo>
                  <a:pt x="4963" y="9544"/>
                </a:lnTo>
                <a:lnTo>
                  <a:pt x="8017" y="0"/>
                </a:lnTo>
                <a:lnTo>
                  <a:pt x="23669" y="6490"/>
                </a:lnTo>
                <a:lnTo>
                  <a:pt x="23287" y="16798"/>
                </a:lnTo>
                <a:lnTo>
                  <a:pt x="29396" y="20615"/>
                </a:lnTo>
                <a:lnTo>
                  <a:pt x="25196" y="2366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2808399" y="5213458"/>
            <a:ext cx="13743" cy="17943"/>
          </a:xfrm>
          <a:custGeom>
            <a:avLst/>
            <a:gdLst/>
            <a:ahLst/>
            <a:cxnLst/>
            <a:rect l="l" t="t" r="r" b="b"/>
            <a:pathLst>
              <a:path w="13743" h="17943">
                <a:moveTo>
                  <a:pt x="12598" y="4963"/>
                </a:moveTo>
                <a:lnTo>
                  <a:pt x="13743" y="10689"/>
                </a:lnTo>
                <a:lnTo>
                  <a:pt x="9162" y="17943"/>
                </a:lnTo>
                <a:lnTo>
                  <a:pt x="764" y="14889"/>
                </a:lnTo>
                <a:lnTo>
                  <a:pt x="0" y="1145"/>
                </a:lnTo>
                <a:lnTo>
                  <a:pt x="4199" y="1909"/>
                </a:lnTo>
                <a:lnTo>
                  <a:pt x="7253" y="9544"/>
                </a:lnTo>
                <a:lnTo>
                  <a:pt x="6108" y="0"/>
                </a:lnTo>
                <a:lnTo>
                  <a:pt x="12598" y="496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2833595" y="5191316"/>
            <a:ext cx="12216" cy="19852"/>
          </a:xfrm>
          <a:custGeom>
            <a:avLst/>
            <a:gdLst/>
            <a:ahLst/>
            <a:cxnLst/>
            <a:rect l="l" t="t" r="r" b="b"/>
            <a:pathLst>
              <a:path w="12216" h="19852">
                <a:moveTo>
                  <a:pt x="12216" y="6872"/>
                </a:moveTo>
                <a:lnTo>
                  <a:pt x="11835" y="19852"/>
                </a:lnTo>
                <a:lnTo>
                  <a:pt x="8399" y="15652"/>
                </a:lnTo>
                <a:lnTo>
                  <a:pt x="3436" y="16034"/>
                </a:lnTo>
                <a:lnTo>
                  <a:pt x="764" y="14125"/>
                </a:lnTo>
                <a:lnTo>
                  <a:pt x="0" y="7253"/>
                </a:lnTo>
                <a:lnTo>
                  <a:pt x="6108" y="9162"/>
                </a:lnTo>
                <a:lnTo>
                  <a:pt x="3054" y="3054"/>
                </a:lnTo>
                <a:lnTo>
                  <a:pt x="3818" y="0"/>
                </a:lnTo>
                <a:lnTo>
                  <a:pt x="8781" y="1145"/>
                </a:lnTo>
                <a:lnTo>
                  <a:pt x="12216" y="687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2817179" y="5203151"/>
            <a:ext cx="15270" cy="18706"/>
          </a:xfrm>
          <a:custGeom>
            <a:avLst/>
            <a:gdLst/>
            <a:ahLst/>
            <a:cxnLst/>
            <a:rect l="l" t="t" r="r" b="b"/>
            <a:pathLst>
              <a:path w="15270" h="18706">
                <a:moveTo>
                  <a:pt x="14125" y="1527"/>
                </a:moveTo>
                <a:lnTo>
                  <a:pt x="15270" y="9544"/>
                </a:lnTo>
                <a:lnTo>
                  <a:pt x="12598" y="13743"/>
                </a:lnTo>
                <a:lnTo>
                  <a:pt x="12598" y="18706"/>
                </a:lnTo>
                <a:lnTo>
                  <a:pt x="7635" y="14507"/>
                </a:lnTo>
                <a:lnTo>
                  <a:pt x="6872" y="9926"/>
                </a:lnTo>
                <a:lnTo>
                  <a:pt x="0" y="4199"/>
                </a:lnTo>
                <a:lnTo>
                  <a:pt x="1909" y="2291"/>
                </a:lnTo>
                <a:lnTo>
                  <a:pt x="9544" y="7253"/>
                </a:lnTo>
                <a:lnTo>
                  <a:pt x="8781" y="4199"/>
                </a:lnTo>
                <a:lnTo>
                  <a:pt x="11835" y="3818"/>
                </a:lnTo>
                <a:lnTo>
                  <a:pt x="12980" y="0"/>
                </a:lnTo>
                <a:lnTo>
                  <a:pt x="14125" y="1527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104646" y="5129471"/>
            <a:ext cx="192026" cy="266852"/>
          </a:xfrm>
          <a:custGeom>
            <a:avLst/>
            <a:gdLst/>
            <a:ahLst/>
            <a:cxnLst/>
            <a:rect l="l" t="t" r="r" b="b"/>
            <a:pathLst>
              <a:path w="192026" h="266852">
                <a:moveTo>
                  <a:pt x="0" y="249291"/>
                </a:moveTo>
                <a:lnTo>
                  <a:pt x="2291" y="247764"/>
                </a:lnTo>
                <a:lnTo>
                  <a:pt x="2672" y="242419"/>
                </a:lnTo>
                <a:lnTo>
                  <a:pt x="16798" y="226003"/>
                </a:lnTo>
                <a:lnTo>
                  <a:pt x="18706" y="219895"/>
                </a:lnTo>
                <a:lnTo>
                  <a:pt x="22906" y="215696"/>
                </a:lnTo>
                <a:lnTo>
                  <a:pt x="24433" y="204243"/>
                </a:lnTo>
                <a:lnTo>
                  <a:pt x="25960" y="203479"/>
                </a:lnTo>
                <a:lnTo>
                  <a:pt x="30923" y="208824"/>
                </a:lnTo>
                <a:lnTo>
                  <a:pt x="32832" y="206151"/>
                </a:lnTo>
                <a:lnTo>
                  <a:pt x="33213" y="194699"/>
                </a:lnTo>
                <a:lnTo>
                  <a:pt x="38176" y="187063"/>
                </a:lnTo>
                <a:lnTo>
                  <a:pt x="42376" y="184391"/>
                </a:lnTo>
                <a:lnTo>
                  <a:pt x="44284" y="178283"/>
                </a:lnTo>
                <a:lnTo>
                  <a:pt x="43521" y="172175"/>
                </a:lnTo>
                <a:lnTo>
                  <a:pt x="40467" y="168739"/>
                </a:lnTo>
                <a:lnTo>
                  <a:pt x="44284" y="165303"/>
                </a:lnTo>
                <a:lnTo>
                  <a:pt x="49629" y="165303"/>
                </a:lnTo>
                <a:lnTo>
                  <a:pt x="43521" y="158431"/>
                </a:lnTo>
                <a:lnTo>
                  <a:pt x="43139" y="155377"/>
                </a:lnTo>
                <a:lnTo>
                  <a:pt x="58028" y="140488"/>
                </a:lnTo>
                <a:lnTo>
                  <a:pt x="63372" y="130181"/>
                </a:lnTo>
                <a:lnTo>
                  <a:pt x="22906" y="138580"/>
                </a:lnTo>
                <a:lnTo>
                  <a:pt x="20233" y="137053"/>
                </a:lnTo>
                <a:lnTo>
                  <a:pt x="25578" y="130563"/>
                </a:lnTo>
                <a:lnTo>
                  <a:pt x="45430" y="117964"/>
                </a:lnTo>
                <a:lnTo>
                  <a:pt x="54974" y="116819"/>
                </a:lnTo>
                <a:lnTo>
                  <a:pt x="54974" y="114910"/>
                </a:lnTo>
                <a:lnTo>
                  <a:pt x="48866" y="108420"/>
                </a:lnTo>
                <a:lnTo>
                  <a:pt x="48866" y="104221"/>
                </a:lnTo>
                <a:lnTo>
                  <a:pt x="52683" y="97731"/>
                </a:lnTo>
                <a:lnTo>
                  <a:pt x="48484" y="89332"/>
                </a:lnTo>
                <a:lnTo>
                  <a:pt x="18706" y="62991"/>
                </a:lnTo>
                <a:lnTo>
                  <a:pt x="16416" y="49247"/>
                </a:lnTo>
                <a:lnTo>
                  <a:pt x="30159" y="44284"/>
                </a:lnTo>
                <a:lnTo>
                  <a:pt x="32068" y="32068"/>
                </a:lnTo>
                <a:lnTo>
                  <a:pt x="42757" y="21760"/>
                </a:lnTo>
                <a:lnTo>
                  <a:pt x="56883" y="18706"/>
                </a:lnTo>
                <a:lnTo>
                  <a:pt x="66808" y="9926"/>
                </a:lnTo>
                <a:lnTo>
                  <a:pt x="72917" y="10308"/>
                </a:lnTo>
                <a:lnTo>
                  <a:pt x="86660" y="19852"/>
                </a:lnTo>
                <a:lnTo>
                  <a:pt x="124073" y="37413"/>
                </a:lnTo>
                <a:lnTo>
                  <a:pt x="126745" y="36267"/>
                </a:lnTo>
                <a:lnTo>
                  <a:pt x="130563" y="24815"/>
                </a:lnTo>
                <a:lnTo>
                  <a:pt x="124454" y="14889"/>
                </a:lnTo>
                <a:lnTo>
                  <a:pt x="123309" y="6490"/>
                </a:lnTo>
                <a:lnTo>
                  <a:pt x="140107" y="0"/>
                </a:lnTo>
                <a:lnTo>
                  <a:pt x="156141" y="13362"/>
                </a:lnTo>
                <a:lnTo>
                  <a:pt x="169502" y="37031"/>
                </a:lnTo>
                <a:lnTo>
                  <a:pt x="174465" y="50393"/>
                </a:lnTo>
                <a:lnTo>
                  <a:pt x="176756" y="70244"/>
                </a:lnTo>
                <a:lnTo>
                  <a:pt x="180192" y="77116"/>
                </a:lnTo>
                <a:lnTo>
                  <a:pt x="192026" y="87805"/>
                </a:lnTo>
                <a:lnTo>
                  <a:pt x="181719" y="90859"/>
                </a:lnTo>
                <a:lnTo>
                  <a:pt x="175992" y="95059"/>
                </a:lnTo>
                <a:lnTo>
                  <a:pt x="169884" y="109184"/>
                </a:lnTo>
                <a:lnTo>
                  <a:pt x="150796" y="134762"/>
                </a:lnTo>
                <a:lnTo>
                  <a:pt x="147360" y="148124"/>
                </a:lnTo>
                <a:lnTo>
                  <a:pt x="137816" y="150796"/>
                </a:lnTo>
                <a:lnTo>
                  <a:pt x="132853" y="158431"/>
                </a:lnTo>
                <a:lnTo>
                  <a:pt x="129417" y="169884"/>
                </a:lnTo>
                <a:lnTo>
                  <a:pt x="128654" y="176374"/>
                </a:lnTo>
                <a:lnTo>
                  <a:pt x="130944" y="185536"/>
                </a:lnTo>
                <a:lnTo>
                  <a:pt x="139343" y="195844"/>
                </a:lnTo>
                <a:lnTo>
                  <a:pt x="145833" y="212260"/>
                </a:lnTo>
                <a:lnTo>
                  <a:pt x="145833" y="215696"/>
                </a:lnTo>
                <a:lnTo>
                  <a:pt x="138580" y="228675"/>
                </a:lnTo>
                <a:lnTo>
                  <a:pt x="144688" y="248909"/>
                </a:lnTo>
                <a:lnTo>
                  <a:pt x="141252" y="251963"/>
                </a:lnTo>
                <a:lnTo>
                  <a:pt x="129799" y="248527"/>
                </a:lnTo>
                <a:lnTo>
                  <a:pt x="119110" y="259598"/>
                </a:lnTo>
                <a:lnTo>
                  <a:pt x="108420" y="259216"/>
                </a:lnTo>
                <a:lnTo>
                  <a:pt x="91241" y="266852"/>
                </a:lnTo>
                <a:lnTo>
                  <a:pt x="72153" y="266852"/>
                </a:lnTo>
                <a:lnTo>
                  <a:pt x="48102" y="248909"/>
                </a:lnTo>
                <a:lnTo>
                  <a:pt x="15652" y="261125"/>
                </a:lnTo>
                <a:lnTo>
                  <a:pt x="9544" y="259980"/>
                </a:lnTo>
                <a:lnTo>
                  <a:pt x="0" y="249291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028675" y="5284466"/>
            <a:ext cx="48102" cy="87423"/>
          </a:xfrm>
          <a:custGeom>
            <a:avLst/>
            <a:gdLst/>
            <a:ahLst/>
            <a:cxnLst/>
            <a:rect l="l" t="t" r="r" b="b"/>
            <a:pathLst>
              <a:path w="48102" h="87423">
                <a:moveTo>
                  <a:pt x="39703" y="382"/>
                </a:moveTo>
                <a:lnTo>
                  <a:pt x="45430" y="6490"/>
                </a:lnTo>
                <a:lnTo>
                  <a:pt x="47338" y="16416"/>
                </a:lnTo>
                <a:lnTo>
                  <a:pt x="48102" y="51156"/>
                </a:lnTo>
                <a:lnTo>
                  <a:pt x="45430" y="54974"/>
                </a:lnTo>
                <a:lnTo>
                  <a:pt x="39321" y="58028"/>
                </a:lnTo>
                <a:lnTo>
                  <a:pt x="34359" y="69099"/>
                </a:lnTo>
                <a:lnTo>
                  <a:pt x="27105" y="74062"/>
                </a:lnTo>
                <a:lnTo>
                  <a:pt x="22906" y="80170"/>
                </a:lnTo>
                <a:lnTo>
                  <a:pt x="10689" y="87423"/>
                </a:lnTo>
                <a:lnTo>
                  <a:pt x="7253" y="87423"/>
                </a:lnTo>
                <a:lnTo>
                  <a:pt x="9926" y="72535"/>
                </a:lnTo>
                <a:lnTo>
                  <a:pt x="0" y="75971"/>
                </a:lnTo>
                <a:lnTo>
                  <a:pt x="764" y="72535"/>
                </a:lnTo>
                <a:lnTo>
                  <a:pt x="11453" y="62227"/>
                </a:lnTo>
                <a:lnTo>
                  <a:pt x="18706" y="61464"/>
                </a:lnTo>
                <a:lnTo>
                  <a:pt x="20615" y="58791"/>
                </a:lnTo>
                <a:lnTo>
                  <a:pt x="14125" y="57264"/>
                </a:lnTo>
                <a:lnTo>
                  <a:pt x="9926" y="59173"/>
                </a:lnTo>
                <a:lnTo>
                  <a:pt x="4199" y="52683"/>
                </a:lnTo>
                <a:lnTo>
                  <a:pt x="3436" y="44284"/>
                </a:lnTo>
                <a:lnTo>
                  <a:pt x="7253" y="38940"/>
                </a:lnTo>
                <a:lnTo>
                  <a:pt x="7253" y="30159"/>
                </a:lnTo>
                <a:lnTo>
                  <a:pt x="14125" y="16034"/>
                </a:lnTo>
                <a:lnTo>
                  <a:pt x="8781" y="3436"/>
                </a:lnTo>
                <a:lnTo>
                  <a:pt x="16798" y="6872"/>
                </a:lnTo>
                <a:lnTo>
                  <a:pt x="35504" y="0"/>
                </a:lnTo>
                <a:lnTo>
                  <a:pt x="39703" y="38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078686" y="5289429"/>
            <a:ext cx="50011" cy="37413"/>
          </a:xfrm>
          <a:custGeom>
            <a:avLst/>
            <a:gdLst/>
            <a:ahLst/>
            <a:cxnLst/>
            <a:rect l="l" t="t" r="r" b="b"/>
            <a:pathLst>
              <a:path w="50011" h="37413">
                <a:moveTo>
                  <a:pt x="38558" y="3818"/>
                </a:moveTo>
                <a:lnTo>
                  <a:pt x="47720" y="382"/>
                </a:lnTo>
                <a:lnTo>
                  <a:pt x="50011" y="3818"/>
                </a:lnTo>
                <a:lnTo>
                  <a:pt x="43521" y="8399"/>
                </a:lnTo>
                <a:lnTo>
                  <a:pt x="35122" y="32068"/>
                </a:lnTo>
                <a:lnTo>
                  <a:pt x="29396" y="37413"/>
                </a:lnTo>
                <a:lnTo>
                  <a:pt x="27487" y="25196"/>
                </a:lnTo>
                <a:lnTo>
                  <a:pt x="21760" y="28632"/>
                </a:lnTo>
                <a:lnTo>
                  <a:pt x="5726" y="32450"/>
                </a:lnTo>
                <a:lnTo>
                  <a:pt x="0" y="22142"/>
                </a:lnTo>
                <a:lnTo>
                  <a:pt x="1145" y="17561"/>
                </a:lnTo>
                <a:lnTo>
                  <a:pt x="29396" y="0"/>
                </a:lnTo>
                <a:lnTo>
                  <a:pt x="33595" y="4581"/>
                </a:lnTo>
                <a:lnTo>
                  <a:pt x="38558" y="3818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058835" y="5366545"/>
            <a:ext cx="16034" cy="24815"/>
          </a:xfrm>
          <a:custGeom>
            <a:avLst/>
            <a:gdLst/>
            <a:ahLst/>
            <a:cxnLst/>
            <a:rect l="l" t="t" r="r" b="b"/>
            <a:pathLst>
              <a:path w="16034" h="24815">
                <a:moveTo>
                  <a:pt x="8017" y="2291"/>
                </a:moveTo>
                <a:lnTo>
                  <a:pt x="14889" y="3818"/>
                </a:lnTo>
                <a:lnTo>
                  <a:pt x="16034" y="8781"/>
                </a:lnTo>
                <a:lnTo>
                  <a:pt x="12216" y="21379"/>
                </a:lnTo>
                <a:lnTo>
                  <a:pt x="7253" y="24815"/>
                </a:lnTo>
                <a:lnTo>
                  <a:pt x="3054" y="19470"/>
                </a:lnTo>
                <a:lnTo>
                  <a:pt x="4199" y="15652"/>
                </a:lnTo>
                <a:lnTo>
                  <a:pt x="0" y="4581"/>
                </a:lnTo>
                <a:lnTo>
                  <a:pt x="1909" y="0"/>
                </a:lnTo>
                <a:lnTo>
                  <a:pt x="8017" y="2291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115335" y="5266523"/>
            <a:ext cx="10308" cy="20615"/>
          </a:xfrm>
          <a:custGeom>
            <a:avLst/>
            <a:gdLst/>
            <a:ahLst/>
            <a:cxnLst/>
            <a:rect l="l" t="t" r="r" b="b"/>
            <a:pathLst>
              <a:path w="10308" h="20615">
                <a:moveTo>
                  <a:pt x="9162" y="6108"/>
                </a:moveTo>
                <a:lnTo>
                  <a:pt x="9926" y="14125"/>
                </a:lnTo>
                <a:lnTo>
                  <a:pt x="9162" y="16798"/>
                </a:lnTo>
                <a:lnTo>
                  <a:pt x="4963" y="18325"/>
                </a:lnTo>
                <a:lnTo>
                  <a:pt x="5345" y="20615"/>
                </a:lnTo>
                <a:lnTo>
                  <a:pt x="1909" y="17561"/>
                </a:lnTo>
                <a:lnTo>
                  <a:pt x="2291" y="11453"/>
                </a:lnTo>
                <a:lnTo>
                  <a:pt x="0" y="6872"/>
                </a:lnTo>
                <a:lnTo>
                  <a:pt x="2672" y="1909"/>
                </a:lnTo>
                <a:lnTo>
                  <a:pt x="7253" y="0"/>
                </a:lnTo>
                <a:lnTo>
                  <a:pt x="10308" y="2291"/>
                </a:lnTo>
                <a:lnTo>
                  <a:pt x="9162" y="6108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079068" y="5344785"/>
            <a:ext cx="9544" cy="11835"/>
          </a:xfrm>
          <a:custGeom>
            <a:avLst/>
            <a:gdLst/>
            <a:ahLst/>
            <a:cxnLst/>
            <a:rect l="l" t="t" r="r" b="b"/>
            <a:pathLst>
              <a:path w="9544" h="11835">
                <a:moveTo>
                  <a:pt x="5726" y="0"/>
                </a:moveTo>
                <a:lnTo>
                  <a:pt x="8781" y="1527"/>
                </a:lnTo>
                <a:lnTo>
                  <a:pt x="9544" y="4963"/>
                </a:lnTo>
                <a:lnTo>
                  <a:pt x="0" y="11835"/>
                </a:lnTo>
                <a:lnTo>
                  <a:pt x="382" y="3436"/>
                </a:lnTo>
                <a:lnTo>
                  <a:pt x="5726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3198941" y="5006543"/>
            <a:ext cx="247000" cy="232875"/>
          </a:xfrm>
          <a:custGeom>
            <a:avLst/>
            <a:gdLst/>
            <a:ahLst/>
            <a:cxnLst/>
            <a:rect l="l" t="t" r="r" b="b"/>
            <a:pathLst>
              <a:path w="247000" h="232875">
                <a:moveTo>
                  <a:pt x="73680" y="17179"/>
                </a:moveTo>
                <a:lnTo>
                  <a:pt x="84751" y="19088"/>
                </a:lnTo>
                <a:lnTo>
                  <a:pt x="90096" y="24815"/>
                </a:lnTo>
                <a:lnTo>
                  <a:pt x="106512" y="26723"/>
                </a:lnTo>
                <a:lnTo>
                  <a:pt x="116437" y="24815"/>
                </a:lnTo>
                <a:lnTo>
                  <a:pt x="127509" y="12598"/>
                </a:lnTo>
                <a:lnTo>
                  <a:pt x="132090" y="4199"/>
                </a:lnTo>
                <a:lnTo>
                  <a:pt x="136671" y="1909"/>
                </a:lnTo>
                <a:lnTo>
                  <a:pt x="150032" y="0"/>
                </a:lnTo>
                <a:lnTo>
                  <a:pt x="157286" y="3818"/>
                </a:lnTo>
                <a:lnTo>
                  <a:pt x="165303" y="3818"/>
                </a:lnTo>
                <a:lnTo>
                  <a:pt x="169502" y="10308"/>
                </a:lnTo>
                <a:lnTo>
                  <a:pt x="177519" y="25196"/>
                </a:lnTo>
                <a:lnTo>
                  <a:pt x="179428" y="35122"/>
                </a:lnTo>
                <a:lnTo>
                  <a:pt x="177519" y="41994"/>
                </a:lnTo>
                <a:lnTo>
                  <a:pt x="179046" y="48484"/>
                </a:lnTo>
                <a:lnTo>
                  <a:pt x="173320" y="61464"/>
                </a:lnTo>
                <a:lnTo>
                  <a:pt x="172938" y="67190"/>
                </a:lnTo>
                <a:lnTo>
                  <a:pt x="171029" y="67954"/>
                </a:lnTo>
                <a:lnTo>
                  <a:pt x="163394" y="63754"/>
                </a:lnTo>
                <a:lnTo>
                  <a:pt x="159958" y="65281"/>
                </a:lnTo>
                <a:lnTo>
                  <a:pt x="158813" y="75589"/>
                </a:lnTo>
                <a:lnTo>
                  <a:pt x="152323" y="77879"/>
                </a:lnTo>
                <a:lnTo>
                  <a:pt x="151178" y="81697"/>
                </a:lnTo>
                <a:lnTo>
                  <a:pt x="143543" y="82461"/>
                </a:lnTo>
                <a:lnTo>
                  <a:pt x="138961" y="77498"/>
                </a:lnTo>
                <a:lnTo>
                  <a:pt x="133617" y="78261"/>
                </a:lnTo>
                <a:lnTo>
                  <a:pt x="132090" y="83988"/>
                </a:lnTo>
                <a:lnTo>
                  <a:pt x="134380" y="100403"/>
                </a:lnTo>
                <a:lnTo>
                  <a:pt x="141634" y="104985"/>
                </a:lnTo>
                <a:lnTo>
                  <a:pt x="154614" y="105366"/>
                </a:lnTo>
                <a:lnTo>
                  <a:pt x="162631" y="100785"/>
                </a:lnTo>
                <a:lnTo>
                  <a:pt x="171793" y="104985"/>
                </a:lnTo>
                <a:lnTo>
                  <a:pt x="173702" y="101167"/>
                </a:lnTo>
                <a:lnTo>
                  <a:pt x="195844" y="107657"/>
                </a:lnTo>
                <a:lnTo>
                  <a:pt x="208060" y="101549"/>
                </a:lnTo>
                <a:lnTo>
                  <a:pt x="211496" y="102312"/>
                </a:lnTo>
                <a:lnTo>
                  <a:pt x="205388" y="114529"/>
                </a:lnTo>
                <a:lnTo>
                  <a:pt x="205388" y="118346"/>
                </a:lnTo>
                <a:lnTo>
                  <a:pt x="197371" y="125600"/>
                </a:lnTo>
                <a:lnTo>
                  <a:pt x="193172" y="135907"/>
                </a:lnTo>
                <a:lnTo>
                  <a:pt x="199662" y="139725"/>
                </a:lnTo>
                <a:lnTo>
                  <a:pt x="205006" y="135907"/>
                </a:lnTo>
                <a:lnTo>
                  <a:pt x="213023" y="136671"/>
                </a:lnTo>
                <a:lnTo>
                  <a:pt x="205006" y="144306"/>
                </a:lnTo>
                <a:lnTo>
                  <a:pt x="203861" y="146978"/>
                </a:lnTo>
                <a:lnTo>
                  <a:pt x="207297" y="148887"/>
                </a:lnTo>
                <a:lnTo>
                  <a:pt x="209206" y="147742"/>
                </a:lnTo>
                <a:lnTo>
                  <a:pt x="216841" y="150414"/>
                </a:lnTo>
                <a:lnTo>
                  <a:pt x="217604" y="144688"/>
                </a:lnTo>
                <a:lnTo>
                  <a:pt x="219131" y="144688"/>
                </a:lnTo>
                <a:lnTo>
                  <a:pt x="222185" y="150796"/>
                </a:lnTo>
                <a:lnTo>
                  <a:pt x="226003" y="152705"/>
                </a:lnTo>
                <a:lnTo>
                  <a:pt x="229057" y="150414"/>
                </a:lnTo>
                <a:lnTo>
                  <a:pt x="229821" y="144688"/>
                </a:lnTo>
                <a:lnTo>
                  <a:pt x="233257" y="151560"/>
                </a:lnTo>
                <a:lnTo>
                  <a:pt x="232493" y="154614"/>
                </a:lnTo>
                <a:lnTo>
                  <a:pt x="216841" y="155759"/>
                </a:lnTo>
                <a:lnTo>
                  <a:pt x="212260" y="164539"/>
                </a:lnTo>
                <a:lnTo>
                  <a:pt x="211496" y="171411"/>
                </a:lnTo>
                <a:lnTo>
                  <a:pt x="217604" y="177138"/>
                </a:lnTo>
                <a:lnTo>
                  <a:pt x="220658" y="177138"/>
                </a:lnTo>
                <a:lnTo>
                  <a:pt x="222567" y="180955"/>
                </a:lnTo>
                <a:lnTo>
                  <a:pt x="226385" y="179428"/>
                </a:lnTo>
                <a:lnTo>
                  <a:pt x="230202" y="182100"/>
                </a:lnTo>
                <a:lnTo>
                  <a:pt x="232493" y="180955"/>
                </a:lnTo>
                <a:lnTo>
                  <a:pt x="233257" y="183246"/>
                </a:lnTo>
                <a:lnTo>
                  <a:pt x="237456" y="179046"/>
                </a:lnTo>
                <a:lnTo>
                  <a:pt x="246618" y="181337"/>
                </a:lnTo>
                <a:lnTo>
                  <a:pt x="247000" y="183628"/>
                </a:lnTo>
                <a:lnTo>
                  <a:pt x="243182" y="182864"/>
                </a:lnTo>
                <a:lnTo>
                  <a:pt x="235547" y="185918"/>
                </a:lnTo>
                <a:lnTo>
                  <a:pt x="229439" y="190881"/>
                </a:lnTo>
                <a:lnTo>
                  <a:pt x="227148" y="194317"/>
                </a:lnTo>
                <a:lnTo>
                  <a:pt x="230584" y="198898"/>
                </a:lnTo>
                <a:lnTo>
                  <a:pt x="221804" y="209587"/>
                </a:lnTo>
                <a:lnTo>
                  <a:pt x="230202" y="208824"/>
                </a:lnTo>
                <a:lnTo>
                  <a:pt x="229821" y="213787"/>
                </a:lnTo>
                <a:lnTo>
                  <a:pt x="216841" y="221422"/>
                </a:lnTo>
                <a:lnTo>
                  <a:pt x="207679" y="220277"/>
                </a:lnTo>
                <a:lnTo>
                  <a:pt x="205388" y="232875"/>
                </a:lnTo>
                <a:lnTo>
                  <a:pt x="198898" y="232493"/>
                </a:lnTo>
                <a:lnTo>
                  <a:pt x="193172" y="214168"/>
                </a:lnTo>
                <a:lnTo>
                  <a:pt x="183628" y="210733"/>
                </a:lnTo>
                <a:lnTo>
                  <a:pt x="178665" y="211114"/>
                </a:lnTo>
                <a:lnTo>
                  <a:pt x="170648" y="224476"/>
                </a:lnTo>
                <a:lnTo>
                  <a:pt x="150032" y="226003"/>
                </a:lnTo>
                <a:lnTo>
                  <a:pt x="140107" y="230202"/>
                </a:lnTo>
                <a:lnTo>
                  <a:pt x="135526" y="229439"/>
                </a:lnTo>
                <a:lnTo>
                  <a:pt x="132853" y="226385"/>
                </a:lnTo>
                <a:lnTo>
                  <a:pt x="132853" y="217986"/>
                </a:lnTo>
                <a:lnTo>
                  <a:pt x="128272" y="212641"/>
                </a:lnTo>
                <a:lnTo>
                  <a:pt x="122546" y="212260"/>
                </a:lnTo>
                <a:lnTo>
                  <a:pt x="113002" y="215696"/>
                </a:lnTo>
                <a:lnTo>
                  <a:pt x="101549" y="213405"/>
                </a:lnTo>
                <a:lnTo>
                  <a:pt x="85896" y="200043"/>
                </a:lnTo>
                <a:lnTo>
                  <a:pt x="82461" y="193172"/>
                </a:lnTo>
                <a:lnTo>
                  <a:pt x="80934" y="175992"/>
                </a:lnTo>
                <a:lnTo>
                  <a:pt x="75207" y="159958"/>
                </a:lnTo>
                <a:lnTo>
                  <a:pt x="61845" y="136289"/>
                </a:lnTo>
                <a:lnTo>
                  <a:pt x="45811" y="122927"/>
                </a:lnTo>
                <a:lnTo>
                  <a:pt x="29014" y="129417"/>
                </a:lnTo>
                <a:lnTo>
                  <a:pt x="30159" y="137816"/>
                </a:lnTo>
                <a:lnTo>
                  <a:pt x="36267" y="147742"/>
                </a:lnTo>
                <a:lnTo>
                  <a:pt x="32450" y="159195"/>
                </a:lnTo>
                <a:lnTo>
                  <a:pt x="24815" y="159195"/>
                </a:lnTo>
                <a:lnTo>
                  <a:pt x="1909" y="147360"/>
                </a:lnTo>
                <a:lnTo>
                  <a:pt x="6108" y="132090"/>
                </a:lnTo>
                <a:lnTo>
                  <a:pt x="0" y="110329"/>
                </a:lnTo>
                <a:lnTo>
                  <a:pt x="3436" y="95059"/>
                </a:lnTo>
                <a:lnTo>
                  <a:pt x="2291" y="83988"/>
                </a:lnTo>
                <a:lnTo>
                  <a:pt x="11835" y="62991"/>
                </a:lnTo>
                <a:lnTo>
                  <a:pt x="22142" y="50393"/>
                </a:lnTo>
                <a:lnTo>
                  <a:pt x="30541" y="45811"/>
                </a:lnTo>
                <a:lnTo>
                  <a:pt x="58791" y="47338"/>
                </a:lnTo>
                <a:lnTo>
                  <a:pt x="63754" y="45811"/>
                </a:lnTo>
                <a:lnTo>
                  <a:pt x="69862" y="36267"/>
                </a:lnTo>
                <a:lnTo>
                  <a:pt x="68717" y="24433"/>
                </a:lnTo>
                <a:lnTo>
                  <a:pt x="73680" y="1717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174127" y="5217276"/>
            <a:ext cx="230202" cy="354657"/>
          </a:xfrm>
          <a:custGeom>
            <a:avLst/>
            <a:gdLst/>
            <a:ahLst/>
            <a:cxnLst/>
            <a:rect l="l" t="t" r="r" b="b"/>
            <a:pathLst>
              <a:path w="230202" h="354657">
                <a:moveTo>
                  <a:pt x="230202" y="22142"/>
                </a:moveTo>
                <a:lnTo>
                  <a:pt x="227148" y="33213"/>
                </a:lnTo>
                <a:lnTo>
                  <a:pt x="225621" y="34359"/>
                </a:lnTo>
                <a:lnTo>
                  <a:pt x="220277" y="29396"/>
                </a:lnTo>
                <a:lnTo>
                  <a:pt x="210351" y="42376"/>
                </a:lnTo>
                <a:lnTo>
                  <a:pt x="209587" y="49247"/>
                </a:lnTo>
                <a:lnTo>
                  <a:pt x="205006" y="57264"/>
                </a:lnTo>
                <a:lnTo>
                  <a:pt x="197371" y="58791"/>
                </a:lnTo>
                <a:lnTo>
                  <a:pt x="193172" y="70244"/>
                </a:lnTo>
                <a:lnTo>
                  <a:pt x="195462" y="75971"/>
                </a:lnTo>
                <a:lnTo>
                  <a:pt x="198898" y="75971"/>
                </a:lnTo>
                <a:lnTo>
                  <a:pt x="203479" y="80934"/>
                </a:lnTo>
                <a:lnTo>
                  <a:pt x="200043" y="85515"/>
                </a:lnTo>
                <a:lnTo>
                  <a:pt x="195462" y="86660"/>
                </a:lnTo>
                <a:lnTo>
                  <a:pt x="188590" y="84751"/>
                </a:lnTo>
                <a:lnTo>
                  <a:pt x="187827" y="89332"/>
                </a:lnTo>
                <a:lnTo>
                  <a:pt x="194317" y="98113"/>
                </a:lnTo>
                <a:lnTo>
                  <a:pt x="182482" y="106512"/>
                </a:lnTo>
                <a:lnTo>
                  <a:pt x="180573" y="118728"/>
                </a:lnTo>
                <a:lnTo>
                  <a:pt x="175229" y="127127"/>
                </a:lnTo>
                <a:lnTo>
                  <a:pt x="146978" y="231348"/>
                </a:lnTo>
                <a:lnTo>
                  <a:pt x="148505" y="244709"/>
                </a:lnTo>
                <a:lnTo>
                  <a:pt x="150796" y="248909"/>
                </a:lnTo>
                <a:lnTo>
                  <a:pt x="156522" y="251199"/>
                </a:lnTo>
                <a:lnTo>
                  <a:pt x="152323" y="259598"/>
                </a:lnTo>
                <a:lnTo>
                  <a:pt x="147360" y="286703"/>
                </a:lnTo>
                <a:lnTo>
                  <a:pt x="148505" y="293957"/>
                </a:lnTo>
                <a:lnTo>
                  <a:pt x="139725" y="302356"/>
                </a:lnTo>
                <a:lnTo>
                  <a:pt x="134762" y="314190"/>
                </a:lnTo>
                <a:lnTo>
                  <a:pt x="136289" y="325643"/>
                </a:lnTo>
                <a:lnTo>
                  <a:pt x="132853" y="329842"/>
                </a:lnTo>
                <a:lnTo>
                  <a:pt x="130563" y="343204"/>
                </a:lnTo>
                <a:lnTo>
                  <a:pt x="125600" y="354657"/>
                </a:lnTo>
                <a:lnTo>
                  <a:pt x="121400" y="354275"/>
                </a:lnTo>
                <a:lnTo>
                  <a:pt x="122927" y="350839"/>
                </a:lnTo>
                <a:lnTo>
                  <a:pt x="111093" y="352748"/>
                </a:lnTo>
                <a:lnTo>
                  <a:pt x="108039" y="350839"/>
                </a:lnTo>
                <a:lnTo>
                  <a:pt x="106893" y="342441"/>
                </a:lnTo>
                <a:lnTo>
                  <a:pt x="100785" y="334805"/>
                </a:lnTo>
                <a:lnTo>
                  <a:pt x="94295" y="335187"/>
                </a:lnTo>
                <a:lnTo>
                  <a:pt x="88569" y="330606"/>
                </a:lnTo>
                <a:lnTo>
                  <a:pt x="95822" y="317626"/>
                </a:lnTo>
                <a:lnTo>
                  <a:pt x="96586" y="305410"/>
                </a:lnTo>
                <a:lnTo>
                  <a:pt x="93532" y="298920"/>
                </a:lnTo>
                <a:lnTo>
                  <a:pt x="89714" y="295866"/>
                </a:lnTo>
                <a:lnTo>
                  <a:pt x="79025" y="294339"/>
                </a:lnTo>
                <a:lnTo>
                  <a:pt x="66045" y="287849"/>
                </a:lnTo>
                <a:lnTo>
                  <a:pt x="59555" y="268760"/>
                </a:lnTo>
                <a:lnTo>
                  <a:pt x="52301" y="259980"/>
                </a:lnTo>
                <a:lnTo>
                  <a:pt x="37413" y="252726"/>
                </a:lnTo>
                <a:lnTo>
                  <a:pt x="34740" y="244328"/>
                </a:lnTo>
                <a:lnTo>
                  <a:pt x="35886" y="232875"/>
                </a:lnTo>
                <a:lnTo>
                  <a:pt x="34359" y="228675"/>
                </a:lnTo>
                <a:lnTo>
                  <a:pt x="20233" y="217223"/>
                </a:lnTo>
                <a:lnTo>
                  <a:pt x="0" y="184773"/>
                </a:lnTo>
                <a:lnTo>
                  <a:pt x="2672" y="179046"/>
                </a:lnTo>
                <a:lnTo>
                  <a:pt x="24433" y="178665"/>
                </a:lnTo>
                <a:lnTo>
                  <a:pt x="38940" y="171411"/>
                </a:lnTo>
                <a:lnTo>
                  <a:pt x="49629" y="171793"/>
                </a:lnTo>
                <a:lnTo>
                  <a:pt x="60318" y="160722"/>
                </a:lnTo>
                <a:lnTo>
                  <a:pt x="69481" y="163776"/>
                </a:lnTo>
                <a:lnTo>
                  <a:pt x="74062" y="163012"/>
                </a:lnTo>
                <a:lnTo>
                  <a:pt x="74444" y="156141"/>
                </a:lnTo>
                <a:lnTo>
                  <a:pt x="69099" y="140870"/>
                </a:lnTo>
                <a:lnTo>
                  <a:pt x="76352" y="127890"/>
                </a:lnTo>
                <a:lnTo>
                  <a:pt x="76352" y="124454"/>
                </a:lnTo>
                <a:lnTo>
                  <a:pt x="69862" y="108039"/>
                </a:lnTo>
                <a:lnTo>
                  <a:pt x="61464" y="97731"/>
                </a:lnTo>
                <a:lnTo>
                  <a:pt x="59173" y="88569"/>
                </a:lnTo>
                <a:lnTo>
                  <a:pt x="59937" y="82079"/>
                </a:lnTo>
                <a:lnTo>
                  <a:pt x="66045" y="66045"/>
                </a:lnTo>
                <a:lnTo>
                  <a:pt x="68335" y="62991"/>
                </a:lnTo>
                <a:lnTo>
                  <a:pt x="77879" y="60318"/>
                </a:lnTo>
                <a:lnTo>
                  <a:pt x="81315" y="46957"/>
                </a:lnTo>
                <a:lnTo>
                  <a:pt x="100403" y="21379"/>
                </a:lnTo>
                <a:lnTo>
                  <a:pt x="106512" y="7253"/>
                </a:lnTo>
                <a:lnTo>
                  <a:pt x="109566" y="4581"/>
                </a:lnTo>
                <a:lnTo>
                  <a:pt x="122546" y="0"/>
                </a:lnTo>
                <a:lnTo>
                  <a:pt x="133998" y="4963"/>
                </a:lnTo>
                <a:lnTo>
                  <a:pt x="153087" y="1909"/>
                </a:lnTo>
                <a:lnTo>
                  <a:pt x="157668" y="7253"/>
                </a:lnTo>
                <a:lnTo>
                  <a:pt x="157668" y="15652"/>
                </a:lnTo>
                <a:lnTo>
                  <a:pt x="160340" y="18706"/>
                </a:lnTo>
                <a:lnTo>
                  <a:pt x="164921" y="19470"/>
                </a:lnTo>
                <a:lnTo>
                  <a:pt x="174847" y="15270"/>
                </a:lnTo>
                <a:lnTo>
                  <a:pt x="195462" y="13743"/>
                </a:lnTo>
                <a:lnTo>
                  <a:pt x="203479" y="382"/>
                </a:lnTo>
                <a:lnTo>
                  <a:pt x="208442" y="0"/>
                </a:lnTo>
                <a:lnTo>
                  <a:pt x="217986" y="3436"/>
                </a:lnTo>
                <a:lnTo>
                  <a:pt x="223713" y="21760"/>
                </a:lnTo>
                <a:lnTo>
                  <a:pt x="230202" y="2214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3060362" y="5378380"/>
            <a:ext cx="210351" cy="284031"/>
          </a:xfrm>
          <a:custGeom>
            <a:avLst/>
            <a:gdLst/>
            <a:ahLst/>
            <a:cxnLst/>
            <a:rect l="l" t="t" r="r" b="b"/>
            <a:pathLst>
              <a:path w="210351" h="284031">
                <a:moveTo>
                  <a:pt x="202334" y="169502"/>
                </a:moveTo>
                <a:lnTo>
                  <a:pt x="194317" y="171029"/>
                </a:lnTo>
                <a:lnTo>
                  <a:pt x="184009" y="177138"/>
                </a:lnTo>
                <a:lnTo>
                  <a:pt x="175611" y="195844"/>
                </a:lnTo>
                <a:lnTo>
                  <a:pt x="193172" y="204243"/>
                </a:lnTo>
                <a:lnTo>
                  <a:pt x="193172" y="209206"/>
                </a:lnTo>
                <a:lnTo>
                  <a:pt x="187445" y="215696"/>
                </a:lnTo>
                <a:lnTo>
                  <a:pt x="190881" y="217223"/>
                </a:lnTo>
                <a:lnTo>
                  <a:pt x="197371" y="214168"/>
                </a:lnTo>
                <a:lnTo>
                  <a:pt x="198898" y="216459"/>
                </a:lnTo>
                <a:lnTo>
                  <a:pt x="184773" y="229821"/>
                </a:lnTo>
                <a:lnTo>
                  <a:pt x="174465" y="230584"/>
                </a:lnTo>
                <a:lnTo>
                  <a:pt x="174083" y="235929"/>
                </a:lnTo>
                <a:lnTo>
                  <a:pt x="166830" y="250054"/>
                </a:lnTo>
                <a:lnTo>
                  <a:pt x="158049" y="257308"/>
                </a:lnTo>
                <a:lnTo>
                  <a:pt x="132090" y="265706"/>
                </a:lnTo>
                <a:lnTo>
                  <a:pt x="127127" y="271051"/>
                </a:lnTo>
                <a:lnTo>
                  <a:pt x="119110" y="273342"/>
                </a:lnTo>
                <a:lnTo>
                  <a:pt x="109566" y="283649"/>
                </a:lnTo>
                <a:lnTo>
                  <a:pt x="105748" y="284031"/>
                </a:lnTo>
                <a:lnTo>
                  <a:pt x="106893" y="267997"/>
                </a:lnTo>
                <a:lnTo>
                  <a:pt x="122164" y="255017"/>
                </a:lnTo>
                <a:lnTo>
                  <a:pt x="126745" y="239365"/>
                </a:lnTo>
                <a:lnTo>
                  <a:pt x="124454" y="234784"/>
                </a:lnTo>
                <a:lnTo>
                  <a:pt x="129799" y="225621"/>
                </a:lnTo>
                <a:lnTo>
                  <a:pt x="131708" y="217604"/>
                </a:lnTo>
                <a:lnTo>
                  <a:pt x="132471" y="200425"/>
                </a:lnTo>
                <a:lnTo>
                  <a:pt x="123309" y="178283"/>
                </a:lnTo>
                <a:lnTo>
                  <a:pt x="114529" y="172556"/>
                </a:lnTo>
                <a:lnTo>
                  <a:pt x="112620" y="166066"/>
                </a:lnTo>
                <a:lnTo>
                  <a:pt x="114910" y="155377"/>
                </a:lnTo>
                <a:lnTo>
                  <a:pt x="113002" y="151178"/>
                </a:lnTo>
                <a:lnTo>
                  <a:pt x="101549" y="148887"/>
                </a:lnTo>
                <a:lnTo>
                  <a:pt x="93913" y="144688"/>
                </a:lnTo>
                <a:lnTo>
                  <a:pt x="92386" y="141634"/>
                </a:lnTo>
                <a:lnTo>
                  <a:pt x="96968" y="135144"/>
                </a:lnTo>
                <a:lnTo>
                  <a:pt x="101549" y="132471"/>
                </a:lnTo>
                <a:lnTo>
                  <a:pt x="111475" y="133235"/>
                </a:lnTo>
                <a:lnTo>
                  <a:pt x="116056" y="134380"/>
                </a:lnTo>
                <a:lnTo>
                  <a:pt x="118346" y="138580"/>
                </a:lnTo>
                <a:lnTo>
                  <a:pt x="118346" y="146978"/>
                </a:lnTo>
                <a:lnTo>
                  <a:pt x="123691" y="147742"/>
                </a:lnTo>
                <a:lnTo>
                  <a:pt x="133235" y="135144"/>
                </a:lnTo>
                <a:lnTo>
                  <a:pt x="135526" y="125600"/>
                </a:lnTo>
                <a:lnTo>
                  <a:pt x="134380" y="116819"/>
                </a:lnTo>
                <a:lnTo>
                  <a:pt x="129036" y="111093"/>
                </a:lnTo>
                <a:lnTo>
                  <a:pt x="121400" y="111475"/>
                </a:lnTo>
                <a:lnTo>
                  <a:pt x="111093" y="107275"/>
                </a:lnTo>
                <a:lnTo>
                  <a:pt x="103076" y="109947"/>
                </a:lnTo>
                <a:lnTo>
                  <a:pt x="96968" y="117964"/>
                </a:lnTo>
                <a:lnTo>
                  <a:pt x="94677" y="128654"/>
                </a:lnTo>
                <a:lnTo>
                  <a:pt x="87805" y="137816"/>
                </a:lnTo>
                <a:lnTo>
                  <a:pt x="82842" y="152323"/>
                </a:lnTo>
                <a:lnTo>
                  <a:pt x="77879" y="174083"/>
                </a:lnTo>
                <a:lnTo>
                  <a:pt x="88951" y="208060"/>
                </a:lnTo>
                <a:lnTo>
                  <a:pt x="94677" y="211114"/>
                </a:lnTo>
                <a:lnTo>
                  <a:pt x="98876" y="217223"/>
                </a:lnTo>
                <a:lnTo>
                  <a:pt x="106130" y="218368"/>
                </a:lnTo>
                <a:lnTo>
                  <a:pt x="101930" y="239365"/>
                </a:lnTo>
                <a:lnTo>
                  <a:pt x="91623" y="247000"/>
                </a:lnTo>
                <a:lnTo>
                  <a:pt x="88951" y="243946"/>
                </a:lnTo>
                <a:lnTo>
                  <a:pt x="81697" y="245091"/>
                </a:lnTo>
                <a:lnTo>
                  <a:pt x="79025" y="243564"/>
                </a:lnTo>
                <a:lnTo>
                  <a:pt x="73680" y="229439"/>
                </a:lnTo>
                <a:lnTo>
                  <a:pt x="64900" y="223713"/>
                </a:lnTo>
                <a:lnTo>
                  <a:pt x="30541" y="222949"/>
                </a:lnTo>
                <a:lnTo>
                  <a:pt x="25196" y="225240"/>
                </a:lnTo>
                <a:lnTo>
                  <a:pt x="20233" y="224476"/>
                </a:lnTo>
                <a:lnTo>
                  <a:pt x="11835" y="204624"/>
                </a:lnTo>
                <a:lnTo>
                  <a:pt x="17179" y="205388"/>
                </a:lnTo>
                <a:lnTo>
                  <a:pt x="15270" y="198134"/>
                </a:lnTo>
                <a:lnTo>
                  <a:pt x="0" y="184773"/>
                </a:lnTo>
                <a:lnTo>
                  <a:pt x="6490" y="181337"/>
                </a:lnTo>
                <a:lnTo>
                  <a:pt x="12598" y="182864"/>
                </a:lnTo>
                <a:lnTo>
                  <a:pt x="21379" y="191645"/>
                </a:lnTo>
                <a:lnTo>
                  <a:pt x="33977" y="175992"/>
                </a:lnTo>
                <a:lnTo>
                  <a:pt x="38558" y="164158"/>
                </a:lnTo>
                <a:lnTo>
                  <a:pt x="41994" y="147360"/>
                </a:lnTo>
                <a:lnTo>
                  <a:pt x="40085" y="141252"/>
                </a:lnTo>
                <a:lnTo>
                  <a:pt x="42757" y="136289"/>
                </a:lnTo>
                <a:lnTo>
                  <a:pt x="40467" y="127890"/>
                </a:lnTo>
                <a:lnTo>
                  <a:pt x="27487" y="108420"/>
                </a:lnTo>
                <a:lnTo>
                  <a:pt x="12598" y="99258"/>
                </a:lnTo>
                <a:lnTo>
                  <a:pt x="10308" y="91623"/>
                </a:lnTo>
                <a:lnTo>
                  <a:pt x="13743" y="80552"/>
                </a:lnTo>
                <a:lnTo>
                  <a:pt x="22524" y="84369"/>
                </a:lnTo>
                <a:lnTo>
                  <a:pt x="15270" y="74825"/>
                </a:lnTo>
                <a:lnTo>
                  <a:pt x="18706" y="67954"/>
                </a:lnTo>
                <a:lnTo>
                  <a:pt x="19852" y="57264"/>
                </a:lnTo>
                <a:lnTo>
                  <a:pt x="16798" y="46957"/>
                </a:lnTo>
                <a:lnTo>
                  <a:pt x="10689" y="40467"/>
                </a:lnTo>
                <a:lnTo>
                  <a:pt x="10308" y="35886"/>
                </a:lnTo>
                <a:lnTo>
                  <a:pt x="16416" y="28250"/>
                </a:lnTo>
                <a:lnTo>
                  <a:pt x="16416" y="22524"/>
                </a:lnTo>
                <a:lnTo>
                  <a:pt x="11835" y="17179"/>
                </a:lnTo>
                <a:lnTo>
                  <a:pt x="17179" y="10689"/>
                </a:lnTo>
                <a:lnTo>
                  <a:pt x="25196" y="7253"/>
                </a:lnTo>
                <a:lnTo>
                  <a:pt x="31304" y="15652"/>
                </a:lnTo>
                <a:lnTo>
                  <a:pt x="41612" y="8781"/>
                </a:lnTo>
                <a:lnTo>
                  <a:pt x="44284" y="382"/>
                </a:lnTo>
                <a:lnTo>
                  <a:pt x="53828" y="11071"/>
                </a:lnTo>
                <a:lnTo>
                  <a:pt x="59937" y="12216"/>
                </a:lnTo>
                <a:lnTo>
                  <a:pt x="92386" y="0"/>
                </a:lnTo>
                <a:lnTo>
                  <a:pt x="116437" y="17943"/>
                </a:lnTo>
                <a:lnTo>
                  <a:pt x="113765" y="23669"/>
                </a:lnTo>
                <a:lnTo>
                  <a:pt x="130563" y="51156"/>
                </a:lnTo>
                <a:lnTo>
                  <a:pt x="148124" y="67572"/>
                </a:lnTo>
                <a:lnTo>
                  <a:pt x="149651" y="71771"/>
                </a:lnTo>
                <a:lnTo>
                  <a:pt x="148505" y="83224"/>
                </a:lnTo>
                <a:lnTo>
                  <a:pt x="151178" y="91623"/>
                </a:lnTo>
                <a:lnTo>
                  <a:pt x="166066" y="98876"/>
                </a:lnTo>
                <a:lnTo>
                  <a:pt x="173320" y="107657"/>
                </a:lnTo>
                <a:lnTo>
                  <a:pt x="175992" y="119492"/>
                </a:lnTo>
                <a:lnTo>
                  <a:pt x="182100" y="129036"/>
                </a:lnTo>
                <a:lnTo>
                  <a:pt x="193935" y="133617"/>
                </a:lnTo>
                <a:lnTo>
                  <a:pt x="203479" y="134762"/>
                </a:lnTo>
                <a:lnTo>
                  <a:pt x="207297" y="137816"/>
                </a:lnTo>
                <a:lnTo>
                  <a:pt x="210351" y="144306"/>
                </a:lnTo>
                <a:lnTo>
                  <a:pt x="209587" y="156522"/>
                </a:lnTo>
                <a:lnTo>
                  <a:pt x="202334" y="16950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3110754" y="5793355"/>
            <a:ext cx="58410" cy="59173"/>
          </a:xfrm>
          <a:custGeom>
            <a:avLst/>
            <a:gdLst/>
            <a:ahLst/>
            <a:cxnLst/>
            <a:rect l="l" t="t" r="r" b="b"/>
            <a:pathLst>
              <a:path w="58410" h="59173">
                <a:moveTo>
                  <a:pt x="58410" y="22906"/>
                </a:moveTo>
                <a:lnTo>
                  <a:pt x="57646" y="31304"/>
                </a:lnTo>
                <a:lnTo>
                  <a:pt x="53065" y="43521"/>
                </a:lnTo>
                <a:lnTo>
                  <a:pt x="44666" y="52683"/>
                </a:lnTo>
                <a:lnTo>
                  <a:pt x="39321" y="56883"/>
                </a:lnTo>
                <a:lnTo>
                  <a:pt x="21379" y="59173"/>
                </a:lnTo>
                <a:lnTo>
                  <a:pt x="12216" y="56119"/>
                </a:lnTo>
                <a:lnTo>
                  <a:pt x="9926" y="51920"/>
                </a:lnTo>
                <a:lnTo>
                  <a:pt x="1909" y="31686"/>
                </a:lnTo>
                <a:lnTo>
                  <a:pt x="0" y="17943"/>
                </a:lnTo>
                <a:lnTo>
                  <a:pt x="9162" y="16798"/>
                </a:lnTo>
                <a:lnTo>
                  <a:pt x="17943" y="2672"/>
                </a:lnTo>
                <a:lnTo>
                  <a:pt x="22142" y="2672"/>
                </a:lnTo>
                <a:lnTo>
                  <a:pt x="24051" y="0"/>
                </a:lnTo>
                <a:lnTo>
                  <a:pt x="43903" y="13743"/>
                </a:lnTo>
                <a:lnTo>
                  <a:pt x="51538" y="16034"/>
                </a:lnTo>
                <a:lnTo>
                  <a:pt x="58410" y="2290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3203904" y="5702114"/>
            <a:ext cx="46575" cy="121782"/>
          </a:xfrm>
          <a:custGeom>
            <a:avLst/>
            <a:gdLst/>
            <a:ahLst/>
            <a:cxnLst/>
            <a:rect l="l" t="t" r="r" b="b"/>
            <a:pathLst>
              <a:path w="46575" h="121782">
                <a:moveTo>
                  <a:pt x="39321" y="382"/>
                </a:moveTo>
                <a:lnTo>
                  <a:pt x="41230" y="0"/>
                </a:lnTo>
                <a:lnTo>
                  <a:pt x="46575" y="14507"/>
                </a:lnTo>
                <a:lnTo>
                  <a:pt x="43139" y="17561"/>
                </a:lnTo>
                <a:lnTo>
                  <a:pt x="44666" y="34740"/>
                </a:lnTo>
                <a:lnTo>
                  <a:pt x="39703" y="43903"/>
                </a:lnTo>
                <a:lnTo>
                  <a:pt x="40467" y="56119"/>
                </a:lnTo>
                <a:lnTo>
                  <a:pt x="36649" y="61845"/>
                </a:lnTo>
                <a:lnTo>
                  <a:pt x="36267" y="69481"/>
                </a:lnTo>
                <a:lnTo>
                  <a:pt x="29777" y="71008"/>
                </a:lnTo>
                <a:lnTo>
                  <a:pt x="25960" y="78643"/>
                </a:lnTo>
                <a:lnTo>
                  <a:pt x="22524" y="94295"/>
                </a:lnTo>
                <a:lnTo>
                  <a:pt x="24815" y="98876"/>
                </a:lnTo>
                <a:lnTo>
                  <a:pt x="23287" y="104221"/>
                </a:lnTo>
                <a:lnTo>
                  <a:pt x="24815" y="108039"/>
                </a:lnTo>
                <a:lnTo>
                  <a:pt x="21760" y="114529"/>
                </a:lnTo>
                <a:lnTo>
                  <a:pt x="11071" y="116437"/>
                </a:lnTo>
                <a:lnTo>
                  <a:pt x="6872" y="121782"/>
                </a:lnTo>
                <a:lnTo>
                  <a:pt x="3818" y="121782"/>
                </a:lnTo>
                <a:lnTo>
                  <a:pt x="1145" y="116056"/>
                </a:lnTo>
                <a:lnTo>
                  <a:pt x="3054" y="108802"/>
                </a:lnTo>
                <a:lnTo>
                  <a:pt x="0" y="90859"/>
                </a:lnTo>
                <a:lnTo>
                  <a:pt x="3818" y="92386"/>
                </a:lnTo>
                <a:lnTo>
                  <a:pt x="15652" y="73680"/>
                </a:lnTo>
                <a:lnTo>
                  <a:pt x="19852" y="56501"/>
                </a:lnTo>
                <a:lnTo>
                  <a:pt x="17179" y="41230"/>
                </a:lnTo>
                <a:lnTo>
                  <a:pt x="22524" y="34359"/>
                </a:lnTo>
                <a:lnTo>
                  <a:pt x="26342" y="24433"/>
                </a:lnTo>
                <a:lnTo>
                  <a:pt x="29396" y="23287"/>
                </a:lnTo>
                <a:lnTo>
                  <a:pt x="30541" y="12598"/>
                </a:lnTo>
                <a:lnTo>
                  <a:pt x="39321" y="38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2969121" y="5467712"/>
            <a:ext cx="28250" cy="43521"/>
          </a:xfrm>
          <a:custGeom>
            <a:avLst/>
            <a:gdLst/>
            <a:ahLst/>
            <a:cxnLst/>
            <a:rect l="l" t="t" r="r" b="b"/>
            <a:pathLst>
              <a:path w="28250" h="43521">
                <a:moveTo>
                  <a:pt x="25196" y="0"/>
                </a:moveTo>
                <a:lnTo>
                  <a:pt x="28250" y="12980"/>
                </a:lnTo>
                <a:lnTo>
                  <a:pt x="23669" y="17179"/>
                </a:lnTo>
                <a:lnTo>
                  <a:pt x="14507" y="37794"/>
                </a:lnTo>
                <a:lnTo>
                  <a:pt x="8017" y="43521"/>
                </a:lnTo>
                <a:lnTo>
                  <a:pt x="764" y="38558"/>
                </a:lnTo>
                <a:lnTo>
                  <a:pt x="0" y="33977"/>
                </a:lnTo>
                <a:lnTo>
                  <a:pt x="4199" y="32450"/>
                </a:lnTo>
                <a:lnTo>
                  <a:pt x="6872" y="24051"/>
                </a:lnTo>
                <a:lnTo>
                  <a:pt x="12216" y="16798"/>
                </a:lnTo>
                <a:lnTo>
                  <a:pt x="19470" y="13362"/>
                </a:lnTo>
                <a:lnTo>
                  <a:pt x="25196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3001570" y="5447860"/>
            <a:ext cx="22142" cy="16798"/>
          </a:xfrm>
          <a:custGeom>
            <a:avLst/>
            <a:gdLst/>
            <a:ahLst/>
            <a:cxnLst/>
            <a:rect l="l" t="t" r="r" b="b"/>
            <a:pathLst>
              <a:path w="22142" h="16798">
                <a:moveTo>
                  <a:pt x="22142" y="3054"/>
                </a:moveTo>
                <a:lnTo>
                  <a:pt x="21379" y="12980"/>
                </a:lnTo>
                <a:lnTo>
                  <a:pt x="13743" y="16798"/>
                </a:lnTo>
                <a:lnTo>
                  <a:pt x="7635" y="13743"/>
                </a:lnTo>
                <a:lnTo>
                  <a:pt x="5345" y="9162"/>
                </a:lnTo>
                <a:lnTo>
                  <a:pt x="6108" y="5726"/>
                </a:lnTo>
                <a:lnTo>
                  <a:pt x="0" y="8399"/>
                </a:lnTo>
                <a:lnTo>
                  <a:pt x="382" y="4199"/>
                </a:lnTo>
                <a:lnTo>
                  <a:pt x="4963" y="0"/>
                </a:lnTo>
                <a:lnTo>
                  <a:pt x="17561" y="8399"/>
                </a:lnTo>
                <a:lnTo>
                  <a:pt x="18325" y="3054"/>
                </a:lnTo>
                <a:lnTo>
                  <a:pt x="22142" y="305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3064561" y="5788010"/>
            <a:ext cx="23669" cy="17179"/>
          </a:xfrm>
          <a:custGeom>
            <a:avLst/>
            <a:gdLst/>
            <a:ahLst/>
            <a:cxnLst/>
            <a:rect l="l" t="t" r="r" b="b"/>
            <a:pathLst>
              <a:path w="23669" h="17179">
                <a:moveTo>
                  <a:pt x="15652" y="4581"/>
                </a:moveTo>
                <a:lnTo>
                  <a:pt x="19852" y="6490"/>
                </a:lnTo>
                <a:lnTo>
                  <a:pt x="23669" y="13362"/>
                </a:lnTo>
                <a:lnTo>
                  <a:pt x="19470" y="13362"/>
                </a:lnTo>
                <a:lnTo>
                  <a:pt x="17943" y="16416"/>
                </a:lnTo>
                <a:lnTo>
                  <a:pt x="14125" y="17179"/>
                </a:lnTo>
                <a:lnTo>
                  <a:pt x="10308" y="12216"/>
                </a:lnTo>
                <a:lnTo>
                  <a:pt x="9544" y="7253"/>
                </a:lnTo>
                <a:lnTo>
                  <a:pt x="6108" y="8781"/>
                </a:lnTo>
                <a:lnTo>
                  <a:pt x="0" y="382"/>
                </a:lnTo>
                <a:lnTo>
                  <a:pt x="4581" y="0"/>
                </a:lnTo>
                <a:lnTo>
                  <a:pt x="9926" y="3436"/>
                </a:lnTo>
                <a:lnTo>
                  <a:pt x="11835" y="1909"/>
                </a:lnTo>
                <a:lnTo>
                  <a:pt x="15652" y="4581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3003861" y="5935752"/>
            <a:ext cx="18706" cy="16416"/>
          </a:xfrm>
          <a:custGeom>
            <a:avLst/>
            <a:gdLst/>
            <a:ahLst/>
            <a:cxnLst/>
            <a:rect l="l" t="t" r="r" b="b"/>
            <a:pathLst>
              <a:path w="18706" h="16416">
                <a:moveTo>
                  <a:pt x="12216" y="2672"/>
                </a:moveTo>
                <a:lnTo>
                  <a:pt x="12980" y="9544"/>
                </a:lnTo>
                <a:lnTo>
                  <a:pt x="18706" y="14889"/>
                </a:lnTo>
                <a:lnTo>
                  <a:pt x="17561" y="16416"/>
                </a:lnTo>
                <a:lnTo>
                  <a:pt x="6108" y="15270"/>
                </a:lnTo>
                <a:lnTo>
                  <a:pt x="1527" y="9162"/>
                </a:lnTo>
                <a:lnTo>
                  <a:pt x="0" y="3436"/>
                </a:lnTo>
                <a:lnTo>
                  <a:pt x="3818" y="0"/>
                </a:lnTo>
                <a:lnTo>
                  <a:pt x="12216" y="267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2980955" y="5990726"/>
            <a:ext cx="7635" cy="13743"/>
          </a:xfrm>
          <a:custGeom>
            <a:avLst/>
            <a:gdLst/>
            <a:ahLst/>
            <a:cxnLst/>
            <a:rect l="l" t="t" r="r" b="b"/>
            <a:pathLst>
              <a:path w="7635" h="13743">
                <a:moveTo>
                  <a:pt x="0" y="1909"/>
                </a:moveTo>
                <a:lnTo>
                  <a:pt x="6108" y="0"/>
                </a:lnTo>
                <a:lnTo>
                  <a:pt x="7635" y="4199"/>
                </a:lnTo>
                <a:lnTo>
                  <a:pt x="5726" y="9544"/>
                </a:lnTo>
                <a:lnTo>
                  <a:pt x="1145" y="13743"/>
                </a:lnTo>
                <a:lnTo>
                  <a:pt x="0" y="190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3018750" y="5699441"/>
            <a:ext cx="10308" cy="9544"/>
          </a:xfrm>
          <a:custGeom>
            <a:avLst/>
            <a:gdLst/>
            <a:ahLst/>
            <a:cxnLst/>
            <a:rect l="l" t="t" r="r" b="b"/>
            <a:pathLst>
              <a:path w="10308" h="9544">
                <a:moveTo>
                  <a:pt x="7635" y="1909"/>
                </a:moveTo>
                <a:lnTo>
                  <a:pt x="10308" y="5726"/>
                </a:lnTo>
                <a:lnTo>
                  <a:pt x="8399" y="8017"/>
                </a:lnTo>
                <a:lnTo>
                  <a:pt x="6108" y="9544"/>
                </a:lnTo>
                <a:lnTo>
                  <a:pt x="764" y="8017"/>
                </a:lnTo>
                <a:lnTo>
                  <a:pt x="0" y="3436"/>
                </a:lnTo>
                <a:lnTo>
                  <a:pt x="4963" y="0"/>
                </a:lnTo>
                <a:lnTo>
                  <a:pt x="7635" y="190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3017223" y="5906738"/>
            <a:ext cx="9544" cy="12598"/>
          </a:xfrm>
          <a:custGeom>
            <a:avLst/>
            <a:gdLst/>
            <a:ahLst/>
            <a:cxnLst/>
            <a:rect l="l" t="t" r="r" b="b"/>
            <a:pathLst>
              <a:path w="9544" h="12598">
                <a:moveTo>
                  <a:pt x="8399" y="9544"/>
                </a:moveTo>
                <a:lnTo>
                  <a:pt x="9544" y="11453"/>
                </a:lnTo>
                <a:lnTo>
                  <a:pt x="8017" y="12598"/>
                </a:lnTo>
                <a:lnTo>
                  <a:pt x="0" y="8017"/>
                </a:lnTo>
                <a:lnTo>
                  <a:pt x="4199" y="0"/>
                </a:lnTo>
                <a:lnTo>
                  <a:pt x="8399" y="954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2573233" y="6669880"/>
            <a:ext cx="137434" cy="196226"/>
          </a:xfrm>
          <a:custGeom>
            <a:avLst/>
            <a:gdLst/>
            <a:ahLst/>
            <a:cxnLst/>
            <a:rect l="l" t="t" r="r" b="b"/>
            <a:pathLst>
              <a:path w="137434" h="196226">
                <a:moveTo>
                  <a:pt x="137434" y="21760"/>
                </a:moveTo>
                <a:lnTo>
                  <a:pt x="135526" y="25960"/>
                </a:lnTo>
                <a:lnTo>
                  <a:pt x="137434" y="29777"/>
                </a:lnTo>
                <a:lnTo>
                  <a:pt x="131708" y="40467"/>
                </a:lnTo>
                <a:lnTo>
                  <a:pt x="131326" y="45430"/>
                </a:lnTo>
                <a:lnTo>
                  <a:pt x="129036" y="45430"/>
                </a:lnTo>
                <a:lnTo>
                  <a:pt x="118728" y="61845"/>
                </a:lnTo>
                <a:lnTo>
                  <a:pt x="104603" y="64518"/>
                </a:lnTo>
                <a:lnTo>
                  <a:pt x="100785" y="67190"/>
                </a:lnTo>
                <a:lnTo>
                  <a:pt x="96968" y="74825"/>
                </a:lnTo>
                <a:lnTo>
                  <a:pt x="99640" y="76734"/>
                </a:lnTo>
                <a:lnTo>
                  <a:pt x="98876" y="80934"/>
                </a:lnTo>
                <a:lnTo>
                  <a:pt x="88569" y="83988"/>
                </a:lnTo>
                <a:lnTo>
                  <a:pt x="82079" y="82079"/>
                </a:lnTo>
                <a:lnTo>
                  <a:pt x="67954" y="100022"/>
                </a:lnTo>
                <a:lnTo>
                  <a:pt x="61464" y="102694"/>
                </a:lnTo>
                <a:lnTo>
                  <a:pt x="60700" y="106512"/>
                </a:lnTo>
                <a:lnTo>
                  <a:pt x="41994" y="108802"/>
                </a:lnTo>
                <a:lnTo>
                  <a:pt x="40085" y="114910"/>
                </a:lnTo>
                <a:lnTo>
                  <a:pt x="44284" y="117583"/>
                </a:lnTo>
                <a:lnTo>
                  <a:pt x="46957" y="130944"/>
                </a:lnTo>
                <a:lnTo>
                  <a:pt x="55355" y="141252"/>
                </a:lnTo>
                <a:lnTo>
                  <a:pt x="51538" y="142397"/>
                </a:lnTo>
                <a:lnTo>
                  <a:pt x="39703" y="137816"/>
                </a:lnTo>
                <a:lnTo>
                  <a:pt x="37413" y="139725"/>
                </a:lnTo>
                <a:lnTo>
                  <a:pt x="25960" y="164158"/>
                </a:lnTo>
                <a:lnTo>
                  <a:pt x="26723" y="171793"/>
                </a:lnTo>
                <a:lnTo>
                  <a:pt x="36267" y="171411"/>
                </a:lnTo>
                <a:lnTo>
                  <a:pt x="30923" y="182864"/>
                </a:lnTo>
                <a:lnTo>
                  <a:pt x="27105" y="187063"/>
                </a:lnTo>
                <a:lnTo>
                  <a:pt x="22906" y="186300"/>
                </a:lnTo>
                <a:lnTo>
                  <a:pt x="20233" y="188590"/>
                </a:lnTo>
                <a:lnTo>
                  <a:pt x="17179" y="195080"/>
                </a:lnTo>
                <a:lnTo>
                  <a:pt x="2672" y="196226"/>
                </a:lnTo>
                <a:lnTo>
                  <a:pt x="3436" y="187063"/>
                </a:lnTo>
                <a:lnTo>
                  <a:pt x="0" y="164539"/>
                </a:lnTo>
                <a:lnTo>
                  <a:pt x="3818" y="164921"/>
                </a:lnTo>
                <a:lnTo>
                  <a:pt x="12216" y="149269"/>
                </a:lnTo>
                <a:lnTo>
                  <a:pt x="15652" y="150032"/>
                </a:lnTo>
                <a:lnTo>
                  <a:pt x="19852" y="141252"/>
                </a:lnTo>
                <a:lnTo>
                  <a:pt x="16416" y="111856"/>
                </a:lnTo>
                <a:lnTo>
                  <a:pt x="18325" y="109184"/>
                </a:lnTo>
                <a:lnTo>
                  <a:pt x="32832" y="107275"/>
                </a:lnTo>
                <a:lnTo>
                  <a:pt x="37794" y="97349"/>
                </a:lnTo>
                <a:lnTo>
                  <a:pt x="58791" y="86660"/>
                </a:lnTo>
                <a:lnTo>
                  <a:pt x="62991" y="79025"/>
                </a:lnTo>
                <a:lnTo>
                  <a:pt x="62227" y="71389"/>
                </a:lnTo>
                <a:lnTo>
                  <a:pt x="50011" y="67954"/>
                </a:lnTo>
                <a:lnTo>
                  <a:pt x="48484" y="65281"/>
                </a:lnTo>
                <a:lnTo>
                  <a:pt x="46957" y="46957"/>
                </a:lnTo>
                <a:lnTo>
                  <a:pt x="68335" y="47338"/>
                </a:lnTo>
                <a:lnTo>
                  <a:pt x="71008" y="50393"/>
                </a:lnTo>
                <a:lnTo>
                  <a:pt x="68717" y="57264"/>
                </a:lnTo>
                <a:lnTo>
                  <a:pt x="70244" y="60700"/>
                </a:lnTo>
                <a:lnTo>
                  <a:pt x="82079" y="59173"/>
                </a:lnTo>
                <a:lnTo>
                  <a:pt x="92768" y="51920"/>
                </a:lnTo>
                <a:lnTo>
                  <a:pt x="91241" y="47720"/>
                </a:lnTo>
                <a:lnTo>
                  <a:pt x="92768" y="44666"/>
                </a:lnTo>
                <a:lnTo>
                  <a:pt x="101930" y="36649"/>
                </a:lnTo>
                <a:lnTo>
                  <a:pt x="102694" y="31686"/>
                </a:lnTo>
                <a:lnTo>
                  <a:pt x="108039" y="25960"/>
                </a:lnTo>
                <a:lnTo>
                  <a:pt x="115292" y="20997"/>
                </a:lnTo>
                <a:lnTo>
                  <a:pt x="121019" y="5345"/>
                </a:lnTo>
                <a:lnTo>
                  <a:pt x="121019" y="0"/>
                </a:lnTo>
                <a:lnTo>
                  <a:pt x="137434" y="2176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2869099" y="6272466"/>
            <a:ext cx="113002" cy="95822"/>
          </a:xfrm>
          <a:custGeom>
            <a:avLst/>
            <a:gdLst/>
            <a:ahLst/>
            <a:cxnLst/>
            <a:rect l="l" t="t" r="r" b="b"/>
            <a:pathLst>
              <a:path w="113002" h="95822">
                <a:moveTo>
                  <a:pt x="110329" y="11835"/>
                </a:moveTo>
                <a:lnTo>
                  <a:pt x="113002" y="16416"/>
                </a:lnTo>
                <a:lnTo>
                  <a:pt x="111856" y="19852"/>
                </a:lnTo>
                <a:lnTo>
                  <a:pt x="107657" y="19852"/>
                </a:lnTo>
                <a:lnTo>
                  <a:pt x="93150" y="26723"/>
                </a:lnTo>
                <a:lnTo>
                  <a:pt x="91241" y="31304"/>
                </a:lnTo>
                <a:lnTo>
                  <a:pt x="85515" y="34359"/>
                </a:lnTo>
                <a:lnTo>
                  <a:pt x="80170" y="44666"/>
                </a:lnTo>
                <a:lnTo>
                  <a:pt x="69481" y="54592"/>
                </a:lnTo>
                <a:lnTo>
                  <a:pt x="59173" y="53828"/>
                </a:lnTo>
                <a:lnTo>
                  <a:pt x="60700" y="57264"/>
                </a:lnTo>
                <a:lnTo>
                  <a:pt x="53828" y="63754"/>
                </a:lnTo>
                <a:lnTo>
                  <a:pt x="63372" y="72153"/>
                </a:lnTo>
                <a:lnTo>
                  <a:pt x="51156" y="79788"/>
                </a:lnTo>
                <a:lnTo>
                  <a:pt x="50393" y="85133"/>
                </a:lnTo>
                <a:lnTo>
                  <a:pt x="44284" y="83988"/>
                </a:lnTo>
                <a:lnTo>
                  <a:pt x="40467" y="85515"/>
                </a:lnTo>
                <a:lnTo>
                  <a:pt x="45048" y="90478"/>
                </a:lnTo>
                <a:lnTo>
                  <a:pt x="45430" y="95822"/>
                </a:lnTo>
                <a:lnTo>
                  <a:pt x="27869" y="81315"/>
                </a:lnTo>
                <a:lnTo>
                  <a:pt x="26723" y="71389"/>
                </a:lnTo>
                <a:lnTo>
                  <a:pt x="24433" y="68717"/>
                </a:lnTo>
                <a:lnTo>
                  <a:pt x="21760" y="72535"/>
                </a:lnTo>
                <a:lnTo>
                  <a:pt x="19088" y="72535"/>
                </a:lnTo>
                <a:lnTo>
                  <a:pt x="0" y="63754"/>
                </a:lnTo>
                <a:lnTo>
                  <a:pt x="3436" y="60700"/>
                </a:lnTo>
                <a:lnTo>
                  <a:pt x="24433" y="62609"/>
                </a:lnTo>
                <a:lnTo>
                  <a:pt x="28250" y="55355"/>
                </a:lnTo>
                <a:lnTo>
                  <a:pt x="21379" y="55355"/>
                </a:lnTo>
                <a:lnTo>
                  <a:pt x="16034" y="50393"/>
                </a:lnTo>
                <a:lnTo>
                  <a:pt x="23287" y="44284"/>
                </a:lnTo>
                <a:lnTo>
                  <a:pt x="29396" y="42757"/>
                </a:lnTo>
                <a:lnTo>
                  <a:pt x="36649" y="35504"/>
                </a:lnTo>
                <a:lnTo>
                  <a:pt x="50011" y="33977"/>
                </a:lnTo>
                <a:lnTo>
                  <a:pt x="52683" y="28632"/>
                </a:lnTo>
                <a:lnTo>
                  <a:pt x="56119" y="30159"/>
                </a:lnTo>
                <a:lnTo>
                  <a:pt x="59937" y="29014"/>
                </a:lnTo>
                <a:lnTo>
                  <a:pt x="64900" y="21760"/>
                </a:lnTo>
                <a:lnTo>
                  <a:pt x="72917" y="28632"/>
                </a:lnTo>
                <a:lnTo>
                  <a:pt x="75971" y="19470"/>
                </a:lnTo>
                <a:lnTo>
                  <a:pt x="94295" y="6872"/>
                </a:lnTo>
                <a:lnTo>
                  <a:pt x="92386" y="17561"/>
                </a:lnTo>
                <a:lnTo>
                  <a:pt x="97731" y="17179"/>
                </a:lnTo>
                <a:lnTo>
                  <a:pt x="103458" y="6872"/>
                </a:lnTo>
                <a:lnTo>
                  <a:pt x="103458" y="0"/>
                </a:lnTo>
                <a:lnTo>
                  <a:pt x="106512" y="382"/>
                </a:lnTo>
                <a:lnTo>
                  <a:pt x="110329" y="1183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1793675" y="7273828"/>
            <a:ext cx="52683" cy="39321"/>
          </a:xfrm>
          <a:custGeom>
            <a:avLst/>
            <a:gdLst/>
            <a:ahLst/>
            <a:cxnLst/>
            <a:rect l="l" t="t" r="r" b="b"/>
            <a:pathLst>
              <a:path w="52683" h="39321">
                <a:moveTo>
                  <a:pt x="28632" y="6490"/>
                </a:moveTo>
                <a:lnTo>
                  <a:pt x="40085" y="6872"/>
                </a:lnTo>
                <a:lnTo>
                  <a:pt x="52301" y="12598"/>
                </a:lnTo>
                <a:lnTo>
                  <a:pt x="52683" y="18706"/>
                </a:lnTo>
                <a:lnTo>
                  <a:pt x="40085" y="39321"/>
                </a:lnTo>
                <a:lnTo>
                  <a:pt x="3054" y="32450"/>
                </a:lnTo>
                <a:lnTo>
                  <a:pt x="0" y="29777"/>
                </a:lnTo>
                <a:lnTo>
                  <a:pt x="3054" y="23287"/>
                </a:lnTo>
                <a:lnTo>
                  <a:pt x="5726" y="25196"/>
                </a:lnTo>
                <a:lnTo>
                  <a:pt x="7635" y="22142"/>
                </a:lnTo>
                <a:lnTo>
                  <a:pt x="11835" y="25196"/>
                </a:lnTo>
                <a:lnTo>
                  <a:pt x="14507" y="24051"/>
                </a:lnTo>
                <a:lnTo>
                  <a:pt x="19852" y="0"/>
                </a:lnTo>
                <a:lnTo>
                  <a:pt x="28632" y="649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2816798" y="6418299"/>
            <a:ext cx="28632" cy="56883"/>
          </a:xfrm>
          <a:custGeom>
            <a:avLst/>
            <a:gdLst/>
            <a:ahLst/>
            <a:cxnLst/>
            <a:rect l="l" t="t" r="r" b="b"/>
            <a:pathLst>
              <a:path w="28632" h="56883">
                <a:moveTo>
                  <a:pt x="21379" y="25196"/>
                </a:moveTo>
                <a:lnTo>
                  <a:pt x="28632" y="31304"/>
                </a:lnTo>
                <a:lnTo>
                  <a:pt x="28632" y="38558"/>
                </a:lnTo>
                <a:lnTo>
                  <a:pt x="21760" y="50774"/>
                </a:lnTo>
                <a:lnTo>
                  <a:pt x="13362" y="56883"/>
                </a:lnTo>
                <a:lnTo>
                  <a:pt x="9926" y="55737"/>
                </a:lnTo>
                <a:lnTo>
                  <a:pt x="7253" y="46957"/>
                </a:lnTo>
                <a:lnTo>
                  <a:pt x="3054" y="45430"/>
                </a:lnTo>
                <a:lnTo>
                  <a:pt x="2291" y="42376"/>
                </a:lnTo>
                <a:lnTo>
                  <a:pt x="3818" y="35504"/>
                </a:lnTo>
                <a:lnTo>
                  <a:pt x="0" y="22142"/>
                </a:lnTo>
                <a:lnTo>
                  <a:pt x="4199" y="4581"/>
                </a:lnTo>
                <a:lnTo>
                  <a:pt x="13362" y="0"/>
                </a:lnTo>
                <a:lnTo>
                  <a:pt x="16798" y="4963"/>
                </a:lnTo>
                <a:lnTo>
                  <a:pt x="21379" y="2519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1874227" y="7232598"/>
            <a:ext cx="49247" cy="62227"/>
          </a:xfrm>
          <a:custGeom>
            <a:avLst/>
            <a:gdLst/>
            <a:ahLst/>
            <a:cxnLst/>
            <a:rect l="l" t="t" r="r" b="b"/>
            <a:pathLst>
              <a:path w="49247" h="62227">
                <a:moveTo>
                  <a:pt x="49247" y="764"/>
                </a:moveTo>
                <a:lnTo>
                  <a:pt x="48866" y="6490"/>
                </a:lnTo>
                <a:lnTo>
                  <a:pt x="38558" y="24433"/>
                </a:lnTo>
                <a:lnTo>
                  <a:pt x="32068" y="54592"/>
                </a:lnTo>
                <a:lnTo>
                  <a:pt x="26342" y="61082"/>
                </a:lnTo>
                <a:lnTo>
                  <a:pt x="19470" y="62227"/>
                </a:lnTo>
                <a:lnTo>
                  <a:pt x="12216" y="59937"/>
                </a:lnTo>
                <a:lnTo>
                  <a:pt x="8781" y="55355"/>
                </a:lnTo>
                <a:lnTo>
                  <a:pt x="12598" y="49629"/>
                </a:lnTo>
                <a:lnTo>
                  <a:pt x="8781" y="42376"/>
                </a:lnTo>
                <a:lnTo>
                  <a:pt x="1909" y="40467"/>
                </a:lnTo>
                <a:lnTo>
                  <a:pt x="0" y="37031"/>
                </a:lnTo>
                <a:lnTo>
                  <a:pt x="3436" y="36267"/>
                </a:lnTo>
                <a:lnTo>
                  <a:pt x="6490" y="30159"/>
                </a:lnTo>
                <a:lnTo>
                  <a:pt x="9926" y="28632"/>
                </a:lnTo>
                <a:lnTo>
                  <a:pt x="15270" y="35504"/>
                </a:lnTo>
                <a:lnTo>
                  <a:pt x="26342" y="34359"/>
                </a:lnTo>
                <a:lnTo>
                  <a:pt x="31686" y="22524"/>
                </a:lnTo>
                <a:lnTo>
                  <a:pt x="37413" y="18706"/>
                </a:lnTo>
                <a:lnTo>
                  <a:pt x="46193" y="0"/>
                </a:lnTo>
                <a:lnTo>
                  <a:pt x="49247" y="76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105957" y="7159681"/>
            <a:ext cx="38176" cy="38940"/>
          </a:xfrm>
          <a:custGeom>
            <a:avLst/>
            <a:gdLst/>
            <a:ahLst/>
            <a:cxnLst/>
            <a:rect l="l" t="t" r="r" b="b"/>
            <a:pathLst>
              <a:path w="38176" h="38940">
                <a:moveTo>
                  <a:pt x="25196" y="25196"/>
                </a:moveTo>
                <a:lnTo>
                  <a:pt x="32832" y="28250"/>
                </a:lnTo>
                <a:lnTo>
                  <a:pt x="38176" y="34359"/>
                </a:lnTo>
                <a:lnTo>
                  <a:pt x="24433" y="38558"/>
                </a:lnTo>
                <a:lnTo>
                  <a:pt x="8017" y="38940"/>
                </a:lnTo>
                <a:lnTo>
                  <a:pt x="0" y="37031"/>
                </a:lnTo>
                <a:lnTo>
                  <a:pt x="3054" y="16034"/>
                </a:lnTo>
                <a:lnTo>
                  <a:pt x="3054" y="6872"/>
                </a:lnTo>
                <a:lnTo>
                  <a:pt x="382" y="0"/>
                </a:lnTo>
                <a:lnTo>
                  <a:pt x="6108" y="2672"/>
                </a:lnTo>
                <a:lnTo>
                  <a:pt x="12216" y="16798"/>
                </a:lnTo>
                <a:lnTo>
                  <a:pt x="19470" y="25196"/>
                </a:lnTo>
                <a:lnTo>
                  <a:pt x="25196" y="2519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2875971" y="6349582"/>
            <a:ext cx="33213" cy="29014"/>
          </a:xfrm>
          <a:custGeom>
            <a:avLst/>
            <a:gdLst/>
            <a:ahLst/>
            <a:cxnLst/>
            <a:rect l="l" t="t" r="r" b="b"/>
            <a:pathLst>
              <a:path w="33213" h="29014">
                <a:moveTo>
                  <a:pt x="22906" y="18706"/>
                </a:moveTo>
                <a:lnTo>
                  <a:pt x="28632" y="17561"/>
                </a:lnTo>
                <a:lnTo>
                  <a:pt x="32832" y="21760"/>
                </a:lnTo>
                <a:lnTo>
                  <a:pt x="33213" y="26723"/>
                </a:lnTo>
                <a:lnTo>
                  <a:pt x="28250" y="28632"/>
                </a:lnTo>
                <a:lnTo>
                  <a:pt x="23669" y="23287"/>
                </a:lnTo>
                <a:lnTo>
                  <a:pt x="19470" y="29014"/>
                </a:lnTo>
                <a:lnTo>
                  <a:pt x="16034" y="23669"/>
                </a:lnTo>
                <a:lnTo>
                  <a:pt x="8017" y="23669"/>
                </a:lnTo>
                <a:lnTo>
                  <a:pt x="6490" y="13362"/>
                </a:lnTo>
                <a:lnTo>
                  <a:pt x="0" y="1145"/>
                </a:lnTo>
                <a:lnTo>
                  <a:pt x="9162" y="0"/>
                </a:lnTo>
                <a:lnTo>
                  <a:pt x="8017" y="4581"/>
                </a:lnTo>
                <a:lnTo>
                  <a:pt x="10308" y="6108"/>
                </a:lnTo>
                <a:lnTo>
                  <a:pt x="17561" y="4963"/>
                </a:lnTo>
                <a:lnTo>
                  <a:pt x="14125" y="12598"/>
                </a:lnTo>
                <a:lnTo>
                  <a:pt x="22906" y="1870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2747317" y="6530919"/>
            <a:ext cx="34359" cy="25196"/>
          </a:xfrm>
          <a:custGeom>
            <a:avLst/>
            <a:gdLst/>
            <a:ahLst/>
            <a:cxnLst/>
            <a:rect l="l" t="t" r="r" b="b"/>
            <a:pathLst>
              <a:path w="34359" h="25196">
                <a:moveTo>
                  <a:pt x="34359" y="0"/>
                </a:moveTo>
                <a:lnTo>
                  <a:pt x="33977" y="4581"/>
                </a:lnTo>
                <a:lnTo>
                  <a:pt x="25578" y="10689"/>
                </a:lnTo>
                <a:lnTo>
                  <a:pt x="22524" y="17179"/>
                </a:lnTo>
                <a:lnTo>
                  <a:pt x="20615" y="19088"/>
                </a:lnTo>
                <a:lnTo>
                  <a:pt x="18325" y="18325"/>
                </a:lnTo>
                <a:lnTo>
                  <a:pt x="17179" y="22142"/>
                </a:lnTo>
                <a:lnTo>
                  <a:pt x="6872" y="25196"/>
                </a:lnTo>
                <a:lnTo>
                  <a:pt x="1527" y="22524"/>
                </a:lnTo>
                <a:lnTo>
                  <a:pt x="0" y="17179"/>
                </a:lnTo>
                <a:lnTo>
                  <a:pt x="1527" y="9544"/>
                </a:lnTo>
                <a:lnTo>
                  <a:pt x="18325" y="9544"/>
                </a:lnTo>
                <a:lnTo>
                  <a:pt x="34359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2388461" y="6791281"/>
            <a:ext cx="22142" cy="21379"/>
          </a:xfrm>
          <a:custGeom>
            <a:avLst/>
            <a:gdLst/>
            <a:ahLst/>
            <a:cxnLst/>
            <a:rect l="l" t="t" r="r" b="b"/>
            <a:pathLst>
              <a:path w="22142" h="21379">
                <a:moveTo>
                  <a:pt x="22142" y="9544"/>
                </a:moveTo>
                <a:lnTo>
                  <a:pt x="17943" y="21379"/>
                </a:lnTo>
                <a:lnTo>
                  <a:pt x="15270" y="20233"/>
                </a:lnTo>
                <a:lnTo>
                  <a:pt x="12216" y="13743"/>
                </a:lnTo>
                <a:lnTo>
                  <a:pt x="1145" y="8781"/>
                </a:lnTo>
                <a:lnTo>
                  <a:pt x="0" y="5345"/>
                </a:lnTo>
                <a:lnTo>
                  <a:pt x="4963" y="1145"/>
                </a:lnTo>
                <a:lnTo>
                  <a:pt x="10689" y="0"/>
                </a:lnTo>
                <a:lnTo>
                  <a:pt x="17561" y="2672"/>
                </a:lnTo>
                <a:lnTo>
                  <a:pt x="22142" y="954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3019895" y="6306061"/>
            <a:ext cx="22906" cy="21760"/>
          </a:xfrm>
          <a:custGeom>
            <a:avLst/>
            <a:gdLst/>
            <a:ahLst/>
            <a:cxnLst/>
            <a:rect l="l" t="t" r="r" b="b"/>
            <a:pathLst>
              <a:path w="22906" h="21760">
                <a:moveTo>
                  <a:pt x="22906" y="0"/>
                </a:moveTo>
                <a:lnTo>
                  <a:pt x="20997" y="10308"/>
                </a:lnTo>
                <a:lnTo>
                  <a:pt x="16034" y="20233"/>
                </a:lnTo>
                <a:lnTo>
                  <a:pt x="8399" y="21760"/>
                </a:lnTo>
                <a:lnTo>
                  <a:pt x="0" y="18706"/>
                </a:lnTo>
                <a:lnTo>
                  <a:pt x="22906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4932141" y="4212860"/>
            <a:ext cx="236311" cy="292430"/>
          </a:xfrm>
          <a:custGeom>
            <a:avLst/>
            <a:gdLst/>
            <a:ahLst/>
            <a:cxnLst/>
            <a:rect l="l" t="t" r="r" b="b"/>
            <a:pathLst>
              <a:path w="236311" h="292430">
                <a:moveTo>
                  <a:pt x="224476" y="19470"/>
                </a:moveTo>
                <a:lnTo>
                  <a:pt x="213787" y="38558"/>
                </a:lnTo>
                <a:lnTo>
                  <a:pt x="204243" y="75589"/>
                </a:lnTo>
                <a:lnTo>
                  <a:pt x="190499" y="103076"/>
                </a:lnTo>
                <a:lnTo>
                  <a:pt x="187827" y="124454"/>
                </a:lnTo>
                <a:lnTo>
                  <a:pt x="190881" y="137816"/>
                </a:lnTo>
                <a:lnTo>
                  <a:pt x="189354" y="144306"/>
                </a:lnTo>
                <a:lnTo>
                  <a:pt x="178665" y="157668"/>
                </a:lnTo>
                <a:lnTo>
                  <a:pt x="181719" y="187445"/>
                </a:lnTo>
                <a:lnTo>
                  <a:pt x="195080" y="223713"/>
                </a:lnTo>
                <a:lnTo>
                  <a:pt x="222949" y="273723"/>
                </a:lnTo>
                <a:lnTo>
                  <a:pt x="236311" y="292430"/>
                </a:lnTo>
                <a:lnTo>
                  <a:pt x="224858" y="289376"/>
                </a:lnTo>
                <a:lnTo>
                  <a:pt x="204243" y="267615"/>
                </a:lnTo>
                <a:lnTo>
                  <a:pt x="190881" y="262652"/>
                </a:lnTo>
                <a:lnTo>
                  <a:pt x="176374" y="253872"/>
                </a:lnTo>
                <a:lnTo>
                  <a:pt x="158813" y="253108"/>
                </a:lnTo>
                <a:lnTo>
                  <a:pt x="145070" y="255017"/>
                </a:lnTo>
                <a:lnTo>
                  <a:pt x="140107" y="256544"/>
                </a:lnTo>
                <a:lnTo>
                  <a:pt x="135907" y="262270"/>
                </a:lnTo>
                <a:lnTo>
                  <a:pt x="130944" y="263416"/>
                </a:lnTo>
                <a:lnTo>
                  <a:pt x="105366" y="265325"/>
                </a:lnTo>
                <a:lnTo>
                  <a:pt x="93150" y="262270"/>
                </a:lnTo>
                <a:lnTo>
                  <a:pt x="62227" y="247764"/>
                </a:lnTo>
                <a:lnTo>
                  <a:pt x="54974" y="241655"/>
                </a:lnTo>
                <a:lnTo>
                  <a:pt x="29777" y="207679"/>
                </a:lnTo>
                <a:lnTo>
                  <a:pt x="19470" y="207297"/>
                </a:lnTo>
                <a:lnTo>
                  <a:pt x="11453" y="202716"/>
                </a:lnTo>
                <a:lnTo>
                  <a:pt x="6490" y="196226"/>
                </a:lnTo>
                <a:lnTo>
                  <a:pt x="0" y="177138"/>
                </a:lnTo>
                <a:lnTo>
                  <a:pt x="9926" y="176756"/>
                </a:lnTo>
                <a:lnTo>
                  <a:pt x="25196" y="169502"/>
                </a:lnTo>
                <a:lnTo>
                  <a:pt x="36649" y="153468"/>
                </a:lnTo>
                <a:lnTo>
                  <a:pt x="47338" y="151178"/>
                </a:lnTo>
                <a:lnTo>
                  <a:pt x="58791" y="138198"/>
                </a:lnTo>
                <a:lnTo>
                  <a:pt x="71008" y="137434"/>
                </a:lnTo>
                <a:lnTo>
                  <a:pt x="78643" y="132853"/>
                </a:lnTo>
                <a:lnTo>
                  <a:pt x="90478" y="129799"/>
                </a:lnTo>
                <a:lnTo>
                  <a:pt x="98876" y="130563"/>
                </a:lnTo>
                <a:lnTo>
                  <a:pt x="103458" y="125218"/>
                </a:lnTo>
                <a:lnTo>
                  <a:pt x="114147" y="100403"/>
                </a:lnTo>
                <a:lnTo>
                  <a:pt x="111475" y="61082"/>
                </a:lnTo>
                <a:lnTo>
                  <a:pt x="120255" y="50774"/>
                </a:lnTo>
                <a:lnTo>
                  <a:pt x="117201" y="40467"/>
                </a:lnTo>
                <a:lnTo>
                  <a:pt x="114529" y="382"/>
                </a:lnTo>
                <a:lnTo>
                  <a:pt x="124073" y="4963"/>
                </a:lnTo>
                <a:lnTo>
                  <a:pt x="148124" y="27105"/>
                </a:lnTo>
                <a:lnTo>
                  <a:pt x="156522" y="32450"/>
                </a:lnTo>
                <a:lnTo>
                  <a:pt x="162631" y="31686"/>
                </a:lnTo>
                <a:lnTo>
                  <a:pt x="172556" y="19852"/>
                </a:lnTo>
                <a:lnTo>
                  <a:pt x="179046" y="15652"/>
                </a:lnTo>
                <a:lnTo>
                  <a:pt x="177901" y="4581"/>
                </a:lnTo>
                <a:lnTo>
                  <a:pt x="179810" y="0"/>
                </a:lnTo>
                <a:lnTo>
                  <a:pt x="188590" y="7635"/>
                </a:lnTo>
                <a:lnTo>
                  <a:pt x="224476" y="19470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4863805" y="4160941"/>
            <a:ext cx="188590" cy="229057"/>
          </a:xfrm>
          <a:custGeom>
            <a:avLst/>
            <a:gdLst/>
            <a:ahLst/>
            <a:cxnLst/>
            <a:rect l="l" t="t" r="r" b="b"/>
            <a:pathLst>
              <a:path w="188590" h="229057">
                <a:moveTo>
                  <a:pt x="26723" y="213023"/>
                </a:moveTo>
                <a:lnTo>
                  <a:pt x="9544" y="193553"/>
                </a:lnTo>
                <a:lnTo>
                  <a:pt x="6108" y="185918"/>
                </a:lnTo>
                <a:lnTo>
                  <a:pt x="7635" y="180192"/>
                </a:lnTo>
                <a:lnTo>
                  <a:pt x="14507" y="170266"/>
                </a:lnTo>
                <a:lnTo>
                  <a:pt x="19088" y="154232"/>
                </a:lnTo>
                <a:lnTo>
                  <a:pt x="27869" y="138580"/>
                </a:lnTo>
                <a:lnTo>
                  <a:pt x="27487" y="135144"/>
                </a:lnTo>
                <a:lnTo>
                  <a:pt x="23287" y="131708"/>
                </a:lnTo>
                <a:lnTo>
                  <a:pt x="9544" y="129417"/>
                </a:lnTo>
                <a:lnTo>
                  <a:pt x="1145" y="124073"/>
                </a:lnTo>
                <a:lnTo>
                  <a:pt x="0" y="121019"/>
                </a:lnTo>
                <a:lnTo>
                  <a:pt x="4963" y="102694"/>
                </a:lnTo>
                <a:lnTo>
                  <a:pt x="5345" y="90478"/>
                </a:lnTo>
                <a:lnTo>
                  <a:pt x="12598" y="79406"/>
                </a:lnTo>
                <a:lnTo>
                  <a:pt x="6108" y="68335"/>
                </a:lnTo>
                <a:lnTo>
                  <a:pt x="10689" y="58028"/>
                </a:lnTo>
                <a:lnTo>
                  <a:pt x="20233" y="52301"/>
                </a:lnTo>
                <a:lnTo>
                  <a:pt x="27487" y="44666"/>
                </a:lnTo>
                <a:lnTo>
                  <a:pt x="40085" y="40085"/>
                </a:lnTo>
                <a:lnTo>
                  <a:pt x="73298" y="20997"/>
                </a:lnTo>
                <a:lnTo>
                  <a:pt x="86660" y="15270"/>
                </a:lnTo>
                <a:lnTo>
                  <a:pt x="95441" y="14125"/>
                </a:lnTo>
                <a:lnTo>
                  <a:pt x="109184" y="1909"/>
                </a:lnTo>
                <a:lnTo>
                  <a:pt x="114147" y="0"/>
                </a:lnTo>
                <a:lnTo>
                  <a:pt x="128272" y="0"/>
                </a:lnTo>
                <a:lnTo>
                  <a:pt x="158813" y="9926"/>
                </a:lnTo>
                <a:lnTo>
                  <a:pt x="172556" y="20997"/>
                </a:lnTo>
                <a:lnTo>
                  <a:pt x="175611" y="29014"/>
                </a:lnTo>
                <a:lnTo>
                  <a:pt x="181719" y="33595"/>
                </a:lnTo>
                <a:lnTo>
                  <a:pt x="185536" y="92386"/>
                </a:lnTo>
                <a:lnTo>
                  <a:pt x="188590" y="102694"/>
                </a:lnTo>
                <a:lnTo>
                  <a:pt x="179810" y="113002"/>
                </a:lnTo>
                <a:lnTo>
                  <a:pt x="182482" y="152323"/>
                </a:lnTo>
                <a:lnTo>
                  <a:pt x="169884" y="180573"/>
                </a:lnTo>
                <a:lnTo>
                  <a:pt x="164539" y="182864"/>
                </a:lnTo>
                <a:lnTo>
                  <a:pt x="153468" y="182864"/>
                </a:lnTo>
                <a:lnTo>
                  <a:pt x="139343" y="189354"/>
                </a:lnTo>
                <a:lnTo>
                  <a:pt x="127127" y="190117"/>
                </a:lnTo>
                <a:lnTo>
                  <a:pt x="115674" y="203097"/>
                </a:lnTo>
                <a:lnTo>
                  <a:pt x="104985" y="205388"/>
                </a:lnTo>
                <a:lnTo>
                  <a:pt x="93532" y="221422"/>
                </a:lnTo>
                <a:lnTo>
                  <a:pt x="78261" y="228675"/>
                </a:lnTo>
                <a:lnTo>
                  <a:pt x="68335" y="229057"/>
                </a:lnTo>
                <a:lnTo>
                  <a:pt x="65281" y="223331"/>
                </a:lnTo>
                <a:lnTo>
                  <a:pt x="55737" y="214932"/>
                </a:lnTo>
                <a:lnTo>
                  <a:pt x="38940" y="211496"/>
                </a:lnTo>
                <a:lnTo>
                  <a:pt x="26723" y="213023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4681323" y="4185373"/>
            <a:ext cx="255017" cy="261889"/>
          </a:xfrm>
          <a:custGeom>
            <a:avLst/>
            <a:gdLst/>
            <a:ahLst/>
            <a:cxnLst/>
            <a:rect l="l" t="t" r="r" b="b"/>
            <a:pathLst>
              <a:path w="255017" h="261889">
                <a:moveTo>
                  <a:pt x="140488" y="0"/>
                </a:moveTo>
                <a:lnTo>
                  <a:pt x="152323" y="10689"/>
                </a:lnTo>
                <a:lnTo>
                  <a:pt x="155377" y="19470"/>
                </a:lnTo>
                <a:lnTo>
                  <a:pt x="164539" y="22906"/>
                </a:lnTo>
                <a:lnTo>
                  <a:pt x="166830" y="27869"/>
                </a:lnTo>
                <a:lnTo>
                  <a:pt x="193172" y="33595"/>
                </a:lnTo>
                <a:lnTo>
                  <a:pt x="188590" y="43903"/>
                </a:lnTo>
                <a:lnTo>
                  <a:pt x="195080" y="54974"/>
                </a:lnTo>
                <a:lnTo>
                  <a:pt x="187827" y="66045"/>
                </a:lnTo>
                <a:lnTo>
                  <a:pt x="187445" y="78261"/>
                </a:lnTo>
                <a:lnTo>
                  <a:pt x="182482" y="96586"/>
                </a:lnTo>
                <a:lnTo>
                  <a:pt x="183628" y="99640"/>
                </a:lnTo>
                <a:lnTo>
                  <a:pt x="192026" y="104985"/>
                </a:lnTo>
                <a:lnTo>
                  <a:pt x="205770" y="107275"/>
                </a:lnTo>
                <a:lnTo>
                  <a:pt x="209969" y="110711"/>
                </a:lnTo>
                <a:lnTo>
                  <a:pt x="210351" y="114147"/>
                </a:lnTo>
                <a:lnTo>
                  <a:pt x="200425" y="132471"/>
                </a:lnTo>
                <a:lnTo>
                  <a:pt x="196989" y="145833"/>
                </a:lnTo>
                <a:lnTo>
                  <a:pt x="189354" y="157286"/>
                </a:lnTo>
                <a:lnTo>
                  <a:pt x="190117" y="166448"/>
                </a:lnTo>
                <a:lnTo>
                  <a:pt x="209206" y="188590"/>
                </a:lnTo>
                <a:lnTo>
                  <a:pt x="221422" y="187063"/>
                </a:lnTo>
                <a:lnTo>
                  <a:pt x="241274" y="192408"/>
                </a:lnTo>
                <a:lnTo>
                  <a:pt x="247764" y="198898"/>
                </a:lnTo>
                <a:lnTo>
                  <a:pt x="255017" y="216841"/>
                </a:lnTo>
                <a:lnTo>
                  <a:pt x="233257" y="207679"/>
                </a:lnTo>
                <a:lnTo>
                  <a:pt x="223331" y="206915"/>
                </a:lnTo>
                <a:lnTo>
                  <a:pt x="215314" y="210733"/>
                </a:lnTo>
                <a:lnTo>
                  <a:pt x="196989" y="199662"/>
                </a:lnTo>
                <a:lnTo>
                  <a:pt x="182100" y="198516"/>
                </a:lnTo>
                <a:lnTo>
                  <a:pt x="144688" y="187827"/>
                </a:lnTo>
                <a:lnTo>
                  <a:pt x="131326" y="208442"/>
                </a:lnTo>
                <a:lnTo>
                  <a:pt x="129036" y="220277"/>
                </a:lnTo>
                <a:lnTo>
                  <a:pt x="73680" y="247764"/>
                </a:lnTo>
                <a:lnTo>
                  <a:pt x="63754" y="261889"/>
                </a:lnTo>
                <a:lnTo>
                  <a:pt x="46957" y="246618"/>
                </a:lnTo>
                <a:lnTo>
                  <a:pt x="46575" y="225621"/>
                </a:lnTo>
                <a:lnTo>
                  <a:pt x="38176" y="216841"/>
                </a:lnTo>
                <a:lnTo>
                  <a:pt x="37794" y="213787"/>
                </a:lnTo>
                <a:lnTo>
                  <a:pt x="42376" y="212641"/>
                </a:lnTo>
                <a:lnTo>
                  <a:pt x="45048" y="208824"/>
                </a:lnTo>
                <a:lnTo>
                  <a:pt x="41612" y="188209"/>
                </a:lnTo>
                <a:lnTo>
                  <a:pt x="50011" y="178283"/>
                </a:lnTo>
                <a:lnTo>
                  <a:pt x="46957" y="156141"/>
                </a:lnTo>
                <a:lnTo>
                  <a:pt x="44284" y="153468"/>
                </a:lnTo>
                <a:lnTo>
                  <a:pt x="35122" y="151941"/>
                </a:lnTo>
                <a:lnTo>
                  <a:pt x="27105" y="155377"/>
                </a:lnTo>
                <a:lnTo>
                  <a:pt x="14507" y="156904"/>
                </a:lnTo>
                <a:lnTo>
                  <a:pt x="2672" y="148124"/>
                </a:lnTo>
                <a:lnTo>
                  <a:pt x="0" y="139725"/>
                </a:lnTo>
                <a:lnTo>
                  <a:pt x="5726" y="114529"/>
                </a:lnTo>
                <a:lnTo>
                  <a:pt x="11835" y="101167"/>
                </a:lnTo>
                <a:lnTo>
                  <a:pt x="23287" y="96204"/>
                </a:lnTo>
                <a:lnTo>
                  <a:pt x="24051" y="87423"/>
                </a:lnTo>
                <a:lnTo>
                  <a:pt x="25960" y="85515"/>
                </a:lnTo>
                <a:lnTo>
                  <a:pt x="44666" y="81315"/>
                </a:lnTo>
                <a:lnTo>
                  <a:pt x="67954" y="71008"/>
                </a:lnTo>
                <a:lnTo>
                  <a:pt x="82079" y="68717"/>
                </a:lnTo>
                <a:lnTo>
                  <a:pt x="87805" y="57646"/>
                </a:lnTo>
                <a:lnTo>
                  <a:pt x="100785" y="51920"/>
                </a:lnTo>
                <a:lnTo>
                  <a:pt x="104985" y="48102"/>
                </a:lnTo>
                <a:lnTo>
                  <a:pt x="106130" y="39321"/>
                </a:lnTo>
                <a:lnTo>
                  <a:pt x="114529" y="35504"/>
                </a:lnTo>
                <a:lnTo>
                  <a:pt x="115674" y="17561"/>
                </a:lnTo>
                <a:lnTo>
                  <a:pt x="133235" y="9926"/>
                </a:lnTo>
                <a:lnTo>
                  <a:pt x="138198" y="764"/>
                </a:lnTo>
                <a:lnTo>
                  <a:pt x="140488" y="0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4745077" y="4373200"/>
            <a:ext cx="230584" cy="127127"/>
          </a:xfrm>
          <a:custGeom>
            <a:avLst/>
            <a:gdLst/>
            <a:ahLst/>
            <a:cxnLst/>
            <a:rect l="l" t="t" r="r" b="b"/>
            <a:pathLst>
              <a:path w="230584" h="127127">
                <a:moveTo>
                  <a:pt x="80934" y="0"/>
                </a:moveTo>
                <a:lnTo>
                  <a:pt x="118346" y="10689"/>
                </a:lnTo>
                <a:lnTo>
                  <a:pt x="133235" y="11835"/>
                </a:lnTo>
                <a:lnTo>
                  <a:pt x="151560" y="22906"/>
                </a:lnTo>
                <a:lnTo>
                  <a:pt x="159577" y="19088"/>
                </a:lnTo>
                <a:lnTo>
                  <a:pt x="169502" y="19852"/>
                </a:lnTo>
                <a:lnTo>
                  <a:pt x="191263" y="29014"/>
                </a:lnTo>
                <a:lnTo>
                  <a:pt x="198516" y="42376"/>
                </a:lnTo>
                <a:lnTo>
                  <a:pt x="206533" y="46957"/>
                </a:lnTo>
                <a:lnTo>
                  <a:pt x="213023" y="57264"/>
                </a:lnTo>
                <a:lnTo>
                  <a:pt x="221804" y="81697"/>
                </a:lnTo>
                <a:lnTo>
                  <a:pt x="229057" y="93532"/>
                </a:lnTo>
                <a:lnTo>
                  <a:pt x="230584" y="103076"/>
                </a:lnTo>
                <a:lnTo>
                  <a:pt x="228294" y="120637"/>
                </a:lnTo>
                <a:lnTo>
                  <a:pt x="207679" y="116437"/>
                </a:lnTo>
                <a:lnTo>
                  <a:pt x="199280" y="121019"/>
                </a:lnTo>
                <a:lnTo>
                  <a:pt x="184773" y="121019"/>
                </a:lnTo>
                <a:lnTo>
                  <a:pt x="177138" y="125600"/>
                </a:lnTo>
                <a:lnTo>
                  <a:pt x="163776" y="127127"/>
                </a:lnTo>
                <a:lnTo>
                  <a:pt x="161485" y="121400"/>
                </a:lnTo>
                <a:lnTo>
                  <a:pt x="158431" y="121019"/>
                </a:lnTo>
                <a:lnTo>
                  <a:pt x="147742" y="125981"/>
                </a:lnTo>
                <a:lnTo>
                  <a:pt x="139725" y="127127"/>
                </a:lnTo>
                <a:lnTo>
                  <a:pt x="134380" y="126363"/>
                </a:lnTo>
                <a:lnTo>
                  <a:pt x="112238" y="113383"/>
                </a:lnTo>
                <a:lnTo>
                  <a:pt x="70626" y="102312"/>
                </a:lnTo>
                <a:lnTo>
                  <a:pt x="61464" y="96586"/>
                </a:lnTo>
                <a:lnTo>
                  <a:pt x="57646" y="96586"/>
                </a:lnTo>
                <a:lnTo>
                  <a:pt x="49629" y="101167"/>
                </a:lnTo>
                <a:lnTo>
                  <a:pt x="43521" y="106893"/>
                </a:lnTo>
                <a:lnTo>
                  <a:pt x="33213" y="106130"/>
                </a:lnTo>
                <a:lnTo>
                  <a:pt x="19088" y="101549"/>
                </a:lnTo>
                <a:lnTo>
                  <a:pt x="3054" y="91623"/>
                </a:lnTo>
                <a:lnTo>
                  <a:pt x="0" y="74062"/>
                </a:lnTo>
                <a:lnTo>
                  <a:pt x="8017" y="61464"/>
                </a:lnTo>
                <a:lnTo>
                  <a:pt x="65281" y="32450"/>
                </a:lnTo>
                <a:lnTo>
                  <a:pt x="67572" y="20615"/>
                </a:lnTo>
                <a:lnTo>
                  <a:pt x="80934" y="0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4951611" y="4420157"/>
            <a:ext cx="221422" cy="288612"/>
          </a:xfrm>
          <a:custGeom>
            <a:avLst/>
            <a:gdLst/>
            <a:ahLst/>
            <a:cxnLst/>
            <a:rect l="l" t="t" r="r" b="b"/>
            <a:pathLst>
              <a:path w="221422" h="288612">
                <a:moveTo>
                  <a:pt x="217223" y="84369"/>
                </a:moveTo>
                <a:lnTo>
                  <a:pt x="221422" y="87805"/>
                </a:lnTo>
                <a:lnTo>
                  <a:pt x="217604" y="95822"/>
                </a:lnTo>
                <a:lnTo>
                  <a:pt x="211114" y="89332"/>
                </a:lnTo>
                <a:lnTo>
                  <a:pt x="190117" y="97349"/>
                </a:lnTo>
                <a:lnTo>
                  <a:pt x="189354" y="93150"/>
                </a:lnTo>
                <a:lnTo>
                  <a:pt x="178283" y="95822"/>
                </a:lnTo>
                <a:lnTo>
                  <a:pt x="165685" y="104603"/>
                </a:lnTo>
                <a:lnTo>
                  <a:pt x="143543" y="125600"/>
                </a:lnTo>
                <a:lnTo>
                  <a:pt x="131708" y="144306"/>
                </a:lnTo>
                <a:lnTo>
                  <a:pt x="124454" y="171029"/>
                </a:lnTo>
                <a:lnTo>
                  <a:pt x="129799" y="190499"/>
                </a:lnTo>
                <a:lnTo>
                  <a:pt x="125981" y="216077"/>
                </a:lnTo>
                <a:lnTo>
                  <a:pt x="122546" y="221040"/>
                </a:lnTo>
                <a:lnTo>
                  <a:pt x="117201" y="219895"/>
                </a:lnTo>
                <a:lnTo>
                  <a:pt x="111475" y="232111"/>
                </a:lnTo>
                <a:lnTo>
                  <a:pt x="108039" y="231730"/>
                </a:lnTo>
                <a:lnTo>
                  <a:pt x="106512" y="228294"/>
                </a:lnTo>
                <a:lnTo>
                  <a:pt x="103458" y="231730"/>
                </a:lnTo>
                <a:lnTo>
                  <a:pt x="98495" y="231348"/>
                </a:lnTo>
                <a:lnTo>
                  <a:pt x="95059" y="236692"/>
                </a:lnTo>
                <a:lnTo>
                  <a:pt x="75207" y="234020"/>
                </a:lnTo>
                <a:lnTo>
                  <a:pt x="69481" y="240510"/>
                </a:lnTo>
                <a:lnTo>
                  <a:pt x="68335" y="245855"/>
                </a:lnTo>
                <a:lnTo>
                  <a:pt x="63372" y="249672"/>
                </a:lnTo>
                <a:lnTo>
                  <a:pt x="59555" y="249672"/>
                </a:lnTo>
                <a:lnTo>
                  <a:pt x="46957" y="259216"/>
                </a:lnTo>
                <a:lnTo>
                  <a:pt x="41612" y="269906"/>
                </a:lnTo>
                <a:lnTo>
                  <a:pt x="41230" y="278686"/>
                </a:lnTo>
                <a:lnTo>
                  <a:pt x="33977" y="286703"/>
                </a:lnTo>
                <a:lnTo>
                  <a:pt x="17943" y="288612"/>
                </a:lnTo>
                <a:lnTo>
                  <a:pt x="13743" y="285558"/>
                </a:lnTo>
                <a:lnTo>
                  <a:pt x="13743" y="280213"/>
                </a:lnTo>
                <a:lnTo>
                  <a:pt x="11453" y="277923"/>
                </a:lnTo>
                <a:lnTo>
                  <a:pt x="764" y="274869"/>
                </a:lnTo>
                <a:lnTo>
                  <a:pt x="0" y="270287"/>
                </a:lnTo>
                <a:lnTo>
                  <a:pt x="8399" y="270669"/>
                </a:lnTo>
                <a:lnTo>
                  <a:pt x="14507" y="266470"/>
                </a:lnTo>
                <a:lnTo>
                  <a:pt x="20997" y="267615"/>
                </a:lnTo>
                <a:lnTo>
                  <a:pt x="22906" y="264561"/>
                </a:lnTo>
                <a:lnTo>
                  <a:pt x="22524" y="261125"/>
                </a:lnTo>
                <a:lnTo>
                  <a:pt x="16416" y="257689"/>
                </a:lnTo>
                <a:lnTo>
                  <a:pt x="19088" y="250054"/>
                </a:lnTo>
                <a:lnTo>
                  <a:pt x="16416" y="230966"/>
                </a:lnTo>
                <a:lnTo>
                  <a:pt x="12980" y="225621"/>
                </a:lnTo>
                <a:lnTo>
                  <a:pt x="14125" y="215314"/>
                </a:lnTo>
                <a:lnTo>
                  <a:pt x="22142" y="209206"/>
                </a:lnTo>
                <a:lnTo>
                  <a:pt x="22524" y="203861"/>
                </a:lnTo>
                <a:lnTo>
                  <a:pt x="18706" y="197753"/>
                </a:lnTo>
                <a:lnTo>
                  <a:pt x="19088" y="192408"/>
                </a:lnTo>
                <a:lnTo>
                  <a:pt x="5726" y="186300"/>
                </a:lnTo>
                <a:lnTo>
                  <a:pt x="9926" y="186682"/>
                </a:lnTo>
                <a:lnTo>
                  <a:pt x="14125" y="184009"/>
                </a:lnTo>
                <a:lnTo>
                  <a:pt x="14125" y="179428"/>
                </a:lnTo>
                <a:lnTo>
                  <a:pt x="17943" y="172175"/>
                </a:lnTo>
                <a:lnTo>
                  <a:pt x="27487" y="175229"/>
                </a:lnTo>
                <a:lnTo>
                  <a:pt x="30541" y="171411"/>
                </a:lnTo>
                <a:lnTo>
                  <a:pt x="29014" y="160722"/>
                </a:lnTo>
                <a:lnTo>
                  <a:pt x="49629" y="148505"/>
                </a:lnTo>
                <a:lnTo>
                  <a:pt x="62609" y="131326"/>
                </a:lnTo>
                <a:lnTo>
                  <a:pt x="66427" y="131708"/>
                </a:lnTo>
                <a:lnTo>
                  <a:pt x="68717" y="125600"/>
                </a:lnTo>
                <a:lnTo>
                  <a:pt x="65663" y="125600"/>
                </a:lnTo>
                <a:lnTo>
                  <a:pt x="64136" y="116437"/>
                </a:lnTo>
                <a:lnTo>
                  <a:pt x="50393" y="102694"/>
                </a:lnTo>
                <a:lnTo>
                  <a:pt x="47720" y="103458"/>
                </a:lnTo>
                <a:lnTo>
                  <a:pt x="45430" y="100403"/>
                </a:lnTo>
                <a:lnTo>
                  <a:pt x="38940" y="99640"/>
                </a:lnTo>
                <a:lnTo>
                  <a:pt x="32832" y="102312"/>
                </a:lnTo>
                <a:lnTo>
                  <a:pt x="36649" y="108420"/>
                </a:lnTo>
                <a:lnTo>
                  <a:pt x="28250" y="113765"/>
                </a:lnTo>
                <a:lnTo>
                  <a:pt x="21760" y="109566"/>
                </a:lnTo>
                <a:lnTo>
                  <a:pt x="26342" y="93532"/>
                </a:lnTo>
                <a:lnTo>
                  <a:pt x="21760" y="73680"/>
                </a:lnTo>
                <a:lnTo>
                  <a:pt x="24051" y="56119"/>
                </a:lnTo>
                <a:lnTo>
                  <a:pt x="22524" y="46575"/>
                </a:lnTo>
                <a:lnTo>
                  <a:pt x="16798" y="38176"/>
                </a:lnTo>
                <a:lnTo>
                  <a:pt x="8781" y="14889"/>
                </a:lnTo>
                <a:lnTo>
                  <a:pt x="0" y="0"/>
                </a:lnTo>
                <a:lnTo>
                  <a:pt x="10308" y="382"/>
                </a:lnTo>
                <a:lnTo>
                  <a:pt x="22142" y="18325"/>
                </a:lnTo>
                <a:lnTo>
                  <a:pt x="42757" y="40467"/>
                </a:lnTo>
                <a:lnTo>
                  <a:pt x="73680" y="54974"/>
                </a:lnTo>
                <a:lnTo>
                  <a:pt x="85896" y="58028"/>
                </a:lnTo>
                <a:lnTo>
                  <a:pt x="111475" y="56119"/>
                </a:lnTo>
                <a:lnTo>
                  <a:pt x="116437" y="54974"/>
                </a:lnTo>
                <a:lnTo>
                  <a:pt x="120637" y="49247"/>
                </a:lnTo>
                <a:lnTo>
                  <a:pt x="125600" y="47720"/>
                </a:lnTo>
                <a:lnTo>
                  <a:pt x="139343" y="45811"/>
                </a:lnTo>
                <a:lnTo>
                  <a:pt x="156904" y="46575"/>
                </a:lnTo>
                <a:lnTo>
                  <a:pt x="171411" y="55355"/>
                </a:lnTo>
                <a:lnTo>
                  <a:pt x="184773" y="60318"/>
                </a:lnTo>
                <a:lnTo>
                  <a:pt x="205388" y="82079"/>
                </a:lnTo>
                <a:lnTo>
                  <a:pt x="217223" y="84369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4788598" y="4469786"/>
            <a:ext cx="189354" cy="95059"/>
          </a:xfrm>
          <a:custGeom>
            <a:avLst/>
            <a:gdLst/>
            <a:ahLst/>
            <a:cxnLst/>
            <a:rect l="l" t="t" r="r" b="b"/>
            <a:pathLst>
              <a:path w="189354" h="95059">
                <a:moveTo>
                  <a:pt x="184773" y="59937"/>
                </a:moveTo>
                <a:lnTo>
                  <a:pt x="182100" y="58410"/>
                </a:lnTo>
                <a:lnTo>
                  <a:pt x="179810" y="64136"/>
                </a:lnTo>
                <a:lnTo>
                  <a:pt x="176374" y="58410"/>
                </a:lnTo>
                <a:lnTo>
                  <a:pt x="173702" y="58410"/>
                </a:lnTo>
                <a:lnTo>
                  <a:pt x="170266" y="66808"/>
                </a:lnTo>
                <a:lnTo>
                  <a:pt x="167212" y="63372"/>
                </a:lnTo>
                <a:lnTo>
                  <a:pt x="167594" y="57646"/>
                </a:lnTo>
                <a:lnTo>
                  <a:pt x="165685" y="54592"/>
                </a:lnTo>
                <a:lnTo>
                  <a:pt x="164158" y="59937"/>
                </a:lnTo>
                <a:lnTo>
                  <a:pt x="172175" y="82461"/>
                </a:lnTo>
                <a:lnTo>
                  <a:pt x="169884" y="89332"/>
                </a:lnTo>
                <a:lnTo>
                  <a:pt x="152323" y="82842"/>
                </a:lnTo>
                <a:lnTo>
                  <a:pt x="143924" y="76352"/>
                </a:lnTo>
                <a:lnTo>
                  <a:pt x="121019" y="64518"/>
                </a:lnTo>
                <a:lnTo>
                  <a:pt x="116056" y="64900"/>
                </a:lnTo>
                <a:lnTo>
                  <a:pt x="111093" y="69862"/>
                </a:lnTo>
                <a:lnTo>
                  <a:pt x="104603" y="68335"/>
                </a:lnTo>
                <a:lnTo>
                  <a:pt x="111475" y="77879"/>
                </a:lnTo>
                <a:lnTo>
                  <a:pt x="108039" y="82079"/>
                </a:lnTo>
                <a:lnTo>
                  <a:pt x="106893" y="95059"/>
                </a:lnTo>
                <a:lnTo>
                  <a:pt x="93532" y="78261"/>
                </a:lnTo>
                <a:lnTo>
                  <a:pt x="67572" y="72153"/>
                </a:lnTo>
                <a:lnTo>
                  <a:pt x="55355" y="61845"/>
                </a:lnTo>
                <a:lnTo>
                  <a:pt x="22142" y="44284"/>
                </a:lnTo>
                <a:lnTo>
                  <a:pt x="11453" y="31686"/>
                </a:lnTo>
                <a:lnTo>
                  <a:pt x="4963" y="14889"/>
                </a:lnTo>
                <a:lnTo>
                  <a:pt x="0" y="10308"/>
                </a:lnTo>
                <a:lnTo>
                  <a:pt x="6108" y="4581"/>
                </a:lnTo>
                <a:lnTo>
                  <a:pt x="14125" y="0"/>
                </a:lnTo>
                <a:lnTo>
                  <a:pt x="17943" y="0"/>
                </a:lnTo>
                <a:lnTo>
                  <a:pt x="27105" y="5726"/>
                </a:lnTo>
                <a:lnTo>
                  <a:pt x="68717" y="16798"/>
                </a:lnTo>
                <a:lnTo>
                  <a:pt x="90859" y="29777"/>
                </a:lnTo>
                <a:lnTo>
                  <a:pt x="96204" y="30541"/>
                </a:lnTo>
                <a:lnTo>
                  <a:pt x="104221" y="29396"/>
                </a:lnTo>
                <a:lnTo>
                  <a:pt x="114910" y="24433"/>
                </a:lnTo>
                <a:lnTo>
                  <a:pt x="117964" y="24815"/>
                </a:lnTo>
                <a:lnTo>
                  <a:pt x="120255" y="30541"/>
                </a:lnTo>
                <a:lnTo>
                  <a:pt x="133617" y="29014"/>
                </a:lnTo>
                <a:lnTo>
                  <a:pt x="141252" y="24433"/>
                </a:lnTo>
                <a:lnTo>
                  <a:pt x="153850" y="24815"/>
                </a:lnTo>
                <a:lnTo>
                  <a:pt x="164158" y="19852"/>
                </a:lnTo>
                <a:lnTo>
                  <a:pt x="184773" y="24051"/>
                </a:lnTo>
                <a:lnTo>
                  <a:pt x="189354" y="43903"/>
                </a:lnTo>
                <a:lnTo>
                  <a:pt x="184773" y="59937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4872968" y="4733965"/>
            <a:ext cx="20615" cy="29396"/>
          </a:xfrm>
          <a:custGeom>
            <a:avLst/>
            <a:gdLst/>
            <a:ahLst/>
            <a:cxnLst/>
            <a:rect l="l" t="t" r="r" b="b"/>
            <a:pathLst>
              <a:path w="20615" h="29396">
                <a:moveTo>
                  <a:pt x="12980" y="4199"/>
                </a:moveTo>
                <a:lnTo>
                  <a:pt x="16798" y="6108"/>
                </a:lnTo>
                <a:lnTo>
                  <a:pt x="20615" y="14889"/>
                </a:lnTo>
                <a:lnTo>
                  <a:pt x="19852" y="29014"/>
                </a:lnTo>
                <a:lnTo>
                  <a:pt x="13743" y="29396"/>
                </a:lnTo>
                <a:lnTo>
                  <a:pt x="1527" y="23287"/>
                </a:lnTo>
                <a:lnTo>
                  <a:pt x="0" y="19088"/>
                </a:lnTo>
                <a:lnTo>
                  <a:pt x="764" y="0"/>
                </a:lnTo>
                <a:lnTo>
                  <a:pt x="12980" y="4199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4948938" y="5137106"/>
            <a:ext cx="27105" cy="27105"/>
          </a:xfrm>
          <a:custGeom>
            <a:avLst/>
            <a:gdLst/>
            <a:ahLst/>
            <a:cxnLst/>
            <a:rect l="l" t="t" r="r" b="b"/>
            <a:pathLst>
              <a:path w="27105" h="27105">
                <a:moveTo>
                  <a:pt x="10308" y="3436"/>
                </a:moveTo>
                <a:lnTo>
                  <a:pt x="24051" y="10689"/>
                </a:lnTo>
                <a:lnTo>
                  <a:pt x="27105" y="15270"/>
                </a:lnTo>
                <a:lnTo>
                  <a:pt x="19088" y="27105"/>
                </a:lnTo>
                <a:lnTo>
                  <a:pt x="9544" y="22524"/>
                </a:lnTo>
                <a:lnTo>
                  <a:pt x="764" y="7635"/>
                </a:lnTo>
                <a:lnTo>
                  <a:pt x="0" y="4199"/>
                </a:lnTo>
                <a:lnTo>
                  <a:pt x="2291" y="1145"/>
                </a:lnTo>
                <a:lnTo>
                  <a:pt x="5726" y="0"/>
                </a:lnTo>
                <a:lnTo>
                  <a:pt x="10308" y="3436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4899309" y="4901177"/>
            <a:ext cx="17561" cy="19088"/>
          </a:xfrm>
          <a:custGeom>
            <a:avLst/>
            <a:gdLst/>
            <a:ahLst/>
            <a:cxnLst/>
            <a:rect l="l" t="t" r="r" b="b"/>
            <a:pathLst>
              <a:path w="17561" h="19088">
                <a:moveTo>
                  <a:pt x="0" y="12980"/>
                </a:moveTo>
                <a:lnTo>
                  <a:pt x="1527" y="5345"/>
                </a:lnTo>
                <a:lnTo>
                  <a:pt x="7253" y="382"/>
                </a:lnTo>
                <a:lnTo>
                  <a:pt x="13743" y="0"/>
                </a:lnTo>
                <a:lnTo>
                  <a:pt x="17561" y="5726"/>
                </a:lnTo>
                <a:lnTo>
                  <a:pt x="14889" y="13743"/>
                </a:lnTo>
                <a:lnTo>
                  <a:pt x="9544" y="18706"/>
                </a:lnTo>
                <a:lnTo>
                  <a:pt x="3818" y="19088"/>
                </a:lnTo>
                <a:lnTo>
                  <a:pt x="0" y="12980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5414688" y="6710347"/>
            <a:ext cx="16034" cy="25196"/>
          </a:xfrm>
          <a:custGeom>
            <a:avLst/>
            <a:gdLst/>
            <a:ahLst/>
            <a:cxnLst/>
            <a:rect l="l" t="t" r="r" b="b"/>
            <a:pathLst>
              <a:path w="16034" h="25196">
                <a:moveTo>
                  <a:pt x="16034" y="18325"/>
                </a:moveTo>
                <a:lnTo>
                  <a:pt x="12598" y="20233"/>
                </a:lnTo>
                <a:lnTo>
                  <a:pt x="13743" y="25196"/>
                </a:lnTo>
                <a:lnTo>
                  <a:pt x="5345" y="14507"/>
                </a:lnTo>
                <a:lnTo>
                  <a:pt x="0" y="0"/>
                </a:lnTo>
                <a:lnTo>
                  <a:pt x="6490" y="4581"/>
                </a:lnTo>
                <a:lnTo>
                  <a:pt x="10689" y="4963"/>
                </a:lnTo>
                <a:lnTo>
                  <a:pt x="8781" y="10308"/>
                </a:lnTo>
                <a:lnTo>
                  <a:pt x="13743" y="11453"/>
                </a:lnTo>
                <a:lnTo>
                  <a:pt x="12216" y="16416"/>
                </a:lnTo>
                <a:lnTo>
                  <a:pt x="14889" y="15652"/>
                </a:lnTo>
                <a:lnTo>
                  <a:pt x="16034" y="18325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4853498" y="4826734"/>
            <a:ext cx="9544" cy="23287"/>
          </a:xfrm>
          <a:custGeom>
            <a:avLst/>
            <a:gdLst/>
            <a:ahLst/>
            <a:cxnLst/>
            <a:rect l="l" t="t" r="r" b="b"/>
            <a:pathLst>
              <a:path w="9544" h="23287">
                <a:moveTo>
                  <a:pt x="3436" y="5345"/>
                </a:moveTo>
                <a:lnTo>
                  <a:pt x="9544" y="0"/>
                </a:lnTo>
                <a:lnTo>
                  <a:pt x="8399" y="12216"/>
                </a:lnTo>
                <a:lnTo>
                  <a:pt x="3054" y="23287"/>
                </a:lnTo>
                <a:lnTo>
                  <a:pt x="0" y="18706"/>
                </a:lnTo>
                <a:lnTo>
                  <a:pt x="3436" y="5345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5428431" y="6617961"/>
            <a:ext cx="11835" cy="14125"/>
          </a:xfrm>
          <a:custGeom>
            <a:avLst/>
            <a:gdLst/>
            <a:ahLst/>
            <a:cxnLst/>
            <a:rect l="l" t="t" r="r" b="b"/>
            <a:pathLst>
              <a:path w="11835" h="14125">
                <a:moveTo>
                  <a:pt x="2291" y="1527"/>
                </a:moveTo>
                <a:lnTo>
                  <a:pt x="7635" y="0"/>
                </a:lnTo>
                <a:lnTo>
                  <a:pt x="11835" y="3436"/>
                </a:lnTo>
                <a:lnTo>
                  <a:pt x="10689" y="11835"/>
                </a:lnTo>
                <a:lnTo>
                  <a:pt x="7253" y="14125"/>
                </a:lnTo>
                <a:lnTo>
                  <a:pt x="3436" y="11835"/>
                </a:lnTo>
                <a:lnTo>
                  <a:pt x="0" y="4963"/>
                </a:lnTo>
                <a:lnTo>
                  <a:pt x="6490" y="8399"/>
                </a:lnTo>
                <a:lnTo>
                  <a:pt x="2291" y="1527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5253203" y="7181823"/>
            <a:ext cx="15270" cy="16416"/>
          </a:xfrm>
          <a:custGeom>
            <a:avLst/>
            <a:gdLst/>
            <a:ahLst/>
            <a:cxnLst/>
            <a:rect l="l" t="t" r="r" b="b"/>
            <a:pathLst>
              <a:path w="15270" h="16416">
                <a:moveTo>
                  <a:pt x="13743" y="1145"/>
                </a:moveTo>
                <a:lnTo>
                  <a:pt x="15270" y="4199"/>
                </a:lnTo>
                <a:lnTo>
                  <a:pt x="8399" y="6108"/>
                </a:lnTo>
                <a:lnTo>
                  <a:pt x="0" y="16416"/>
                </a:lnTo>
                <a:lnTo>
                  <a:pt x="2291" y="2291"/>
                </a:lnTo>
                <a:lnTo>
                  <a:pt x="8017" y="0"/>
                </a:lnTo>
                <a:lnTo>
                  <a:pt x="13743" y="1145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4917634" y="4954624"/>
            <a:ext cx="9926" cy="9926"/>
          </a:xfrm>
          <a:custGeom>
            <a:avLst/>
            <a:gdLst/>
            <a:ahLst/>
            <a:cxnLst/>
            <a:rect l="l" t="t" r="r" b="b"/>
            <a:pathLst>
              <a:path w="9926" h="9926">
                <a:moveTo>
                  <a:pt x="8399" y="2291"/>
                </a:moveTo>
                <a:lnTo>
                  <a:pt x="9926" y="5726"/>
                </a:lnTo>
                <a:lnTo>
                  <a:pt x="8399" y="9544"/>
                </a:lnTo>
                <a:lnTo>
                  <a:pt x="3054" y="9926"/>
                </a:lnTo>
                <a:lnTo>
                  <a:pt x="382" y="8017"/>
                </a:lnTo>
                <a:lnTo>
                  <a:pt x="0" y="3818"/>
                </a:lnTo>
                <a:lnTo>
                  <a:pt x="2672" y="0"/>
                </a:lnTo>
                <a:lnTo>
                  <a:pt x="8399" y="2291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5249767" y="7020720"/>
            <a:ext cx="5726" cy="8781"/>
          </a:xfrm>
          <a:custGeom>
            <a:avLst/>
            <a:gdLst/>
            <a:ahLst/>
            <a:cxnLst/>
            <a:rect l="l" t="t" r="r" b="b"/>
            <a:pathLst>
              <a:path w="5726" h="8781">
                <a:moveTo>
                  <a:pt x="3054" y="8781"/>
                </a:moveTo>
                <a:lnTo>
                  <a:pt x="0" y="3054"/>
                </a:lnTo>
                <a:lnTo>
                  <a:pt x="764" y="382"/>
                </a:lnTo>
                <a:lnTo>
                  <a:pt x="3436" y="0"/>
                </a:lnTo>
                <a:lnTo>
                  <a:pt x="5726" y="4581"/>
                </a:lnTo>
                <a:lnTo>
                  <a:pt x="3054" y="8781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4784399" y="4524378"/>
            <a:ext cx="174083" cy="131326"/>
          </a:xfrm>
          <a:custGeom>
            <a:avLst/>
            <a:gdLst/>
            <a:ahLst/>
            <a:cxnLst/>
            <a:rect l="l" t="t" r="r" b="b"/>
            <a:pathLst>
              <a:path w="174083" h="131326">
                <a:moveTo>
                  <a:pt x="174083" y="34740"/>
                </a:moveTo>
                <a:lnTo>
                  <a:pt x="159577" y="46193"/>
                </a:lnTo>
                <a:lnTo>
                  <a:pt x="150414" y="45430"/>
                </a:lnTo>
                <a:lnTo>
                  <a:pt x="145451" y="48866"/>
                </a:lnTo>
                <a:lnTo>
                  <a:pt x="154614" y="54210"/>
                </a:lnTo>
                <a:lnTo>
                  <a:pt x="154232" y="61845"/>
                </a:lnTo>
                <a:lnTo>
                  <a:pt x="146978" y="59555"/>
                </a:lnTo>
                <a:lnTo>
                  <a:pt x="144306" y="61845"/>
                </a:lnTo>
                <a:lnTo>
                  <a:pt x="148505" y="67572"/>
                </a:lnTo>
                <a:lnTo>
                  <a:pt x="146597" y="87042"/>
                </a:lnTo>
                <a:lnTo>
                  <a:pt x="148505" y="89714"/>
                </a:lnTo>
                <a:lnTo>
                  <a:pt x="150032" y="87042"/>
                </a:lnTo>
                <a:lnTo>
                  <a:pt x="152323" y="88569"/>
                </a:lnTo>
                <a:lnTo>
                  <a:pt x="155759" y="94295"/>
                </a:lnTo>
                <a:lnTo>
                  <a:pt x="163776" y="95059"/>
                </a:lnTo>
                <a:lnTo>
                  <a:pt x="165685" y="98876"/>
                </a:lnTo>
                <a:lnTo>
                  <a:pt x="161867" y="103076"/>
                </a:lnTo>
                <a:lnTo>
                  <a:pt x="163394" y="105366"/>
                </a:lnTo>
                <a:lnTo>
                  <a:pt x="162249" y="109184"/>
                </a:lnTo>
                <a:lnTo>
                  <a:pt x="154614" y="108802"/>
                </a:lnTo>
                <a:lnTo>
                  <a:pt x="150414" y="112620"/>
                </a:lnTo>
                <a:lnTo>
                  <a:pt x="149269" y="116437"/>
                </a:lnTo>
                <a:lnTo>
                  <a:pt x="153850" y="125600"/>
                </a:lnTo>
                <a:lnTo>
                  <a:pt x="151941" y="126745"/>
                </a:lnTo>
                <a:lnTo>
                  <a:pt x="140488" y="127127"/>
                </a:lnTo>
                <a:lnTo>
                  <a:pt x="140107" y="117583"/>
                </a:lnTo>
                <a:lnTo>
                  <a:pt x="137434" y="110711"/>
                </a:lnTo>
                <a:lnTo>
                  <a:pt x="142015" y="108039"/>
                </a:lnTo>
                <a:lnTo>
                  <a:pt x="138198" y="104985"/>
                </a:lnTo>
                <a:lnTo>
                  <a:pt x="129417" y="89714"/>
                </a:lnTo>
                <a:lnTo>
                  <a:pt x="127127" y="89714"/>
                </a:lnTo>
                <a:lnTo>
                  <a:pt x="126363" y="84751"/>
                </a:lnTo>
                <a:lnTo>
                  <a:pt x="114910" y="86278"/>
                </a:lnTo>
                <a:lnTo>
                  <a:pt x="111093" y="83224"/>
                </a:lnTo>
                <a:lnTo>
                  <a:pt x="100785" y="82079"/>
                </a:lnTo>
                <a:lnTo>
                  <a:pt x="65281" y="90096"/>
                </a:lnTo>
                <a:lnTo>
                  <a:pt x="55355" y="95441"/>
                </a:lnTo>
                <a:lnTo>
                  <a:pt x="48102" y="102312"/>
                </a:lnTo>
                <a:lnTo>
                  <a:pt x="47338" y="114910"/>
                </a:lnTo>
                <a:lnTo>
                  <a:pt x="50393" y="126745"/>
                </a:lnTo>
                <a:lnTo>
                  <a:pt x="43139" y="123309"/>
                </a:lnTo>
                <a:lnTo>
                  <a:pt x="38176" y="131326"/>
                </a:lnTo>
                <a:lnTo>
                  <a:pt x="29777" y="128654"/>
                </a:lnTo>
                <a:lnTo>
                  <a:pt x="23287" y="125600"/>
                </a:lnTo>
                <a:lnTo>
                  <a:pt x="16416" y="115292"/>
                </a:lnTo>
                <a:lnTo>
                  <a:pt x="13362" y="103458"/>
                </a:lnTo>
                <a:lnTo>
                  <a:pt x="14889" y="95822"/>
                </a:lnTo>
                <a:lnTo>
                  <a:pt x="19470" y="88951"/>
                </a:lnTo>
                <a:lnTo>
                  <a:pt x="16798" y="66808"/>
                </a:lnTo>
                <a:lnTo>
                  <a:pt x="12598" y="64900"/>
                </a:lnTo>
                <a:lnTo>
                  <a:pt x="0" y="66808"/>
                </a:lnTo>
                <a:lnTo>
                  <a:pt x="1145" y="61845"/>
                </a:lnTo>
                <a:lnTo>
                  <a:pt x="9926" y="50011"/>
                </a:lnTo>
                <a:lnTo>
                  <a:pt x="37413" y="34359"/>
                </a:lnTo>
                <a:lnTo>
                  <a:pt x="40467" y="27869"/>
                </a:lnTo>
                <a:lnTo>
                  <a:pt x="43521" y="0"/>
                </a:lnTo>
                <a:lnTo>
                  <a:pt x="48484" y="764"/>
                </a:lnTo>
                <a:lnTo>
                  <a:pt x="59555" y="7253"/>
                </a:lnTo>
                <a:lnTo>
                  <a:pt x="71771" y="17561"/>
                </a:lnTo>
                <a:lnTo>
                  <a:pt x="97731" y="23669"/>
                </a:lnTo>
                <a:lnTo>
                  <a:pt x="111093" y="40467"/>
                </a:lnTo>
                <a:lnTo>
                  <a:pt x="112238" y="27487"/>
                </a:lnTo>
                <a:lnTo>
                  <a:pt x="115674" y="23287"/>
                </a:lnTo>
                <a:lnTo>
                  <a:pt x="108802" y="13743"/>
                </a:lnTo>
                <a:lnTo>
                  <a:pt x="115292" y="15270"/>
                </a:lnTo>
                <a:lnTo>
                  <a:pt x="122927" y="9544"/>
                </a:lnTo>
                <a:lnTo>
                  <a:pt x="148124" y="21760"/>
                </a:lnTo>
                <a:lnTo>
                  <a:pt x="156522" y="28250"/>
                </a:lnTo>
                <a:lnTo>
                  <a:pt x="174083" y="34740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4184651" y="4627454"/>
            <a:ext cx="211878" cy="378326"/>
          </a:xfrm>
          <a:custGeom>
            <a:avLst/>
            <a:gdLst/>
            <a:ahLst/>
            <a:cxnLst/>
            <a:rect l="l" t="t" r="r" b="b"/>
            <a:pathLst>
              <a:path w="211878" h="378326">
                <a:moveTo>
                  <a:pt x="177901" y="50393"/>
                </a:moveTo>
                <a:lnTo>
                  <a:pt x="172556" y="50393"/>
                </a:lnTo>
                <a:lnTo>
                  <a:pt x="159577" y="60700"/>
                </a:lnTo>
                <a:lnTo>
                  <a:pt x="156522" y="69481"/>
                </a:lnTo>
                <a:lnTo>
                  <a:pt x="159958" y="71389"/>
                </a:lnTo>
                <a:lnTo>
                  <a:pt x="156904" y="74062"/>
                </a:lnTo>
                <a:lnTo>
                  <a:pt x="155759" y="83988"/>
                </a:lnTo>
                <a:lnTo>
                  <a:pt x="135144" y="114147"/>
                </a:lnTo>
                <a:lnTo>
                  <a:pt x="132090" y="135144"/>
                </a:lnTo>
                <a:lnTo>
                  <a:pt x="137434" y="142015"/>
                </a:lnTo>
                <a:lnTo>
                  <a:pt x="136289" y="150796"/>
                </a:lnTo>
                <a:lnTo>
                  <a:pt x="138580" y="154232"/>
                </a:lnTo>
                <a:lnTo>
                  <a:pt x="154614" y="156904"/>
                </a:lnTo>
                <a:lnTo>
                  <a:pt x="163012" y="166066"/>
                </a:lnTo>
                <a:lnTo>
                  <a:pt x="177901" y="175992"/>
                </a:lnTo>
                <a:lnTo>
                  <a:pt x="190117" y="182864"/>
                </a:lnTo>
                <a:lnTo>
                  <a:pt x="195080" y="182100"/>
                </a:lnTo>
                <a:lnTo>
                  <a:pt x="199662" y="184391"/>
                </a:lnTo>
                <a:lnTo>
                  <a:pt x="203479" y="194699"/>
                </a:lnTo>
                <a:lnTo>
                  <a:pt x="209969" y="195462"/>
                </a:lnTo>
                <a:lnTo>
                  <a:pt x="211878" y="197753"/>
                </a:lnTo>
                <a:lnTo>
                  <a:pt x="210351" y="209587"/>
                </a:lnTo>
                <a:lnTo>
                  <a:pt x="205388" y="208060"/>
                </a:lnTo>
                <a:lnTo>
                  <a:pt x="201952" y="211114"/>
                </a:lnTo>
                <a:lnTo>
                  <a:pt x="204243" y="214168"/>
                </a:lnTo>
                <a:lnTo>
                  <a:pt x="208824" y="214932"/>
                </a:lnTo>
                <a:lnTo>
                  <a:pt x="203479" y="221422"/>
                </a:lnTo>
                <a:lnTo>
                  <a:pt x="206533" y="227912"/>
                </a:lnTo>
                <a:lnTo>
                  <a:pt x="206151" y="236311"/>
                </a:lnTo>
                <a:lnTo>
                  <a:pt x="194317" y="241274"/>
                </a:lnTo>
                <a:lnTo>
                  <a:pt x="186300" y="239747"/>
                </a:lnTo>
                <a:lnTo>
                  <a:pt x="182482" y="237456"/>
                </a:lnTo>
                <a:lnTo>
                  <a:pt x="182100" y="234784"/>
                </a:lnTo>
                <a:lnTo>
                  <a:pt x="184773" y="233638"/>
                </a:lnTo>
                <a:lnTo>
                  <a:pt x="195462" y="238219"/>
                </a:lnTo>
                <a:lnTo>
                  <a:pt x="194317" y="232875"/>
                </a:lnTo>
                <a:lnTo>
                  <a:pt x="196989" y="234784"/>
                </a:lnTo>
                <a:lnTo>
                  <a:pt x="198134" y="229821"/>
                </a:lnTo>
                <a:lnTo>
                  <a:pt x="196226" y="226385"/>
                </a:lnTo>
                <a:lnTo>
                  <a:pt x="188590" y="226385"/>
                </a:lnTo>
                <a:lnTo>
                  <a:pt x="188590" y="231348"/>
                </a:lnTo>
                <a:lnTo>
                  <a:pt x="182100" y="226385"/>
                </a:lnTo>
                <a:lnTo>
                  <a:pt x="172556" y="230584"/>
                </a:lnTo>
                <a:lnTo>
                  <a:pt x="168357" y="229439"/>
                </a:lnTo>
                <a:lnTo>
                  <a:pt x="172175" y="220658"/>
                </a:lnTo>
                <a:lnTo>
                  <a:pt x="169121" y="219895"/>
                </a:lnTo>
                <a:lnTo>
                  <a:pt x="157668" y="224858"/>
                </a:lnTo>
                <a:lnTo>
                  <a:pt x="161485" y="226003"/>
                </a:lnTo>
                <a:lnTo>
                  <a:pt x="161104" y="228675"/>
                </a:lnTo>
                <a:lnTo>
                  <a:pt x="149651" y="236692"/>
                </a:lnTo>
                <a:lnTo>
                  <a:pt x="146597" y="237456"/>
                </a:lnTo>
                <a:lnTo>
                  <a:pt x="142779" y="232875"/>
                </a:lnTo>
                <a:lnTo>
                  <a:pt x="140107" y="238219"/>
                </a:lnTo>
                <a:lnTo>
                  <a:pt x="132853" y="234784"/>
                </a:lnTo>
                <a:lnTo>
                  <a:pt x="129417" y="241274"/>
                </a:lnTo>
                <a:lnTo>
                  <a:pt x="131326" y="245473"/>
                </a:lnTo>
                <a:lnTo>
                  <a:pt x="122927" y="243182"/>
                </a:lnTo>
                <a:lnTo>
                  <a:pt x="111856" y="251581"/>
                </a:lnTo>
                <a:lnTo>
                  <a:pt x="105748" y="251581"/>
                </a:lnTo>
                <a:lnTo>
                  <a:pt x="96204" y="256544"/>
                </a:lnTo>
                <a:lnTo>
                  <a:pt x="88951" y="263798"/>
                </a:lnTo>
                <a:lnTo>
                  <a:pt x="88569" y="271051"/>
                </a:lnTo>
                <a:lnTo>
                  <a:pt x="92768" y="274869"/>
                </a:lnTo>
                <a:lnTo>
                  <a:pt x="90859" y="279450"/>
                </a:lnTo>
                <a:lnTo>
                  <a:pt x="85896" y="281740"/>
                </a:lnTo>
                <a:lnTo>
                  <a:pt x="79788" y="274869"/>
                </a:lnTo>
                <a:lnTo>
                  <a:pt x="73298" y="283267"/>
                </a:lnTo>
                <a:lnTo>
                  <a:pt x="73298" y="285176"/>
                </a:lnTo>
                <a:lnTo>
                  <a:pt x="78261" y="285940"/>
                </a:lnTo>
                <a:lnTo>
                  <a:pt x="85133" y="297393"/>
                </a:lnTo>
                <a:lnTo>
                  <a:pt x="83988" y="308464"/>
                </a:lnTo>
                <a:lnTo>
                  <a:pt x="80934" y="309991"/>
                </a:lnTo>
                <a:lnTo>
                  <a:pt x="75971" y="303119"/>
                </a:lnTo>
                <a:lnTo>
                  <a:pt x="70244" y="308464"/>
                </a:lnTo>
                <a:lnTo>
                  <a:pt x="74825" y="311136"/>
                </a:lnTo>
                <a:lnTo>
                  <a:pt x="75207" y="316862"/>
                </a:lnTo>
                <a:lnTo>
                  <a:pt x="71771" y="315335"/>
                </a:lnTo>
                <a:lnTo>
                  <a:pt x="69099" y="321062"/>
                </a:lnTo>
                <a:lnTo>
                  <a:pt x="62609" y="322207"/>
                </a:lnTo>
                <a:lnTo>
                  <a:pt x="57264" y="328315"/>
                </a:lnTo>
                <a:lnTo>
                  <a:pt x="50774" y="328315"/>
                </a:lnTo>
                <a:lnTo>
                  <a:pt x="43903" y="339005"/>
                </a:lnTo>
                <a:lnTo>
                  <a:pt x="29014" y="378326"/>
                </a:lnTo>
                <a:lnTo>
                  <a:pt x="20615" y="374127"/>
                </a:lnTo>
                <a:lnTo>
                  <a:pt x="3436" y="353893"/>
                </a:lnTo>
                <a:lnTo>
                  <a:pt x="0" y="346258"/>
                </a:lnTo>
                <a:lnTo>
                  <a:pt x="382" y="341295"/>
                </a:lnTo>
                <a:lnTo>
                  <a:pt x="5726" y="338241"/>
                </a:lnTo>
                <a:lnTo>
                  <a:pt x="8781" y="330224"/>
                </a:lnTo>
                <a:lnTo>
                  <a:pt x="13743" y="328697"/>
                </a:lnTo>
                <a:lnTo>
                  <a:pt x="21760" y="321825"/>
                </a:lnTo>
                <a:lnTo>
                  <a:pt x="33595" y="300447"/>
                </a:lnTo>
                <a:lnTo>
                  <a:pt x="49247" y="298920"/>
                </a:lnTo>
                <a:lnTo>
                  <a:pt x="46957" y="289376"/>
                </a:lnTo>
                <a:lnTo>
                  <a:pt x="51538" y="270669"/>
                </a:lnTo>
                <a:lnTo>
                  <a:pt x="51156" y="255399"/>
                </a:lnTo>
                <a:lnTo>
                  <a:pt x="53447" y="242801"/>
                </a:lnTo>
                <a:lnTo>
                  <a:pt x="50011" y="232111"/>
                </a:lnTo>
                <a:lnTo>
                  <a:pt x="51538" y="227912"/>
                </a:lnTo>
                <a:lnTo>
                  <a:pt x="44666" y="212641"/>
                </a:lnTo>
                <a:lnTo>
                  <a:pt x="44284" y="205388"/>
                </a:lnTo>
                <a:lnTo>
                  <a:pt x="48866" y="198898"/>
                </a:lnTo>
                <a:lnTo>
                  <a:pt x="64900" y="194317"/>
                </a:lnTo>
                <a:lnTo>
                  <a:pt x="69862" y="189354"/>
                </a:lnTo>
                <a:lnTo>
                  <a:pt x="71771" y="182482"/>
                </a:lnTo>
                <a:lnTo>
                  <a:pt x="69862" y="179046"/>
                </a:lnTo>
                <a:lnTo>
                  <a:pt x="63754" y="177138"/>
                </a:lnTo>
                <a:lnTo>
                  <a:pt x="60318" y="171029"/>
                </a:lnTo>
                <a:lnTo>
                  <a:pt x="52683" y="170266"/>
                </a:lnTo>
                <a:lnTo>
                  <a:pt x="41994" y="163776"/>
                </a:lnTo>
                <a:lnTo>
                  <a:pt x="40467" y="161104"/>
                </a:lnTo>
                <a:lnTo>
                  <a:pt x="41612" y="150032"/>
                </a:lnTo>
                <a:lnTo>
                  <a:pt x="37794" y="145833"/>
                </a:lnTo>
                <a:lnTo>
                  <a:pt x="44284" y="140870"/>
                </a:lnTo>
                <a:lnTo>
                  <a:pt x="41994" y="129799"/>
                </a:lnTo>
                <a:lnTo>
                  <a:pt x="37413" y="126745"/>
                </a:lnTo>
                <a:lnTo>
                  <a:pt x="30923" y="112238"/>
                </a:lnTo>
                <a:lnTo>
                  <a:pt x="46193" y="105748"/>
                </a:lnTo>
                <a:lnTo>
                  <a:pt x="52301" y="97731"/>
                </a:lnTo>
                <a:lnTo>
                  <a:pt x="50011" y="92768"/>
                </a:lnTo>
                <a:lnTo>
                  <a:pt x="52301" y="88569"/>
                </a:lnTo>
                <a:lnTo>
                  <a:pt x="77498" y="90478"/>
                </a:lnTo>
                <a:lnTo>
                  <a:pt x="97349" y="83224"/>
                </a:lnTo>
                <a:lnTo>
                  <a:pt x="107275" y="72153"/>
                </a:lnTo>
                <a:lnTo>
                  <a:pt x="110329" y="64900"/>
                </a:lnTo>
                <a:lnTo>
                  <a:pt x="117201" y="24815"/>
                </a:lnTo>
                <a:lnTo>
                  <a:pt x="108420" y="7253"/>
                </a:lnTo>
                <a:lnTo>
                  <a:pt x="131326" y="0"/>
                </a:lnTo>
                <a:lnTo>
                  <a:pt x="133998" y="764"/>
                </a:lnTo>
                <a:lnTo>
                  <a:pt x="145070" y="14125"/>
                </a:lnTo>
                <a:lnTo>
                  <a:pt x="162249" y="22906"/>
                </a:lnTo>
                <a:lnTo>
                  <a:pt x="177901" y="50393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4381640" y="4796956"/>
            <a:ext cx="11835" cy="6490"/>
          </a:xfrm>
          <a:custGeom>
            <a:avLst/>
            <a:gdLst/>
            <a:ahLst/>
            <a:cxnLst/>
            <a:rect l="l" t="t" r="r" b="b"/>
            <a:pathLst>
              <a:path w="11835" h="6490">
                <a:moveTo>
                  <a:pt x="8017" y="2291"/>
                </a:moveTo>
                <a:lnTo>
                  <a:pt x="11835" y="0"/>
                </a:lnTo>
                <a:lnTo>
                  <a:pt x="10689" y="3818"/>
                </a:lnTo>
                <a:lnTo>
                  <a:pt x="4963" y="6490"/>
                </a:lnTo>
                <a:lnTo>
                  <a:pt x="0" y="6108"/>
                </a:lnTo>
                <a:lnTo>
                  <a:pt x="8017" y="2291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4164417" y="4519033"/>
            <a:ext cx="137434" cy="220658"/>
          </a:xfrm>
          <a:custGeom>
            <a:avLst/>
            <a:gdLst/>
            <a:ahLst/>
            <a:cxnLst/>
            <a:rect l="l" t="t" r="r" b="b"/>
            <a:pathLst>
              <a:path w="137434" h="220658">
                <a:moveTo>
                  <a:pt x="100785" y="7253"/>
                </a:moveTo>
                <a:lnTo>
                  <a:pt x="107275" y="18325"/>
                </a:lnTo>
                <a:lnTo>
                  <a:pt x="111856" y="32832"/>
                </a:lnTo>
                <a:lnTo>
                  <a:pt x="121019" y="34740"/>
                </a:lnTo>
                <a:lnTo>
                  <a:pt x="122927" y="37794"/>
                </a:lnTo>
                <a:lnTo>
                  <a:pt x="128654" y="54592"/>
                </a:lnTo>
                <a:lnTo>
                  <a:pt x="130563" y="69099"/>
                </a:lnTo>
                <a:lnTo>
                  <a:pt x="124073" y="100022"/>
                </a:lnTo>
                <a:lnTo>
                  <a:pt x="124454" y="108802"/>
                </a:lnTo>
                <a:lnTo>
                  <a:pt x="137434" y="133235"/>
                </a:lnTo>
                <a:lnTo>
                  <a:pt x="130563" y="173320"/>
                </a:lnTo>
                <a:lnTo>
                  <a:pt x="121782" y="188209"/>
                </a:lnTo>
                <a:lnTo>
                  <a:pt x="111475" y="194699"/>
                </a:lnTo>
                <a:lnTo>
                  <a:pt x="97731" y="198898"/>
                </a:lnTo>
                <a:lnTo>
                  <a:pt x="72535" y="196989"/>
                </a:lnTo>
                <a:lnTo>
                  <a:pt x="70244" y="201189"/>
                </a:lnTo>
                <a:lnTo>
                  <a:pt x="72535" y="206151"/>
                </a:lnTo>
                <a:lnTo>
                  <a:pt x="66427" y="214168"/>
                </a:lnTo>
                <a:lnTo>
                  <a:pt x="51156" y="220658"/>
                </a:lnTo>
                <a:lnTo>
                  <a:pt x="50011" y="213405"/>
                </a:lnTo>
                <a:lnTo>
                  <a:pt x="46193" y="208442"/>
                </a:lnTo>
                <a:lnTo>
                  <a:pt x="39321" y="204624"/>
                </a:lnTo>
                <a:lnTo>
                  <a:pt x="36649" y="199662"/>
                </a:lnTo>
                <a:lnTo>
                  <a:pt x="33977" y="197753"/>
                </a:lnTo>
                <a:lnTo>
                  <a:pt x="25578" y="197753"/>
                </a:lnTo>
                <a:lnTo>
                  <a:pt x="22906" y="194699"/>
                </a:lnTo>
                <a:lnTo>
                  <a:pt x="21760" y="181337"/>
                </a:lnTo>
                <a:lnTo>
                  <a:pt x="14125" y="164921"/>
                </a:lnTo>
                <a:lnTo>
                  <a:pt x="18325" y="135907"/>
                </a:lnTo>
                <a:lnTo>
                  <a:pt x="14889" y="113383"/>
                </a:lnTo>
                <a:lnTo>
                  <a:pt x="16416" y="100785"/>
                </a:lnTo>
                <a:lnTo>
                  <a:pt x="0" y="82842"/>
                </a:lnTo>
                <a:lnTo>
                  <a:pt x="14507" y="71008"/>
                </a:lnTo>
                <a:lnTo>
                  <a:pt x="24433" y="72535"/>
                </a:lnTo>
                <a:lnTo>
                  <a:pt x="28250" y="69862"/>
                </a:lnTo>
                <a:lnTo>
                  <a:pt x="37031" y="42376"/>
                </a:lnTo>
                <a:lnTo>
                  <a:pt x="46575" y="47720"/>
                </a:lnTo>
                <a:lnTo>
                  <a:pt x="53447" y="41994"/>
                </a:lnTo>
                <a:lnTo>
                  <a:pt x="66427" y="39321"/>
                </a:lnTo>
                <a:lnTo>
                  <a:pt x="69099" y="28632"/>
                </a:lnTo>
                <a:lnTo>
                  <a:pt x="77116" y="28632"/>
                </a:lnTo>
                <a:lnTo>
                  <a:pt x="79025" y="22906"/>
                </a:lnTo>
                <a:lnTo>
                  <a:pt x="74825" y="6490"/>
                </a:lnTo>
                <a:lnTo>
                  <a:pt x="75589" y="3054"/>
                </a:lnTo>
                <a:lnTo>
                  <a:pt x="83224" y="0"/>
                </a:lnTo>
                <a:lnTo>
                  <a:pt x="100785" y="7253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3991861" y="4495364"/>
            <a:ext cx="230202" cy="263034"/>
          </a:xfrm>
          <a:custGeom>
            <a:avLst/>
            <a:gdLst/>
            <a:ahLst/>
            <a:cxnLst/>
            <a:rect l="l" t="t" r="r" b="b"/>
            <a:pathLst>
              <a:path w="230202" h="263034">
                <a:moveTo>
                  <a:pt x="0" y="27869"/>
                </a:moveTo>
                <a:lnTo>
                  <a:pt x="3436" y="28250"/>
                </a:lnTo>
                <a:lnTo>
                  <a:pt x="4199" y="30923"/>
                </a:lnTo>
                <a:lnTo>
                  <a:pt x="12216" y="32068"/>
                </a:lnTo>
                <a:lnTo>
                  <a:pt x="19470" y="27105"/>
                </a:lnTo>
                <a:lnTo>
                  <a:pt x="18706" y="24051"/>
                </a:lnTo>
                <a:lnTo>
                  <a:pt x="24433" y="20233"/>
                </a:lnTo>
                <a:lnTo>
                  <a:pt x="32450" y="19470"/>
                </a:lnTo>
                <a:lnTo>
                  <a:pt x="43521" y="11453"/>
                </a:lnTo>
                <a:lnTo>
                  <a:pt x="43139" y="8017"/>
                </a:lnTo>
                <a:lnTo>
                  <a:pt x="71389" y="0"/>
                </a:lnTo>
                <a:lnTo>
                  <a:pt x="80934" y="9926"/>
                </a:lnTo>
                <a:lnTo>
                  <a:pt x="86660" y="24815"/>
                </a:lnTo>
                <a:lnTo>
                  <a:pt x="85515" y="27869"/>
                </a:lnTo>
                <a:lnTo>
                  <a:pt x="81315" y="25578"/>
                </a:lnTo>
                <a:lnTo>
                  <a:pt x="77498" y="28250"/>
                </a:lnTo>
                <a:lnTo>
                  <a:pt x="74444" y="36649"/>
                </a:lnTo>
                <a:lnTo>
                  <a:pt x="63754" y="50774"/>
                </a:lnTo>
                <a:lnTo>
                  <a:pt x="63754" y="55737"/>
                </a:lnTo>
                <a:lnTo>
                  <a:pt x="67190" y="56501"/>
                </a:lnTo>
                <a:lnTo>
                  <a:pt x="67572" y="52301"/>
                </a:lnTo>
                <a:lnTo>
                  <a:pt x="75589" y="44284"/>
                </a:lnTo>
                <a:lnTo>
                  <a:pt x="76352" y="49247"/>
                </a:lnTo>
                <a:lnTo>
                  <a:pt x="79788" y="51156"/>
                </a:lnTo>
                <a:lnTo>
                  <a:pt x="73680" y="52301"/>
                </a:lnTo>
                <a:lnTo>
                  <a:pt x="73680" y="56501"/>
                </a:lnTo>
                <a:lnTo>
                  <a:pt x="85896" y="63372"/>
                </a:lnTo>
                <a:lnTo>
                  <a:pt x="90478" y="60700"/>
                </a:lnTo>
                <a:lnTo>
                  <a:pt x="92386" y="64518"/>
                </a:lnTo>
                <a:lnTo>
                  <a:pt x="88187" y="76734"/>
                </a:lnTo>
                <a:lnTo>
                  <a:pt x="89332" y="79788"/>
                </a:lnTo>
                <a:lnTo>
                  <a:pt x="95822" y="69862"/>
                </a:lnTo>
                <a:lnTo>
                  <a:pt x="104221" y="72535"/>
                </a:lnTo>
                <a:lnTo>
                  <a:pt x="105748" y="71008"/>
                </a:lnTo>
                <a:lnTo>
                  <a:pt x="105748" y="64900"/>
                </a:lnTo>
                <a:lnTo>
                  <a:pt x="100022" y="66045"/>
                </a:lnTo>
                <a:lnTo>
                  <a:pt x="95441" y="64136"/>
                </a:lnTo>
                <a:lnTo>
                  <a:pt x="93150" y="57646"/>
                </a:lnTo>
                <a:lnTo>
                  <a:pt x="97731" y="53447"/>
                </a:lnTo>
                <a:lnTo>
                  <a:pt x="108420" y="51538"/>
                </a:lnTo>
                <a:lnTo>
                  <a:pt x="117583" y="41230"/>
                </a:lnTo>
                <a:lnTo>
                  <a:pt x="115674" y="49247"/>
                </a:lnTo>
                <a:lnTo>
                  <a:pt x="121400" y="52301"/>
                </a:lnTo>
                <a:lnTo>
                  <a:pt x="120255" y="56883"/>
                </a:lnTo>
                <a:lnTo>
                  <a:pt x="113383" y="62227"/>
                </a:lnTo>
                <a:lnTo>
                  <a:pt x="115674" y="71389"/>
                </a:lnTo>
                <a:lnTo>
                  <a:pt x="114529" y="78261"/>
                </a:lnTo>
                <a:lnTo>
                  <a:pt x="128654" y="97731"/>
                </a:lnTo>
                <a:lnTo>
                  <a:pt x="161867" y="108039"/>
                </a:lnTo>
                <a:lnTo>
                  <a:pt x="172556" y="106512"/>
                </a:lnTo>
                <a:lnTo>
                  <a:pt x="188972" y="124454"/>
                </a:lnTo>
                <a:lnTo>
                  <a:pt x="187445" y="137053"/>
                </a:lnTo>
                <a:lnTo>
                  <a:pt x="190881" y="159577"/>
                </a:lnTo>
                <a:lnTo>
                  <a:pt x="186682" y="188590"/>
                </a:lnTo>
                <a:lnTo>
                  <a:pt x="194317" y="205006"/>
                </a:lnTo>
                <a:lnTo>
                  <a:pt x="196226" y="219895"/>
                </a:lnTo>
                <a:lnTo>
                  <a:pt x="206533" y="221422"/>
                </a:lnTo>
                <a:lnTo>
                  <a:pt x="211878" y="228294"/>
                </a:lnTo>
                <a:lnTo>
                  <a:pt x="218750" y="232111"/>
                </a:lnTo>
                <a:lnTo>
                  <a:pt x="222567" y="237074"/>
                </a:lnTo>
                <a:lnTo>
                  <a:pt x="230202" y="258835"/>
                </a:lnTo>
                <a:lnTo>
                  <a:pt x="228675" y="261507"/>
                </a:lnTo>
                <a:lnTo>
                  <a:pt x="222949" y="263034"/>
                </a:lnTo>
                <a:lnTo>
                  <a:pt x="216077" y="258835"/>
                </a:lnTo>
                <a:lnTo>
                  <a:pt x="205388" y="256544"/>
                </a:lnTo>
                <a:lnTo>
                  <a:pt x="190117" y="262652"/>
                </a:lnTo>
                <a:lnTo>
                  <a:pt x="174465" y="256162"/>
                </a:lnTo>
                <a:lnTo>
                  <a:pt x="165303" y="247764"/>
                </a:lnTo>
                <a:lnTo>
                  <a:pt x="166830" y="241655"/>
                </a:lnTo>
                <a:lnTo>
                  <a:pt x="165685" y="235165"/>
                </a:lnTo>
                <a:lnTo>
                  <a:pt x="153468" y="213787"/>
                </a:lnTo>
                <a:lnTo>
                  <a:pt x="143924" y="208824"/>
                </a:lnTo>
                <a:lnTo>
                  <a:pt x="141252" y="201952"/>
                </a:lnTo>
                <a:lnTo>
                  <a:pt x="136671" y="203479"/>
                </a:lnTo>
                <a:lnTo>
                  <a:pt x="137434" y="209587"/>
                </a:lnTo>
                <a:lnTo>
                  <a:pt x="132471" y="211114"/>
                </a:lnTo>
                <a:lnTo>
                  <a:pt x="122164" y="204243"/>
                </a:lnTo>
                <a:lnTo>
                  <a:pt x="116819" y="195080"/>
                </a:lnTo>
                <a:lnTo>
                  <a:pt x="111093" y="192026"/>
                </a:lnTo>
                <a:lnTo>
                  <a:pt x="98113" y="189736"/>
                </a:lnTo>
                <a:lnTo>
                  <a:pt x="93913" y="185536"/>
                </a:lnTo>
                <a:lnTo>
                  <a:pt x="93150" y="181719"/>
                </a:lnTo>
                <a:lnTo>
                  <a:pt x="104603" y="173320"/>
                </a:lnTo>
                <a:lnTo>
                  <a:pt x="104603" y="167594"/>
                </a:lnTo>
                <a:lnTo>
                  <a:pt x="101167" y="162631"/>
                </a:lnTo>
                <a:lnTo>
                  <a:pt x="94295" y="157286"/>
                </a:lnTo>
                <a:lnTo>
                  <a:pt x="86278" y="157668"/>
                </a:lnTo>
                <a:lnTo>
                  <a:pt x="80552" y="151941"/>
                </a:lnTo>
                <a:lnTo>
                  <a:pt x="70626" y="150414"/>
                </a:lnTo>
                <a:lnTo>
                  <a:pt x="66045" y="147360"/>
                </a:lnTo>
                <a:lnTo>
                  <a:pt x="56501" y="129036"/>
                </a:lnTo>
                <a:lnTo>
                  <a:pt x="51538" y="128272"/>
                </a:lnTo>
                <a:lnTo>
                  <a:pt x="41994" y="131708"/>
                </a:lnTo>
                <a:lnTo>
                  <a:pt x="32068" y="127127"/>
                </a:lnTo>
                <a:lnTo>
                  <a:pt x="24815" y="121019"/>
                </a:lnTo>
                <a:lnTo>
                  <a:pt x="14125" y="117201"/>
                </a:lnTo>
                <a:lnTo>
                  <a:pt x="11071" y="111093"/>
                </a:lnTo>
                <a:lnTo>
                  <a:pt x="12980" y="96204"/>
                </a:lnTo>
                <a:lnTo>
                  <a:pt x="16798" y="94295"/>
                </a:lnTo>
                <a:lnTo>
                  <a:pt x="27487" y="99640"/>
                </a:lnTo>
                <a:lnTo>
                  <a:pt x="31304" y="98495"/>
                </a:lnTo>
                <a:lnTo>
                  <a:pt x="35504" y="92386"/>
                </a:lnTo>
                <a:lnTo>
                  <a:pt x="35122" y="66045"/>
                </a:lnTo>
                <a:lnTo>
                  <a:pt x="31304" y="61845"/>
                </a:lnTo>
                <a:lnTo>
                  <a:pt x="17561" y="67572"/>
                </a:lnTo>
                <a:lnTo>
                  <a:pt x="9162" y="63372"/>
                </a:lnTo>
                <a:lnTo>
                  <a:pt x="764" y="49247"/>
                </a:lnTo>
                <a:lnTo>
                  <a:pt x="0" y="27869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4035382" y="4685100"/>
            <a:ext cx="123309" cy="176756"/>
          </a:xfrm>
          <a:custGeom>
            <a:avLst/>
            <a:gdLst/>
            <a:ahLst/>
            <a:cxnLst/>
            <a:rect l="l" t="t" r="r" b="b"/>
            <a:pathLst>
              <a:path w="123309" h="176756">
                <a:moveTo>
                  <a:pt x="0" y="170648"/>
                </a:moveTo>
                <a:lnTo>
                  <a:pt x="3818" y="166066"/>
                </a:lnTo>
                <a:lnTo>
                  <a:pt x="24051" y="160340"/>
                </a:lnTo>
                <a:lnTo>
                  <a:pt x="33595" y="151941"/>
                </a:lnTo>
                <a:lnTo>
                  <a:pt x="56119" y="125600"/>
                </a:lnTo>
                <a:lnTo>
                  <a:pt x="56501" y="116819"/>
                </a:lnTo>
                <a:lnTo>
                  <a:pt x="63372" y="111475"/>
                </a:lnTo>
                <a:lnTo>
                  <a:pt x="64900" y="94677"/>
                </a:lnTo>
                <a:lnTo>
                  <a:pt x="62227" y="82842"/>
                </a:lnTo>
                <a:lnTo>
                  <a:pt x="64136" y="74444"/>
                </a:lnTo>
                <a:lnTo>
                  <a:pt x="71389" y="65663"/>
                </a:lnTo>
                <a:lnTo>
                  <a:pt x="67954" y="44284"/>
                </a:lnTo>
                <a:lnTo>
                  <a:pt x="69481" y="22906"/>
                </a:lnTo>
                <a:lnTo>
                  <a:pt x="61464" y="17943"/>
                </a:lnTo>
                <a:lnTo>
                  <a:pt x="54974" y="10689"/>
                </a:lnTo>
                <a:lnTo>
                  <a:pt x="54592" y="0"/>
                </a:lnTo>
                <a:lnTo>
                  <a:pt x="70244" y="3436"/>
                </a:lnTo>
                <a:lnTo>
                  <a:pt x="78643" y="14507"/>
                </a:lnTo>
                <a:lnTo>
                  <a:pt x="88951" y="21379"/>
                </a:lnTo>
                <a:lnTo>
                  <a:pt x="93913" y="19852"/>
                </a:lnTo>
                <a:lnTo>
                  <a:pt x="93150" y="13743"/>
                </a:lnTo>
                <a:lnTo>
                  <a:pt x="97731" y="12216"/>
                </a:lnTo>
                <a:lnTo>
                  <a:pt x="100403" y="19088"/>
                </a:lnTo>
                <a:lnTo>
                  <a:pt x="109947" y="24051"/>
                </a:lnTo>
                <a:lnTo>
                  <a:pt x="122164" y="45430"/>
                </a:lnTo>
                <a:lnTo>
                  <a:pt x="123309" y="51920"/>
                </a:lnTo>
                <a:lnTo>
                  <a:pt x="105366" y="108420"/>
                </a:lnTo>
                <a:lnTo>
                  <a:pt x="113765" y="123309"/>
                </a:lnTo>
                <a:lnTo>
                  <a:pt x="116056" y="134380"/>
                </a:lnTo>
                <a:lnTo>
                  <a:pt x="113765" y="150796"/>
                </a:lnTo>
                <a:lnTo>
                  <a:pt x="110329" y="153087"/>
                </a:lnTo>
                <a:lnTo>
                  <a:pt x="101167" y="153850"/>
                </a:lnTo>
                <a:lnTo>
                  <a:pt x="86278" y="162249"/>
                </a:lnTo>
                <a:lnTo>
                  <a:pt x="72917" y="162249"/>
                </a:lnTo>
                <a:lnTo>
                  <a:pt x="20233" y="176756"/>
                </a:lnTo>
                <a:lnTo>
                  <a:pt x="2672" y="175229"/>
                </a:lnTo>
                <a:lnTo>
                  <a:pt x="0" y="170648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4058669" y="4817953"/>
            <a:ext cx="10308" cy="9162"/>
          </a:xfrm>
          <a:custGeom>
            <a:avLst/>
            <a:gdLst/>
            <a:ahLst/>
            <a:cxnLst/>
            <a:rect l="l" t="t" r="r" b="b"/>
            <a:pathLst>
              <a:path w="10308" h="9162">
                <a:moveTo>
                  <a:pt x="0" y="5726"/>
                </a:moveTo>
                <a:lnTo>
                  <a:pt x="7253" y="0"/>
                </a:lnTo>
                <a:lnTo>
                  <a:pt x="10308" y="4581"/>
                </a:lnTo>
                <a:lnTo>
                  <a:pt x="3818" y="9162"/>
                </a:lnTo>
                <a:lnTo>
                  <a:pt x="0" y="5726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3873133" y="4519797"/>
            <a:ext cx="233638" cy="256162"/>
          </a:xfrm>
          <a:custGeom>
            <a:avLst/>
            <a:gdLst/>
            <a:ahLst/>
            <a:cxnLst/>
            <a:rect l="l" t="t" r="r" b="b"/>
            <a:pathLst>
              <a:path w="233638" h="256162">
                <a:moveTo>
                  <a:pt x="20997" y="17561"/>
                </a:moveTo>
                <a:lnTo>
                  <a:pt x="22906" y="14889"/>
                </a:lnTo>
                <a:lnTo>
                  <a:pt x="40467" y="8399"/>
                </a:lnTo>
                <a:lnTo>
                  <a:pt x="54592" y="0"/>
                </a:lnTo>
                <a:lnTo>
                  <a:pt x="64900" y="3054"/>
                </a:lnTo>
                <a:lnTo>
                  <a:pt x="105748" y="1527"/>
                </a:lnTo>
                <a:lnTo>
                  <a:pt x="113002" y="3818"/>
                </a:lnTo>
                <a:lnTo>
                  <a:pt x="114529" y="6490"/>
                </a:lnTo>
                <a:lnTo>
                  <a:pt x="118728" y="3436"/>
                </a:lnTo>
                <a:lnTo>
                  <a:pt x="119492" y="24815"/>
                </a:lnTo>
                <a:lnTo>
                  <a:pt x="127890" y="38940"/>
                </a:lnTo>
                <a:lnTo>
                  <a:pt x="136289" y="43139"/>
                </a:lnTo>
                <a:lnTo>
                  <a:pt x="150032" y="37413"/>
                </a:lnTo>
                <a:lnTo>
                  <a:pt x="153850" y="41612"/>
                </a:lnTo>
                <a:lnTo>
                  <a:pt x="154614" y="46575"/>
                </a:lnTo>
                <a:lnTo>
                  <a:pt x="155377" y="62609"/>
                </a:lnTo>
                <a:lnTo>
                  <a:pt x="153087" y="70244"/>
                </a:lnTo>
                <a:lnTo>
                  <a:pt x="146215" y="75207"/>
                </a:lnTo>
                <a:lnTo>
                  <a:pt x="133235" y="70244"/>
                </a:lnTo>
                <a:lnTo>
                  <a:pt x="130563" y="77116"/>
                </a:lnTo>
                <a:lnTo>
                  <a:pt x="130944" y="90478"/>
                </a:lnTo>
                <a:lnTo>
                  <a:pt x="160722" y="107275"/>
                </a:lnTo>
                <a:lnTo>
                  <a:pt x="170266" y="103839"/>
                </a:lnTo>
                <a:lnTo>
                  <a:pt x="175229" y="104603"/>
                </a:lnTo>
                <a:lnTo>
                  <a:pt x="184773" y="122927"/>
                </a:lnTo>
                <a:lnTo>
                  <a:pt x="189354" y="125981"/>
                </a:lnTo>
                <a:lnTo>
                  <a:pt x="199280" y="127509"/>
                </a:lnTo>
                <a:lnTo>
                  <a:pt x="205006" y="133235"/>
                </a:lnTo>
                <a:lnTo>
                  <a:pt x="213023" y="132853"/>
                </a:lnTo>
                <a:lnTo>
                  <a:pt x="223331" y="143161"/>
                </a:lnTo>
                <a:lnTo>
                  <a:pt x="223331" y="148887"/>
                </a:lnTo>
                <a:lnTo>
                  <a:pt x="211878" y="157286"/>
                </a:lnTo>
                <a:lnTo>
                  <a:pt x="211878" y="159195"/>
                </a:lnTo>
                <a:lnTo>
                  <a:pt x="216841" y="165303"/>
                </a:lnTo>
                <a:lnTo>
                  <a:pt x="217223" y="175992"/>
                </a:lnTo>
                <a:lnTo>
                  <a:pt x="223713" y="183246"/>
                </a:lnTo>
                <a:lnTo>
                  <a:pt x="231730" y="188209"/>
                </a:lnTo>
                <a:lnTo>
                  <a:pt x="230202" y="209587"/>
                </a:lnTo>
                <a:lnTo>
                  <a:pt x="233638" y="230966"/>
                </a:lnTo>
                <a:lnTo>
                  <a:pt x="230202" y="236311"/>
                </a:lnTo>
                <a:lnTo>
                  <a:pt x="220277" y="242419"/>
                </a:lnTo>
                <a:lnTo>
                  <a:pt x="212260" y="235929"/>
                </a:lnTo>
                <a:lnTo>
                  <a:pt x="201570" y="236692"/>
                </a:lnTo>
                <a:lnTo>
                  <a:pt x="201952" y="242801"/>
                </a:lnTo>
                <a:lnTo>
                  <a:pt x="195080" y="243564"/>
                </a:lnTo>
                <a:lnTo>
                  <a:pt x="195462" y="237838"/>
                </a:lnTo>
                <a:lnTo>
                  <a:pt x="188590" y="240128"/>
                </a:lnTo>
                <a:lnTo>
                  <a:pt x="192790" y="250054"/>
                </a:lnTo>
                <a:lnTo>
                  <a:pt x="186682" y="248909"/>
                </a:lnTo>
                <a:lnTo>
                  <a:pt x="185536" y="243564"/>
                </a:lnTo>
                <a:lnTo>
                  <a:pt x="182100" y="243946"/>
                </a:lnTo>
                <a:lnTo>
                  <a:pt x="181337" y="250054"/>
                </a:lnTo>
                <a:lnTo>
                  <a:pt x="154232" y="256162"/>
                </a:lnTo>
                <a:lnTo>
                  <a:pt x="148887" y="251963"/>
                </a:lnTo>
                <a:lnTo>
                  <a:pt x="137434" y="251963"/>
                </a:lnTo>
                <a:lnTo>
                  <a:pt x="132853" y="245855"/>
                </a:lnTo>
                <a:lnTo>
                  <a:pt x="106130" y="230584"/>
                </a:lnTo>
                <a:lnTo>
                  <a:pt x="98876" y="224094"/>
                </a:lnTo>
                <a:lnTo>
                  <a:pt x="85896" y="219513"/>
                </a:lnTo>
                <a:lnTo>
                  <a:pt x="60318" y="221804"/>
                </a:lnTo>
                <a:lnTo>
                  <a:pt x="56883" y="219895"/>
                </a:lnTo>
                <a:lnTo>
                  <a:pt x="51156" y="223331"/>
                </a:lnTo>
                <a:lnTo>
                  <a:pt x="46575" y="222185"/>
                </a:lnTo>
                <a:lnTo>
                  <a:pt x="45430" y="216841"/>
                </a:lnTo>
                <a:lnTo>
                  <a:pt x="32068" y="231730"/>
                </a:lnTo>
                <a:lnTo>
                  <a:pt x="24051" y="228294"/>
                </a:lnTo>
                <a:lnTo>
                  <a:pt x="19470" y="231348"/>
                </a:lnTo>
                <a:lnTo>
                  <a:pt x="18706" y="236692"/>
                </a:lnTo>
                <a:lnTo>
                  <a:pt x="8781" y="235929"/>
                </a:lnTo>
                <a:lnTo>
                  <a:pt x="10689" y="222949"/>
                </a:lnTo>
                <a:lnTo>
                  <a:pt x="5726" y="213787"/>
                </a:lnTo>
                <a:lnTo>
                  <a:pt x="0" y="208442"/>
                </a:lnTo>
                <a:lnTo>
                  <a:pt x="764" y="164158"/>
                </a:lnTo>
                <a:lnTo>
                  <a:pt x="10689" y="154614"/>
                </a:lnTo>
                <a:lnTo>
                  <a:pt x="26342" y="130181"/>
                </a:lnTo>
                <a:lnTo>
                  <a:pt x="25196" y="118728"/>
                </a:lnTo>
                <a:lnTo>
                  <a:pt x="26723" y="108420"/>
                </a:lnTo>
                <a:lnTo>
                  <a:pt x="37031" y="111093"/>
                </a:lnTo>
                <a:lnTo>
                  <a:pt x="45811" y="104603"/>
                </a:lnTo>
                <a:lnTo>
                  <a:pt x="49247" y="98113"/>
                </a:lnTo>
                <a:lnTo>
                  <a:pt x="48484" y="85515"/>
                </a:lnTo>
                <a:lnTo>
                  <a:pt x="36267" y="57264"/>
                </a:lnTo>
                <a:lnTo>
                  <a:pt x="30923" y="31304"/>
                </a:lnTo>
                <a:lnTo>
                  <a:pt x="27105" y="22906"/>
                </a:lnTo>
                <a:lnTo>
                  <a:pt x="20997" y="17561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3951394" y="4780159"/>
            <a:ext cx="72917" cy="102312"/>
          </a:xfrm>
          <a:custGeom>
            <a:avLst/>
            <a:gdLst/>
            <a:ahLst/>
            <a:cxnLst/>
            <a:rect l="l" t="t" r="r" b="b"/>
            <a:pathLst>
              <a:path w="72917" h="102312">
                <a:moveTo>
                  <a:pt x="67572" y="0"/>
                </a:moveTo>
                <a:lnTo>
                  <a:pt x="72535" y="4199"/>
                </a:lnTo>
                <a:lnTo>
                  <a:pt x="72917" y="7253"/>
                </a:lnTo>
                <a:lnTo>
                  <a:pt x="67954" y="14125"/>
                </a:lnTo>
                <a:lnTo>
                  <a:pt x="64136" y="25196"/>
                </a:lnTo>
                <a:lnTo>
                  <a:pt x="58410" y="30159"/>
                </a:lnTo>
                <a:lnTo>
                  <a:pt x="48102" y="46575"/>
                </a:lnTo>
                <a:lnTo>
                  <a:pt x="46575" y="57646"/>
                </a:lnTo>
                <a:lnTo>
                  <a:pt x="47338" y="63372"/>
                </a:lnTo>
                <a:lnTo>
                  <a:pt x="50774" y="66045"/>
                </a:lnTo>
                <a:lnTo>
                  <a:pt x="51156" y="70626"/>
                </a:lnTo>
                <a:lnTo>
                  <a:pt x="58791" y="82842"/>
                </a:lnTo>
                <a:lnTo>
                  <a:pt x="34359" y="93532"/>
                </a:lnTo>
                <a:lnTo>
                  <a:pt x="27869" y="99640"/>
                </a:lnTo>
                <a:lnTo>
                  <a:pt x="13743" y="102312"/>
                </a:lnTo>
                <a:lnTo>
                  <a:pt x="13362" y="97731"/>
                </a:lnTo>
                <a:lnTo>
                  <a:pt x="8781" y="94677"/>
                </a:lnTo>
                <a:lnTo>
                  <a:pt x="12980" y="87042"/>
                </a:lnTo>
                <a:lnTo>
                  <a:pt x="5726" y="89332"/>
                </a:lnTo>
                <a:lnTo>
                  <a:pt x="0" y="78261"/>
                </a:lnTo>
                <a:lnTo>
                  <a:pt x="4963" y="68717"/>
                </a:lnTo>
                <a:lnTo>
                  <a:pt x="9162" y="69862"/>
                </a:lnTo>
                <a:lnTo>
                  <a:pt x="12216" y="68335"/>
                </a:lnTo>
                <a:lnTo>
                  <a:pt x="27487" y="39703"/>
                </a:lnTo>
                <a:lnTo>
                  <a:pt x="37794" y="32450"/>
                </a:lnTo>
                <a:lnTo>
                  <a:pt x="44284" y="19470"/>
                </a:lnTo>
                <a:lnTo>
                  <a:pt x="54974" y="14125"/>
                </a:lnTo>
                <a:lnTo>
                  <a:pt x="63372" y="1527"/>
                </a:lnTo>
                <a:lnTo>
                  <a:pt x="67572" y="0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4125096" y="4743128"/>
            <a:ext cx="131326" cy="225621"/>
          </a:xfrm>
          <a:custGeom>
            <a:avLst/>
            <a:gdLst/>
            <a:ahLst/>
            <a:cxnLst/>
            <a:rect l="l" t="t" r="r" b="b"/>
            <a:pathLst>
              <a:path w="131326" h="225621">
                <a:moveTo>
                  <a:pt x="96968" y="11071"/>
                </a:moveTo>
                <a:lnTo>
                  <a:pt x="101549" y="14125"/>
                </a:lnTo>
                <a:lnTo>
                  <a:pt x="103839" y="25196"/>
                </a:lnTo>
                <a:lnTo>
                  <a:pt x="97349" y="30159"/>
                </a:lnTo>
                <a:lnTo>
                  <a:pt x="101167" y="34359"/>
                </a:lnTo>
                <a:lnTo>
                  <a:pt x="100022" y="45430"/>
                </a:lnTo>
                <a:lnTo>
                  <a:pt x="101549" y="48102"/>
                </a:lnTo>
                <a:lnTo>
                  <a:pt x="112238" y="54592"/>
                </a:lnTo>
                <a:lnTo>
                  <a:pt x="119873" y="55355"/>
                </a:lnTo>
                <a:lnTo>
                  <a:pt x="123309" y="61464"/>
                </a:lnTo>
                <a:lnTo>
                  <a:pt x="129417" y="63372"/>
                </a:lnTo>
                <a:lnTo>
                  <a:pt x="131326" y="66808"/>
                </a:lnTo>
                <a:lnTo>
                  <a:pt x="129417" y="73680"/>
                </a:lnTo>
                <a:lnTo>
                  <a:pt x="124454" y="78643"/>
                </a:lnTo>
                <a:lnTo>
                  <a:pt x="108420" y="83224"/>
                </a:lnTo>
                <a:lnTo>
                  <a:pt x="103839" y="89714"/>
                </a:lnTo>
                <a:lnTo>
                  <a:pt x="104221" y="96968"/>
                </a:lnTo>
                <a:lnTo>
                  <a:pt x="111093" y="112238"/>
                </a:lnTo>
                <a:lnTo>
                  <a:pt x="109566" y="116437"/>
                </a:lnTo>
                <a:lnTo>
                  <a:pt x="113002" y="127127"/>
                </a:lnTo>
                <a:lnTo>
                  <a:pt x="110711" y="139725"/>
                </a:lnTo>
                <a:lnTo>
                  <a:pt x="111093" y="154995"/>
                </a:lnTo>
                <a:lnTo>
                  <a:pt x="106512" y="173702"/>
                </a:lnTo>
                <a:lnTo>
                  <a:pt x="109566" y="181337"/>
                </a:lnTo>
                <a:lnTo>
                  <a:pt x="108802" y="183246"/>
                </a:lnTo>
                <a:lnTo>
                  <a:pt x="93150" y="184773"/>
                </a:lnTo>
                <a:lnTo>
                  <a:pt x="81315" y="206151"/>
                </a:lnTo>
                <a:lnTo>
                  <a:pt x="73298" y="213023"/>
                </a:lnTo>
                <a:lnTo>
                  <a:pt x="68335" y="214550"/>
                </a:lnTo>
                <a:lnTo>
                  <a:pt x="65281" y="222567"/>
                </a:lnTo>
                <a:lnTo>
                  <a:pt x="59937" y="225621"/>
                </a:lnTo>
                <a:lnTo>
                  <a:pt x="53828" y="217223"/>
                </a:lnTo>
                <a:lnTo>
                  <a:pt x="47720" y="215696"/>
                </a:lnTo>
                <a:lnTo>
                  <a:pt x="37794" y="217986"/>
                </a:lnTo>
                <a:lnTo>
                  <a:pt x="27487" y="215314"/>
                </a:lnTo>
                <a:lnTo>
                  <a:pt x="14889" y="221040"/>
                </a:lnTo>
                <a:lnTo>
                  <a:pt x="11071" y="213023"/>
                </a:lnTo>
                <a:lnTo>
                  <a:pt x="13743" y="196989"/>
                </a:lnTo>
                <a:lnTo>
                  <a:pt x="12598" y="191645"/>
                </a:lnTo>
                <a:lnTo>
                  <a:pt x="0" y="170266"/>
                </a:lnTo>
                <a:lnTo>
                  <a:pt x="19088" y="138580"/>
                </a:lnTo>
                <a:lnTo>
                  <a:pt x="32450" y="133998"/>
                </a:lnTo>
                <a:lnTo>
                  <a:pt x="32832" y="130944"/>
                </a:lnTo>
                <a:lnTo>
                  <a:pt x="23669" y="116056"/>
                </a:lnTo>
                <a:lnTo>
                  <a:pt x="20615" y="95059"/>
                </a:lnTo>
                <a:lnTo>
                  <a:pt x="25196" y="90859"/>
                </a:lnTo>
                <a:lnTo>
                  <a:pt x="25578" y="72535"/>
                </a:lnTo>
                <a:lnTo>
                  <a:pt x="24051" y="65281"/>
                </a:lnTo>
                <a:lnTo>
                  <a:pt x="15652" y="53065"/>
                </a:lnTo>
                <a:lnTo>
                  <a:pt x="32068" y="0"/>
                </a:lnTo>
                <a:lnTo>
                  <a:pt x="41230" y="8399"/>
                </a:lnTo>
                <a:lnTo>
                  <a:pt x="56883" y="14889"/>
                </a:lnTo>
                <a:lnTo>
                  <a:pt x="72153" y="8781"/>
                </a:lnTo>
                <a:lnTo>
                  <a:pt x="76352" y="8781"/>
                </a:lnTo>
                <a:lnTo>
                  <a:pt x="91623" y="15652"/>
                </a:lnTo>
                <a:lnTo>
                  <a:pt x="96968" y="11071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4029655" y="4838186"/>
            <a:ext cx="184009" cy="229439"/>
          </a:xfrm>
          <a:custGeom>
            <a:avLst/>
            <a:gdLst/>
            <a:ahLst/>
            <a:cxnLst/>
            <a:rect l="l" t="t" r="r" b="b"/>
            <a:pathLst>
              <a:path w="184009" h="229439">
                <a:moveTo>
                  <a:pt x="184009" y="167594"/>
                </a:moveTo>
                <a:lnTo>
                  <a:pt x="181337" y="175992"/>
                </a:lnTo>
                <a:lnTo>
                  <a:pt x="177519" y="178283"/>
                </a:lnTo>
                <a:lnTo>
                  <a:pt x="176756" y="182482"/>
                </a:lnTo>
                <a:lnTo>
                  <a:pt x="172938" y="184391"/>
                </a:lnTo>
                <a:lnTo>
                  <a:pt x="173320" y="187827"/>
                </a:lnTo>
                <a:lnTo>
                  <a:pt x="177519" y="190499"/>
                </a:lnTo>
                <a:lnTo>
                  <a:pt x="162631" y="206151"/>
                </a:lnTo>
                <a:lnTo>
                  <a:pt x="147742" y="211878"/>
                </a:lnTo>
                <a:lnTo>
                  <a:pt x="142779" y="219895"/>
                </a:lnTo>
                <a:lnTo>
                  <a:pt x="143924" y="227530"/>
                </a:lnTo>
                <a:lnTo>
                  <a:pt x="140488" y="226767"/>
                </a:lnTo>
                <a:lnTo>
                  <a:pt x="138198" y="229439"/>
                </a:lnTo>
                <a:lnTo>
                  <a:pt x="137053" y="225240"/>
                </a:lnTo>
                <a:lnTo>
                  <a:pt x="140107" y="221040"/>
                </a:lnTo>
                <a:lnTo>
                  <a:pt x="139343" y="217604"/>
                </a:lnTo>
                <a:lnTo>
                  <a:pt x="114147" y="214550"/>
                </a:lnTo>
                <a:lnTo>
                  <a:pt x="76352" y="200807"/>
                </a:lnTo>
                <a:lnTo>
                  <a:pt x="66808" y="193172"/>
                </a:lnTo>
                <a:lnTo>
                  <a:pt x="63754" y="179810"/>
                </a:lnTo>
                <a:lnTo>
                  <a:pt x="53065" y="171411"/>
                </a:lnTo>
                <a:lnTo>
                  <a:pt x="56119" y="165685"/>
                </a:lnTo>
                <a:lnTo>
                  <a:pt x="67954" y="164158"/>
                </a:lnTo>
                <a:lnTo>
                  <a:pt x="65663" y="161104"/>
                </a:lnTo>
                <a:lnTo>
                  <a:pt x="50011" y="148124"/>
                </a:lnTo>
                <a:lnTo>
                  <a:pt x="46575" y="148887"/>
                </a:lnTo>
                <a:lnTo>
                  <a:pt x="40849" y="144306"/>
                </a:lnTo>
                <a:lnTo>
                  <a:pt x="34359" y="144306"/>
                </a:lnTo>
                <a:lnTo>
                  <a:pt x="33977" y="140107"/>
                </a:lnTo>
                <a:lnTo>
                  <a:pt x="27487" y="136289"/>
                </a:lnTo>
                <a:lnTo>
                  <a:pt x="18706" y="121400"/>
                </a:lnTo>
                <a:lnTo>
                  <a:pt x="12216" y="117201"/>
                </a:lnTo>
                <a:lnTo>
                  <a:pt x="382" y="120255"/>
                </a:lnTo>
                <a:lnTo>
                  <a:pt x="1909" y="116437"/>
                </a:lnTo>
                <a:lnTo>
                  <a:pt x="0" y="114910"/>
                </a:lnTo>
                <a:lnTo>
                  <a:pt x="4581" y="113765"/>
                </a:lnTo>
                <a:lnTo>
                  <a:pt x="2672" y="108039"/>
                </a:lnTo>
                <a:lnTo>
                  <a:pt x="8781" y="101930"/>
                </a:lnTo>
                <a:lnTo>
                  <a:pt x="4199" y="100785"/>
                </a:lnTo>
                <a:lnTo>
                  <a:pt x="3818" y="96586"/>
                </a:lnTo>
                <a:lnTo>
                  <a:pt x="6872" y="92768"/>
                </a:lnTo>
                <a:lnTo>
                  <a:pt x="19088" y="88569"/>
                </a:lnTo>
                <a:lnTo>
                  <a:pt x="20615" y="84751"/>
                </a:lnTo>
                <a:lnTo>
                  <a:pt x="19088" y="79025"/>
                </a:lnTo>
                <a:lnTo>
                  <a:pt x="7253" y="74444"/>
                </a:lnTo>
                <a:lnTo>
                  <a:pt x="14507" y="63372"/>
                </a:lnTo>
                <a:lnTo>
                  <a:pt x="12980" y="57264"/>
                </a:lnTo>
                <a:lnTo>
                  <a:pt x="25578" y="57646"/>
                </a:lnTo>
                <a:lnTo>
                  <a:pt x="26342" y="54210"/>
                </a:lnTo>
                <a:lnTo>
                  <a:pt x="21379" y="45048"/>
                </a:lnTo>
                <a:lnTo>
                  <a:pt x="17943" y="45430"/>
                </a:lnTo>
                <a:lnTo>
                  <a:pt x="15652" y="35122"/>
                </a:lnTo>
                <a:lnTo>
                  <a:pt x="7253" y="27487"/>
                </a:lnTo>
                <a:lnTo>
                  <a:pt x="764" y="25578"/>
                </a:lnTo>
                <a:lnTo>
                  <a:pt x="5726" y="17561"/>
                </a:lnTo>
                <a:lnTo>
                  <a:pt x="8399" y="22142"/>
                </a:lnTo>
                <a:lnTo>
                  <a:pt x="25960" y="23669"/>
                </a:lnTo>
                <a:lnTo>
                  <a:pt x="78643" y="9162"/>
                </a:lnTo>
                <a:lnTo>
                  <a:pt x="92005" y="9162"/>
                </a:lnTo>
                <a:lnTo>
                  <a:pt x="106893" y="764"/>
                </a:lnTo>
                <a:lnTo>
                  <a:pt x="116056" y="0"/>
                </a:lnTo>
                <a:lnTo>
                  <a:pt x="119110" y="20997"/>
                </a:lnTo>
                <a:lnTo>
                  <a:pt x="128272" y="35886"/>
                </a:lnTo>
                <a:lnTo>
                  <a:pt x="127890" y="38940"/>
                </a:lnTo>
                <a:lnTo>
                  <a:pt x="114529" y="43521"/>
                </a:lnTo>
                <a:lnTo>
                  <a:pt x="95441" y="75207"/>
                </a:lnTo>
                <a:lnTo>
                  <a:pt x="108039" y="96586"/>
                </a:lnTo>
                <a:lnTo>
                  <a:pt x="107275" y="121400"/>
                </a:lnTo>
                <a:lnTo>
                  <a:pt x="110329" y="125981"/>
                </a:lnTo>
                <a:lnTo>
                  <a:pt x="122927" y="120255"/>
                </a:lnTo>
                <a:lnTo>
                  <a:pt x="133235" y="122927"/>
                </a:lnTo>
                <a:lnTo>
                  <a:pt x="143161" y="120637"/>
                </a:lnTo>
                <a:lnTo>
                  <a:pt x="149269" y="122164"/>
                </a:lnTo>
                <a:lnTo>
                  <a:pt x="155377" y="130563"/>
                </a:lnTo>
                <a:lnTo>
                  <a:pt x="154995" y="135526"/>
                </a:lnTo>
                <a:lnTo>
                  <a:pt x="158431" y="143161"/>
                </a:lnTo>
                <a:lnTo>
                  <a:pt x="175611" y="163394"/>
                </a:lnTo>
                <a:lnTo>
                  <a:pt x="184009" y="167594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865612" y="1401318"/>
            <a:ext cx="7189341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国内の小口配送 地域別（2025年）</a:t>
            </a:r>
            <a:endParaRPr lang="en-US" sz="1800" dirty="0"/>
          </a:p>
        </p:txBody>
      </p:sp>
      <p:sp>
        <p:nvSpPr>
          <p:cNvPr id="127" name="Text 125"/>
          <p:cNvSpPr/>
          <p:nvPr/>
        </p:nvSpPr>
        <p:spPr>
          <a:xfrm>
            <a:off x="865612" y="1748790"/>
            <a:ext cx="718934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市場規模 3.3兆円（2030年見込）</a:t>
            </a:r>
            <a:endParaRPr lang="en-US" sz="1300" dirty="0"/>
          </a:p>
        </p:txBody>
      </p:sp>
      <p:sp>
        <p:nvSpPr>
          <p:cNvPr id="128" name="Shape 126"/>
          <p:cNvSpPr/>
          <p:nvPr/>
        </p:nvSpPr>
        <p:spPr>
          <a:xfrm>
            <a:off x="847324" y="5950458"/>
            <a:ext cx="164592" cy="164592"/>
          </a:xfrm>
          <a:prstGeom prst="rect">
            <a:avLst/>
          </a:prstGeom>
          <a:solidFill>
            <a:srgbClr val="056D6D"/>
          </a:solidFill>
          <a:ln>
            <a:noFill/>
          </a:ln>
        </p:spPr>
      </p:sp>
      <p:sp>
        <p:nvSpPr>
          <p:cNvPr id="129" name="Text 127"/>
          <p:cNvSpPr/>
          <p:nvPr/>
        </p:nvSpPr>
        <p:spPr>
          <a:xfrm>
            <a:off x="1066780" y="5913882"/>
            <a:ext cx="2121408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最初の地域（関東）</a:t>
            </a:r>
            <a:endParaRPr lang="en-US" sz="1000" dirty="0"/>
          </a:p>
        </p:txBody>
      </p:sp>
      <p:sp>
        <p:nvSpPr>
          <p:cNvPr id="130" name="Shape 128"/>
          <p:cNvSpPr/>
          <p:nvPr/>
        </p:nvSpPr>
        <p:spPr>
          <a:xfrm>
            <a:off x="3361924" y="5950458"/>
            <a:ext cx="164592" cy="164592"/>
          </a:xfrm>
          <a:prstGeom prst="rect">
            <a:avLst/>
          </a:prstGeom>
          <a:solidFill>
            <a:srgbClr val="8ECD9F"/>
          </a:solidFill>
          <a:ln>
            <a:noFill/>
          </a:ln>
        </p:spPr>
      </p:sp>
      <p:sp>
        <p:nvSpPr>
          <p:cNvPr id="131" name="Text 129"/>
          <p:cNvSpPr/>
          <p:nvPr/>
        </p:nvSpPr>
        <p:spPr>
          <a:xfrm>
            <a:off x="3581380" y="5913882"/>
            <a:ext cx="2121408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次に広げる地域</a:t>
            </a:r>
            <a:endParaRPr lang="en-US" sz="1000" dirty="0"/>
          </a:p>
        </p:txBody>
      </p:sp>
      <p:sp>
        <p:nvSpPr>
          <p:cNvPr id="132" name="Text 130"/>
          <p:cNvSpPr/>
          <p:nvPr/>
        </p:nvSpPr>
        <p:spPr>
          <a:xfrm>
            <a:off x="865612" y="6243066"/>
            <a:ext cx="718934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出所: 公開統計をもとにした架空の見本の値</a:t>
            </a:r>
            <a:endParaRPr lang="en-US" sz="800" dirty="0"/>
          </a:p>
        </p:txBody>
      </p:sp>
      <p:sp>
        <p:nvSpPr>
          <p:cNvPr id="133" name="Text 131"/>
          <p:cNvSpPr/>
          <p:nvPr/>
        </p:nvSpPr>
        <p:spPr>
          <a:xfrm>
            <a:off x="8383403" y="1474470"/>
            <a:ext cx="2887816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市場の概観</a:t>
            </a:r>
            <a:endParaRPr lang="en-US" sz="900" dirty="0"/>
          </a:p>
        </p:txBody>
      </p:sp>
      <p:sp>
        <p:nvSpPr>
          <p:cNvPr id="134" name="Text 132"/>
          <p:cNvSpPr/>
          <p:nvPr/>
        </p:nvSpPr>
        <p:spPr>
          <a:xfrm>
            <a:off x="8383403" y="2434270"/>
            <a:ext cx="2887816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41%</a:t>
            </a:r>
            <a:endParaRPr lang="en-US" sz="3600" dirty="0"/>
          </a:p>
        </p:txBody>
      </p:sp>
      <p:sp>
        <p:nvSpPr>
          <p:cNvPr id="135" name="Text 133"/>
          <p:cNvSpPr/>
          <p:nvPr/>
        </p:nvSpPr>
        <p:spPr>
          <a:xfrm>
            <a:off x="8383403" y="3466536"/>
            <a:ext cx="2887816" cy="4503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関東 — 国内の小口配送に占める割合（2025年推計）</a:t>
            </a:r>
            <a:endParaRPr lang="en-US" sz="1100" dirty="0"/>
          </a:p>
        </p:txBody>
      </p:sp>
      <p:sp>
        <p:nvSpPr>
          <p:cNvPr id="136" name="Shape 134"/>
          <p:cNvSpPr/>
          <p:nvPr/>
        </p:nvSpPr>
        <p:spPr>
          <a:xfrm>
            <a:off x="8383403" y="4789307"/>
            <a:ext cx="2887816" cy="1371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37" name="Text 135"/>
          <p:cNvSpPr/>
          <p:nvPr/>
        </p:nvSpPr>
        <p:spPr>
          <a:xfrm>
            <a:off x="8383403" y="5363870"/>
            <a:ext cx="288781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地域別の市場の見取り図</a:t>
            </a:r>
            <a:endParaRPr lang="en-US" sz="1300" dirty="0"/>
          </a:p>
        </p:txBody>
      </p:sp>
      <p:sp>
        <p:nvSpPr>
          <p:cNvPr id="138" name="Shape 136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139" name="Shape 137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40" name="Shape 138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41" name="Text 139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142" name="Shape 140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43" name="Text 141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144" name="Shape 142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45" name="Text 143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146" name="Shape 144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47" name="Text 145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148" name="Text 146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3 国内の小口配送は10年で1.6倍。法人の定期便の比率が上がっている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1-3 国内の小口配送は10年で1.6倍。法人の定期便の比率が上がっている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1-3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国内の小口配送は10年で1.6倍。法人の定期便の比率が上がっている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6399276"/>
            <a:ext cx="10606775" cy="4312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注:</a:t>
            </a:r>
            <a:endParaRPr lang="en-US" sz="800" dirty="0"/>
          </a:p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 取扱個数は国内の小口配送の合計（架空の見本の値）。</a:t>
            </a:r>
            <a:endParaRPr lang="en-US" sz="800" dirty="0"/>
          </a:p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 定期便の比率は法人向けのうち、契約で定期に運ぶものの割合。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92460" y="1364742"/>
            <a:ext cx="5117769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国内の小口配送 取扱個数（億個）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920507" y="2132838"/>
            <a:ext cx="1827862" cy="13716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0" name="Shape 8"/>
          <p:cNvSpPr/>
          <p:nvPr/>
        </p:nvSpPr>
        <p:spPr>
          <a:xfrm>
            <a:off x="920507" y="2132838"/>
            <a:ext cx="13716" cy="9144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" name="Shape 9"/>
          <p:cNvSpPr/>
          <p:nvPr/>
        </p:nvSpPr>
        <p:spPr>
          <a:xfrm>
            <a:off x="2734653" y="2132838"/>
            <a:ext cx="13716" cy="9144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920507" y="1986534"/>
            <a:ext cx="1827862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+9%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437413" y="1876806"/>
            <a:ext cx="3344769" cy="13716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4" name="Shape 12"/>
          <p:cNvSpPr/>
          <p:nvPr/>
        </p:nvSpPr>
        <p:spPr>
          <a:xfrm>
            <a:off x="2437413" y="1876806"/>
            <a:ext cx="13716" cy="9144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5" name="Shape 13"/>
          <p:cNvSpPr/>
          <p:nvPr/>
        </p:nvSpPr>
        <p:spPr>
          <a:xfrm>
            <a:off x="5768466" y="1876806"/>
            <a:ext cx="13716" cy="9144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2437413" y="1730502"/>
            <a:ext cx="3344769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+4%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853873" y="3694462"/>
            <a:ext cx="444222" cy="2297906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835585" y="3475006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40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817297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2017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359509" y="3522119"/>
            <a:ext cx="444222" cy="2470249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1341221" y="3302663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43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322933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2018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1865145" y="3407223"/>
            <a:ext cx="444222" cy="2585145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1846857" y="3187767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45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828569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2019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2370780" y="3005090"/>
            <a:ext cx="444222" cy="2987278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2352492" y="2785634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52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334204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2020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2876416" y="2832747"/>
            <a:ext cx="444222" cy="3159621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2858128" y="2613291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55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2839840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2021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3382051" y="2775299"/>
            <a:ext cx="444222" cy="3217069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3363763" y="2555843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56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3345475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2022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3887687" y="2660404"/>
            <a:ext cx="444222" cy="3331964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36" name="Text 34"/>
          <p:cNvSpPr/>
          <p:nvPr/>
        </p:nvSpPr>
        <p:spPr>
          <a:xfrm>
            <a:off x="3869399" y="2440948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58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3851111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2023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4393322" y="2545509"/>
            <a:ext cx="444222" cy="3446859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4375034" y="2326053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60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4356746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2024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4898958" y="2430613"/>
            <a:ext cx="444222" cy="3561755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42" name="Text 40"/>
          <p:cNvSpPr/>
          <p:nvPr/>
        </p:nvSpPr>
        <p:spPr>
          <a:xfrm>
            <a:off x="4880670" y="2211157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62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4862382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2025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5404593" y="2315718"/>
            <a:ext cx="444222" cy="367665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45" name="Text 43"/>
          <p:cNvSpPr/>
          <p:nvPr/>
        </p:nvSpPr>
        <p:spPr>
          <a:xfrm>
            <a:off x="5386305" y="2132838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64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368017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6281466" y="1364742"/>
            <a:ext cx="5117769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法人向けのうち定期便の比率（%）</a:t>
            </a:r>
            <a:endParaRPr lang="en-US" sz="1300" dirty="0"/>
          </a:p>
        </p:txBody>
      </p:sp>
      <p:sp>
        <p:nvSpPr>
          <p:cNvPr id="48" name="Shape 46"/>
          <p:cNvSpPr/>
          <p:nvPr/>
        </p:nvSpPr>
        <p:spPr>
          <a:xfrm>
            <a:off x="6342879" y="4107447"/>
            <a:ext cx="444222" cy="1884921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49" name="Text 47"/>
          <p:cNvSpPr/>
          <p:nvPr/>
        </p:nvSpPr>
        <p:spPr>
          <a:xfrm>
            <a:off x="6324591" y="3887991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18%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6306303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2017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6848515" y="4002729"/>
            <a:ext cx="444222" cy="1989639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52" name="Text 50"/>
          <p:cNvSpPr/>
          <p:nvPr/>
        </p:nvSpPr>
        <p:spPr>
          <a:xfrm>
            <a:off x="6830227" y="3783273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19%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6811939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2018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7354151" y="3793293"/>
            <a:ext cx="444222" cy="2199075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55" name="Text 53"/>
          <p:cNvSpPr/>
          <p:nvPr/>
        </p:nvSpPr>
        <p:spPr>
          <a:xfrm>
            <a:off x="7335863" y="3573837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21%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7317575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2019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7859786" y="3479140"/>
            <a:ext cx="444222" cy="2513228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58" name="Text 56"/>
          <p:cNvSpPr/>
          <p:nvPr/>
        </p:nvSpPr>
        <p:spPr>
          <a:xfrm>
            <a:off x="7841498" y="3259684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24%</a:t>
            </a:r>
            <a:endParaRPr lang="en-US" sz="900" dirty="0"/>
          </a:p>
        </p:txBody>
      </p:sp>
      <p:sp>
        <p:nvSpPr>
          <p:cNvPr id="59" name="Text 57"/>
          <p:cNvSpPr/>
          <p:nvPr/>
        </p:nvSpPr>
        <p:spPr>
          <a:xfrm>
            <a:off x="7823210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2020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8365422" y="3269704"/>
            <a:ext cx="444222" cy="2722664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61" name="Text 59"/>
          <p:cNvSpPr/>
          <p:nvPr/>
        </p:nvSpPr>
        <p:spPr>
          <a:xfrm>
            <a:off x="8347134" y="3050248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26%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8328846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2021</a:t>
            </a:r>
            <a:endParaRPr lang="en-US" sz="800" dirty="0"/>
          </a:p>
        </p:txBody>
      </p:sp>
      <p:sp>
        <p:nvSpPr>
          <p:cNvPr id="63" name="Shape 61"/>
          <p:cNvSpPr/>
          <p:nvPr/>
        </p:nvSpPr>
        <p:spPr>
          <a:xfrm>
            <a:off x="8871057" y="3060268"/>
            <a:ext cx="444222" cy="2932100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64" name="Text 62"/>
          <p:cNvSpPr/>
          <p:nvPr/>
        </p:nvSpPr>
        <p:spPr>
          <a:xfrm>
            <a:off x="8852769" y="2840812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28%</a:t>
            </a:r>
            <a:endParaRPr lang="en-US" sz="900" dirty="0"/>
          </a:p>
        </p:txBody>
      </p:sp>
      <p:sp>
        <p:nvSpPr>
          <p:cNvPr id="65" name="Text 63"/>
          <p:cNvSpPr/>
          <p:nvPr/>
        </p:nvSpPr>
        <p:spPr>
          <a:xfrm>
            <a:off x="8834481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2022</a:t>
            </a:r>
            <a:endParaRPr lang="en-US" sz="800" dirty="0"/>
          </a:p>
        </p:txBody>
      </p:sp>
      <p:sp>
        <p:nvSpPr>
          <p:cNvPr id="66" name="Shape 64"/>
          <p:cNvSpPr/>
          <p:nvPr/>
        </p:nvSpPr>
        <p:spPr>
          <a:xfrm>
            <a:off x="9376693" y="2746115"/>
            <a:ext cx="444222" cy="3246253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67" name="Text 65"/>
          <p:cNvSpPr/>
          <p:nvPr/>
        </p:nvSpPr>
        <p:spPr>
          <a:xfrm>
            <a:off x="9358405" y="2526659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31%</a:t>
            </a:r>
            <a:endParaRPr lang="en-US" sz="900" dirty="0"/>
          </a:p>
        </p:txBody>
      </p:sp>
      <p:sp>
        <p:nvSpPr>
          <p:cNvPr id="68" name="Text 66"/>
          <p:cNvSpPr/>
          <p:nvPr/>
        </p:nvSpPr>
        <p:spPr>
          <a:xfrm>
            <a:off x="9340117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2023</a:t>
            </a:r>
            <a:endParaRPr lang="en-US" sz="800" dirty="0"/>
          </a:p>
        </p:txBody>
      </p:sp>
      <p:sp>
        <p:nvSpPr>
          <p:cNvPr id="69" name="Shape 67"/>
          <p:cNvSpPr/>
          <p:nvPr/>
        </p:nvSpPr>
        <p:spPr>
          <a:xfrm>
            <a:off x="9882328" y="2431961"/>
            <a:ext cx="444222" cy="3560407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70" name="Text 68"/>
          <p:cNvSpPr/>
          <p:nvPr/>
        </p:nvSpPr>
        <p:spPr>
          <a:xfrm>
            <a:off x="9864040" y="2212505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34%</a:t>
            </a:r>
            <a:endParaRPr lang="en-US" sz="900" dirty="0"/>
          </a:p>
        </p:txBody>
      </p:sp>
      <p:sp>
        <p:nvSpPr>
          <p:cNvPr id="71" name="Text 69"/>
          <p:cNvSpPr/>
          <p:nvPr/>
        </p:nvSpPr>
        <p:spPr>
          <a:xfrm>
            <a:off x="9845752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2024</a:t>
            </a:r>
            <a:endParaRPr lang="en-US" sz="800" dirty="0"/>
          </a:p>
        </p:txBody>
      </p:sp>
      <p:sp>
        <p:nvSpPr>
          <p:cNvPr id="72" name="Shape 70"/>
          <p:cNvSpPr/>
          <p:nvPr/>
        </p:nvSpPr>
        <p:spPr>
          <a:xfrm>
            <a:off x="10387964" y="2117808"/>
            <a:ext cx="444222" cy="3874560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73" name="Text 71"/>
          <p:cNvSpPr/>
          <p:nvPr/>
        </p:nvSpPr>
        <p:spPr>
          <a:xfrm>
            <a:off x="10369676" y="1898352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37%</a:t>
            </a:r>
            <a:endParaRPr lang="en-US" sz="900" dirty="0"/>
          </a:p>
        </p:txBody>
      </p:sp>
      <p:sp>
        <p:nvSpPr>
          <p:cNvPr id="74" name="Text 72"/>
          <p:cNvSpPr/>
          <p:nvPr/>
        </p:nvSpPr>
        <p:spPr>
          <a:xfrm>
            <a:off x="10351388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2025</a:t>
            </a:r>
            <a:endParaRPr lang="en-US" sz="800" dirty="0"/>
          </a:p>
        </p:txBody>
      </p:sp>
      <p:sp>
        <p:nvSpPr>
          <p:cNvPr id="75" name="Shape 73"/>
          <p:cNvSpPr/>
          <p:nvPr/>
        </p:nvSpPr>
        <p:spPr>
          <a:xfrm>
            <a:off x="10893599" y="1803654"/>
            <a:ext cx="444222" cy="418871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76" name="Text 74"/>
          <p:cNvSpPr/>
          <p:nvPr/>
        </p:nvSpPr>
        <p:spPr>
          <a:xfrm>
            <a:off x="10875311" y="1620774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40%</a:t>
            </a:r>
            <a:endParaRPr lang="en-US" sz="900" dirty="0"/>
          </a:p>
        </p:txBody>
      </p:sp>
      <p:sp>
        <p:nvSpPr>
          <p:cNvPr id="77" name="Text 75"/>
          <p:cNvSpPr/>
          <p:nvPr/>
        </p:nvSpPr>
        <p:spPr>
          <a:xfrm>
            <a:off x="10857023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</a:t>
            </a:r>
            <a:endParaRPr lang="en-US" sz="800" dirty="0"/>
          </a:p>
        </p:txBody>
      </p:sp>
      <p:sp>
        <p:nvSpPr>
          <p:cNvPr id="78" name="Shape 76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79" name="Shape 77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80" name="Shape 78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81" name="Text 79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82" name="Shape 80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84" name="Shape 82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86" name="Shape 84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88" name="Text 86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4 品目別の伸びと構成 — 伸びているのは食品と日用品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1-4 品目別の伸びと構成 — 伸びているのは食品と日用品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1-4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品目別の伸びと構成 — 伸びているのは食品と日用品</a:t>
            </a:r>
            <a:endParaRPr lang="en-US" sz="2064" dirty="0"/>
          </a:p>
        </p:txBody>
      </p:sp>
      <p:sp>
        <p:nvSpPr>
          <p:cNvPr id="7" name="Shape 5"/>
          <p:cNvSpPr/>
          <p:nvPr/>
        </p:nvSpPr>
        <p:spPr>
          <a:xfrm>
            <a:off x="1853138" y="1620545"/>
            <a:ext cx="9333962" cy="4323077"/>
          </a:xfrm>
          <a:prstGeom prst="rect">
            <a:avLst/>
          </a:prstGeom>
          <a:solidFill>
            <a:srgbClr val="F8FAFC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853138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97106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-40%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3408798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52766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-20%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4964458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08426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0%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6520119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64087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+20%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8075779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819747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+40%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9631439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75407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+60%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1187100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931068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+80%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1853138" y="5943623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357545" y="5852183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0%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1853138" y="5511315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357545" y="5419875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+2%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1853138" y="5079007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357545" y="4987567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+4%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1853138" y="4646700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357545" y="4555260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+6%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1853138" y="4214392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357545" y="4122952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+8%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1853138" y="3782084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357545" y="3690644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+10%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1853138" y="3349776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357545" y="3258336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+12%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1853138" y="2917469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357545" y="2826029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+14%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1853138" y="2485161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357545" y="2393721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+16%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1853138" y="2052853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357545" y="1961413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+18%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1853138" y="1620545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357545" y="1529105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+20%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7984667" y="2420706"/>
            <a:ext cx="55119" cy="-37214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736057" y="2301005"/>
            <a:ext cx="368311" cy="368311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8021499" y="2218901"/>
            <a:ext cx="32918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食品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7434570" y="3074784"/>
            <a:ext cx="51910" cy="-29191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207621" y="2965512"/>
            <a:ext cx="336221" cy="336221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7468192" y="2881001"/>
            <a:ext cx="393192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日用品</a:t>
            </a:r>
            <a:endParaRPr lang="en-US" sz="800" dirty="0"/>
          </a:p>
        </p:txBody>
      </p:sp>
      <p:sp>
        <p:nvSpPr>
          <p:cNvPr id="50" name="Shape 48"/>
          <p:cNvSpPr/>
          <p:nvPr/>
        </p:nvSpPr>
        <p:spPr>
          <a:xfrm>
            <a:off x="6723122" y="4383109"/>
            <a:ext cx="45395" cy="-12903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540150" y="4295011"/>
            <a:ext cx="271070" cy="271070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750229" y="4205613"/>
            <a:ext cx="52120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医薬・衛生</a:t>
            </a:r>
            <a:endParaRPr lang="en-US" sz="800" dirty="0"/>
          </a:p>
        </p:txBody>
      </p:sp>
      <p:sp>
        <p:nvSpPr>
          <p:cNvPr id="53" name="Shape 51"/>
          <p:cNvSpPr/>
          <p:nvPr/>
        </p:nvSpPr>
        <p:spPr>
          <a:xfrm>
            <a:off x="4393150" y="3947282"/>
            <a:ext cx="47406" cy="-17930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196606" y="3852650"/>
            <a:ext cx="291176" cy="291176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422267" y="3764760"/>
            <a:ext cx="32918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家電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3609940" y="4601123"/>
            <a:ext cx="44332" cy="-10245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3434146" y="4516482"/>
            <a:ext cx="260436" cy="260436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3635984" y="4426287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アパレル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3137136" y="5255691"/>
            <a:ext cx="40842" cy="-1522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2984894" y="5182389"/>
            <a:ext cx="225544" cy="225544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3159690" y="5089577"/>
            <a:ext cx="52120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書籍・文具</a:t>
            </a:r>
            <a:endParaRPr lang="en-US" sz="800" dirty="0"/>
          </a:p>
        </p:txBody>
      </p:sp>
      <p:sp>
        <p:nvSpPr>
          <p:cNvPr id="62" name="Shape 60"/>
          <p:cNvSpPr/>
          <p:nvPr/>
        </p:nvSpPr>
        <p:spPr>
          <a:xfrm>
            <a:off x="8584082" y="5037402"/>
            <a:ext cx="42062" cy="-4572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423605" y="4960135"/>
            <a:ext cx="237744" cy="237744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8607857" y="4868238"/>
            <a:ext cx="58521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園芸・ペット</a:t>
            </a:r>
            <a:endParaRPr lang="en-US" sz="800" dirty="0"/>
          </a:p>
        </p:txBody>
      </p:sp>
      <p:sp>
        <p:nvSpPr>
          <p:cNvPr id="65" name="Shape 63"/>
          <p:cNvSpPr/>
          <p:nvPr/>
        </p:nvSpPr>
        <p:spPr>
          <a:xfrm>
            <a:off x="5952101" y="3511684"/>
            <a:ext cx="49286" cy="-22631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5742864" y="3410940"/>
            <a:ext cx="309980" cy="309980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5983099" y="3324461"/>
            <a:ext cx="32918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飲料</a:t>
            </a:r>
            <a:endParaRPr lang="en-US" sz="800" dirty="0"/>
          </a:p>
        </p:txBody>
      </p:sp>
      <p:sp>
        <p:nvSpPr>
          <p:cNvPr id="68" name="Shape 66"/>
          <p:cNvSpPr/>
          <p:nvPr/>
        </p:nvSpPr>
        <p:spPr>
          <a:xfrm>
            <a:off x="5319226" y="4819218"/>
            <a:ext cx="43223" cy="-7473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5150916" y="4738179"/>
            <a:ext cx="249348" cy="249348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5344161" y="4647153"/>
            <a:ext cx="32918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家具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5169252" y="4165164"/>
            <a:ext cx="46418" cy="-15462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4979373" y="4073741"/>
            <a:ext cx="281302" cy="281302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5197383" y="3985110"/>
            <a:ext cx="393192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その他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6986817" y="1364742"/>
            <a:ext cx="4200283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※円の大きさ：取扱高</a:t>
            </a:r>
            <a:endParaRPr lang="en-US" sz="800" dirty="0"/>
          </a:p>
        </p:txBody>
      </p:sp>
      <p:sp>
        <p:nvSpPr>
          <p:cNvPr id="75" name="Text 73"/>
          <p:cNvSpPr/>
          <p:nvPr/>
        </p:nvSpPr>
        <p:spPr>
          <a:xfrm>
            <a:off x="1853138" y="6225007"/>
            <a:ext cx="9333962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取扱高 前年比</a:t>
            </a:r>
            <a:endParaRPr lang="en-US" sz="1000" dirty="0"/>
          </a:p>
        </p:txBody>
      </p:sp>
      <p:sp>
        <p:nvSpPr>
          <p:cNvPr id="76" name="Text 74"/>
          <p:cNvSpPr/>
          <p:nvPr/>
        </p:nvSpPr>
        <p:spPr>
          <a:xfrm rot="16200000">
            <a:off x="792460" y="1620545"/>
            <a:ext cx="477305" cy="43230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全取扱高に占める構成比</a:t>
            </a:r>
            <a:endParaRPr lang="en-US" sz="1000" dirty="0"/>
          </a:p>
        </p:txBody>
      </p:sp>
      <p:sp>
        <p:nvSpPr>
          <p:cNvPr id="77" name="Shape 75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78" name="Shape 76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79" name="Shape 77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80" name="Text 78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81" name="Shape 79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83" name="Shape 81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85" name="Shape 83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87" name="Text 85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5 荷主の業種構成 — 食品と日用品で6割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1-5 荷主の業種構成 — 食品と日用品で6割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1-5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荷主の業種構成 — 食品と日用品で6割</a:t>
            </a:r>
            <a:endParaRPr lang="en-US" sz="2064" dirty="0"/>
          </a:p>
        </p:txBody>
      </p:sp>
      <p:sp>
        <p:nvSpPr>
          <p:cNvPr id="7" name="Shape 5"/>
          <p:cNvSpPr/>
          <p:nvPr/>
        </p:nvSpPr>
        <p:spPr>
          <a:xfrm>
            <a:off x="829036" y="1693926"/>
            <a:ext cx="2808965" cy="3157728"/>
          </a:xfrm>
          <a:prstGeom prst="rect">
            <a:avLst/>
          </a:prstGeom>
          <a:solidFill>
            <a:srgbClr val="C7E9E7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9036" y="1693926"/>
            <a:ext cx="2808965" cy="315772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荷主A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+1.2%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3665433" y="1693926"/>
            <a:ext cx="1863499" cy="3157728"/>
          </a:xfrm>
          <a:prstGeom prst="rect">
            <a:avLst/>
          </a:prstGeom>
          <a:solidFill>
            <a:srgbClr val="C7E9E7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65433" y="1693926"/>
            <a:ext cx="1863499" cy="315772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荷主B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+0.8%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829036" y="4879086"/>
            <a:ext cx="2808965" cy="1565148"/>
          </a:xfrm>
          <a:prstGeom prst="rect">
            <a:avLst/>
          </a:prstGeom>
          <a:solidFill>
            <a:srgbClr val="C7E9E7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9036" y="4879086"/>
            <a:ext cx="2808965" cy="156514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荷主C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+2.1%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3665433" y="4879086"/>
            <a:ext cx="1863499" cy="1565148"/>
          </a:xfrm>
          <a:prstGeom prst="rect">
            <a:avLst/>
          </a:prstGeom>
          <a:solidFill>
            <a:srgbClr val="C7E9E7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65433" y="4879086"/>
            <a:ext cx="1863499" cy="156514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荷主D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-0.3%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815320" y="1387602"/>
            <a:ext cx="4727329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食品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602085" y="1693926"/>
            <a:ext cx="2790677" cy="2449915"/>
          </a:xfrm>
          <a:prstGeom prst="rect">
            <a:avLst/>
          </a:prstGeom>
          <a:solidFill>
            <a:srgbClr val="80CDC8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602085" y="1693926"/>
            <a:ext cx="2790677" cy="2449915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荷主E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+0.9%</a:t>
            </a:r>
            <a:endParaRPr lang="en-US" sz="2800" dirty="0"/>
          </a:p>
        </p:txBody>
      </p:sp>
      <p:sp>
        <p:nvSpPr>
          <p:cNvPr id="18" name="Shape 16"/>
          <p:cNvSpPr/>
          <p:nvPr/>
        </p:nvSpPr>
        <p:spPr>
          <a:xfrm>
            <a:off x="5602085" y="4171273"/>
            <a:ext cx="1706789" cy="2272961"/>
          </a:xfrm>
          <a:prstGeom prst="rect">
            <a:avLst/>
          </a:prstGeom>
          <a:solidFill>
            <a:srgbClr val="80CDC8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602085" y="4171273"/>
            <a:ext cx="1706789" cy="2272961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荷主F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+1.5%</a:t>
            </a:r>
            <a:endParaRPr lang="en-US" sz="2800" dirty="0"/>
          </a:p>
        </p:txBody>
      </p:sp>
      <p:sp>
        <p:nvSpPr>
          <p:cNvPr id="20" name="Shape 18"/>
          <p:cNvSpPr/>
          <p:nvPr/>
        </p:nvSpPr>
        <p:spPr>
          <a:xfrm>
            <a:off x="7336306" y="4171273"/>
            <a:ext cx="1056456" cy="2272961"/>
          </a:xfrm>
          <a:prstGeom prst="rect">
            <a:avLst/>
          </a:prstGeom>
          <a:solidFill>
            <a:srgbClr val="80CDC8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36306" y="4171273"/>
            <a:ext cx="1056456" cy="2272961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荷主G</a:t>
            </a:r>
            <a:endParaRPr lang="en-US" sz="2800" dirty="0"/>
          </a:p>
          <a:p>
            <a:pPr algn="ctr" indent="0" marL="0">
              <a:buNone/>
            </a:pPr>
            <a:r>
              <a:rPr lang="en-US" sz="141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+0.4%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588369" y="1387602"/>
            <a:ext cx="2818109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日用品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8465914" y="1693926"/>
            <a:ext cx="1833408" cy="1644124"/>
          </a:xfrm>
          <a:prstGeom prst="rect">
            <a:avLst/>
          </a:prstGeom>
          <a:solidFill>
            <a:srgbClr val="80CDC8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65914" y="1693926"/>
            <a:ext cx="1833408" cy="1644124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荷主H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+1.1%</a:t>
            </a:r>
            <a:endParaRPr lang="en-US" sz="2800" dirty="0"/>
          </a:p>
        </p:txBody>
      </p:sp>
      <p:sp>
        <p:nvSpPr>
          <p:cNvPr id="25" name="Shape 23"/>
          <p:cNvSpPr/>
          <p:nvPr/>
        </p:nvSpPr>
        <p:spPr>
          <a:xfrm>
            <a:off x="10326754" y="1693926"/>
            <a:ext cx="1035905" cy="1644124"/>
          </a:xfrm>
          <a:prstGeom prst="rect">
            <a:avLst/>
          </a:prstGeom>
          <a:solidFill>
            <a:srgbClr val="80CDC8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326754" y="1693926"/>
            <a:ext cx="1035905" cy="1644124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荷主I</a:t>
            </a:r>
            <a:endParaRPr lang="en-US" sz="2800" dirty="0"/>
          </a:p>
          <a:p>
            <a:pPr algn="ctr" indent="0" marL="0">
              <a:buNone/>
            </a:pPr>
            <a:r>
              <a:rPr lang="en-US" sz="138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+0.6%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8452198" y="1387602"/>
            <a:ext cx="2924177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医薬・衛生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465914" y="3703810"/>
            <a:ext cx="1922019" cy="1278690"/>
          </a:xfrm>
          <a:prstGeom prst="rect">
            <a:avLst/>
          </a:prstGeom>
          <a:solidFill>
            <a:srgbClr val="009B9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65914" y="3703810"/>
            <a:ext cx="1922019" cy="1278690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荷主J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-0.8%</a:t>
            </a:r>
            <a:endParaRPr lang="en-US" sz="2800" dirty="0"/>
          </a:p>
        </p:txBody>
      </p:sp>
      <p:sp>
        <p:nvSpPr>
          <p:cNvPr id="30" name="Shape 28"/>
          <p:cNvSpPr/>
          <p:nvPr/>
        </p:nvSpPr>
        <p:spPr>
          <a:xfrm>
            <a:off x="10415365" y="3703810"/>
            <a:ext cx="947294" cy="1278690"/>
          </a:xfrm>
          <a:prstGeom prst="rect">
            <a:avLst/>
          </a:prstGeom>
          <a:solidFill>
            <a:srgbClr val="009B9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415365" y="3703810"/>
            <a:ext cx="947294" cy="1278690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荷主K</a:t>
            </a:r>
            <a:endParaRPr lang="en-US" sz="2700" dirty="0"/>
          </a:p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-0.2%</a:t>
            </a:r>
            <a:endParaRPr lang="en-US" sz="2700" dirty="0"/>
          </a:p>
        </p:txBody>
      </p:sp>
      <p:sp>
        <p:nvSpPr>
          <p:cNvPr id="32" name="Text 30"/>
          <p:cNvSpPr/>
          <p:nvPr/>
        </p:nvSpPr>
        <p:spPr>
          <a:xfrm>
            <a:off x="8452198" y="3397486"/>
            <a:ext cx="2924177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家電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465914" y="5348260"/>
            <a:ext cx="1427036" cy="1095974"/>
          </a:xfrm>
          <a:prstGeom prst="rect">
            <a:avLst/>
          </a:prstGeom>
          <a:solidFill>
            <a:srgbClr val="009B9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465914" y="5348260"/>
            <a:ext cx="1427036" cy="1095974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荷主L</a:t>
            </a:r>
            <a:endParaRPr lang="en-US" sz="2800" dirty="0"/>
          </a:p>
          <a:p>
            <a:pPr algn="ctr" indent="0" marL="0">
              <a:buNone/>
            </a:pPr>
            <a:r>
              <a:rPr lang="en-US" sz="194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-1.1%</a:t>
            </a:r>
            <a:endParaRPr lang="en-US" sz="2800" dirty="0"/>
          </a:p>
        </p:txBody>
      </p:sp>
      <p:sp>
        <p:nvSpPr>
          <p:cNvPr id="35" name="Shape 33"/>
          <p:cNvSpPr/>
          <p:nvPr/>
        </p:nvSpPr>
        <p:spPr>
          <a:xfrm>
            <a:off x="9920383" y="5348260"/>
            <a:ext cx="699802" cy="1095974"/>
          </a:xfrm>
          <a:prstGeom prst="rect">
            <a:avLst/>
          </a:prstGeom>
          <a:solidFill>
            <a:srgbClr val="009B9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920383" y="5348260"/>
            <a:ext cx="699802" cy="1095974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93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荷主M</a:t>
            </a:r>
            <a:endParaRPr lang="en-US" sz="193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+0.1%</a:t>
            </a:r>
            <a:endParaRPr lang="en-US" sz="1930" dirty="0"/>
          </a:p>
        </p:txBody>
      </p:sp>
      <p:sp>
        <p:nvSpPr>
          <p:cNvPr id="37" name="Text 35"/>
          <p:cNvSpPr/>
          <p:nvPr/>
        </p:nvSpPr>
        <p:spPr>
          <a:xfrm>
            <a:off x="8452198" y="5041936"/>
            <a:ext cx="2181703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アパレル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10693337" y="5348260"/>
            <a:ext cx="669322" cy="1095974"/>
          </a:xfrm>
          <a:prstGeom prst="rect">
            <a:avLst/>
          </a:prstGeom>
          <a:solidFill>
            <a:srgbClr val="00655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693337" y="5348260"/>
            <a:ext cx="669322" cy="1095974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84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荷主N</a:t>
            </a:r>
            <a:endParaRPr lang="en-US" sz="184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+0.3%</a:t>
            </a:r>
            <a:endParaRPr lang="en-US" sz="1840" dirty="0"/>
          </a:p>
        </p:txBody>
      </p:sp>
      <p:sp>
        <p:nvSpPr>
          <p:cNvPr id="40" name="Text 38"/>
          <p:cNvSpPr/>
          <p:nvPr/>
        </p:nvSpPr>
        <p:spPr>
          <a:xfrm>
            <a:off x="10679621" y="5041936"/>
            <a:ext cx="696754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その他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2" name="Shape 40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3" name="Shape 41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4" name="Text 42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45" name="Shape 43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47" name="Shape 45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49" name="Shape 47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51" name="Text 49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6 取扱高と粗利率 — 定期便が伸び、粗利率も改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1-6 取扱高と粗利率 — 定期便が伸び、粗利率も改善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1-6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取扱高と粗利率 — 定期便が伸び、粗利率も改善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定期便の比率が上がるほど積載率が上がり、粗利率が付いてくる</a:t>
            </a:r>
            <a:endParaRPr lang="en-US" sz="1690" dirty="0"/>
          </a:p>
        </p:txBody>
      </p:sp>
      <p:sp>
        <p:nvSpPr>
          <p:cNvPr id="8" name="Text 6"/>
          <p:cNvSpPr/>
          <p:nvPr/>
        </p:nvSpPr>
        <p:spPr>
          <a:xfrm>
            <a:off x="792460" y="1735074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2026年度は関東の実証分を含む見込み。</a:t>
            </a:r>
            <a:endParaRPr lang="en-US" sz="1315" dirty="0"/>
          </a:p>
        </p:txBody>
      </p:sp>
      <p:sp>
        <p:nvSpPr>
          <p:cNvPr id="9" name="Shape 7"/>
          <p:cNvSpPr/>
          <p:nvPr/>
        </p:nvSpPr>
        <p:spPr>
          <a:xfrm>
            <a:off x="1906172" y="6114181"/>
            <a:ext cx="837935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4596" y="6012340"/>
            <a:ext cx="816722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0億円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906172" y="5299451"/>
            <a:ext cx="837935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596" y="5197610"/>
            <a:ext cx="816722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16億円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1906172" y="4484721"/>
            <a:ext cx="837935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04596" y="4382879"/>
            <a:ext cx="816722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32億円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1906172" y="3669990"/>
            <a:ext cx="837935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4596" y="3568149"/>
            <a:ext cx="816722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47億円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1906172" y="2855260"/>
            <a:ext cx="837935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04596" y="2753418"/>
            <a:ext cx="816722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63億円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370378" y="6012340"/>
            <a:ext cx="816722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0%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370378" y="5279083"/>
            <a:ext cx="816722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6%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0370378" y="4545825"/>
            <a:ext cx="816722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12%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370378" y="3812568"/>
            <a:ext cx="816722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18%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370378" y="3079311"/>
            <a:ext cx="816722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24%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906172" y="6114181"/>
            <a:ext cx="8379352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24587" y="4976145"/>
            <a:ext cx="1039040" cy="1138036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224587" y="4355398"/>
            <a:ext cx="1039040" cy="620747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900457" y="4872687"/>
            <a:ext cx="1039040" cy="1241494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00457" y="4148483"/>
            <a:ext cx="1039040" cy="724205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900457" y="4045025"/>
            <a:ext cx="1039040" cy="103458"/>
          </a:xfrm>
          <a:prstGeom prst="rect">
            <a:avLst/>
          </a:prstGeom>
          <a:solidFill>
            <a:srgbClr val="C7E9E7"/>
          </a:solidFill>
          <a:ln w="12700">
            <a:solidFill>
              <a:srgbClr val="C7E9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576328" y="4769230"/>
            <a:ext cx="1039040" cy="1344952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576328" y="3941567"/>
            <a:ext cx="1039040" cy="827663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576328" y="3631193"/>
            <a:ext cx="1039040" cy="310373"/>
          </a:xfrm>
          <a:prstGeom prst="rect">
            <a:avLst/>
          </a:prstGeom>
          <a:solidFill>
            <a:srgbClr val="C7E9E7"/>
          </a:solidFill>
          <a:ln w="12700">
            <a:solidFill>
              <a:srgbClr val="C7E9E7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252198" y="4717501"/>
            <a:ext cx="1039040" cy="1396681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7252198" y="3786380"/>
            <a:ext cx="1039040" cy="931120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252198" y="3217362"/>
            <a:ext cx="1039040" cy="569018"/>
          </a:xfrm>
          <a:prstGeom prst="rect">
            <a:avLst/>
          </a:prstGeom>
          <a:solidFill>
            <a:srgbClr val="C7E9E7"/>
          </a:solidFill>
          <a:ln w="12700">
            <a:solidFill>
              <a:srgbClr val="C7E9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928069" y="4665772"/>
            <a:ext cx="1039040" cy="1448410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928069" y="3682922"/>
            <a:ext cx="1039040" cy="982849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928069" y="2855260"/>
            <a:ext cx="1039040" cy="827663"/>
          </a:xfrm>
          <a:prstGeom prst="rect">
            <a:avLst/>
          </a:prstGeom>
          <a:solidFill>
            <a:srgbClr val="C7E9E7"/>
          </a:solidFill>
          <a:ln w="12700">
            <a:solidFill>
              <a:srgbClr val="C7E9E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057000" y="4151716"/>
            <a:ext cx="1374214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34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3732870" y="3841342"/>
            <a:ext cx="1374214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40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5408741" y="3427511"/>
            <a:ext cx="1374214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48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7084611" y="3013680"/>
            <a:ext cx="1374214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56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8760482" y="2651577"/>
            <a:ext cx="1374214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63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 flipV="1">
            <a:off x="2744107" y="4036619"/>
            <a:ext cx="1675870" cy="122210"/>
          </a:xfrm>
          <a:prstGeom prst="line">
            <a:avLst/>
          </a:prstGeom>
          <a:noFill/>
          <a:ln w="25400">
            <a:solidFill>
              <a:srgbClr val="4B5563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 flipV="1">
            <a:off x="4419977" y="3792200"/>
            <a:ext cx="1675870" cy="244419"/>
          </a:xfrm>
          <a:prstGeom prst="line">
            <a:avLst/>
          </a:prstGeom>
          <a:noFill/>
          <a:ln w="25400">
            <a:solidFill>
              <a:srgbClr val="4B5563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 flipV="1">
            <a:off x="6095848" y="3547781"/>
            <a:ext cx="1675870" cy="244419"/>
          </a:xfrm>
          <a:prstGeom prst="line">
            <a:avLst/>
          </a:prstGeom>
          <a:noFill/>
          <a:ln w="25400">
            <a:solidFill>
              <a:srgbClr val="4B5563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 flipV="1">
            <a:off x="7771718" y="3181152"/>
            <a:ext cx="1675870" cy="366629"/>
          </a:xfrm>
          <a:prstGeom prst="line">
            <a:avLst/>
          </a:prstGeom>
          <a:noFill/>
          <a:ln w="25400">
            <a:solidFill>
              <a:srgbClr val="4B5563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702959" y="4117680"/>
            <a:ext cx="82296" cy="82296"/>
          </a:xfrm>
          <a:prstGeom prst="ellipse">
            <a:avLst/>
          </a:prstGeom>
          <a:solidFill>
            <a:srgbClr val="4B556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4378829" y="3995471"/>
            <a:ext cx="82296" cy="82296"/>
          </a:xfrm>
          <a:prstGeom prst="ellipse">
            <a:avLst/>
          </a:prstGeom>
          <a:solidFill>
            <a:srgbClr val="4B556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054700" y="3751052"/>
            <a:ext cx="82296" cy="82296"/>
          </a:xfrm>
          <a:prstGeom prst="ellipse">
            <a:avLst/>
          </a:prstGeom>
          <a:solidFill>
            <a:srgbClr val="4B556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730570" y="3506633"/>
            <a:ext cx="82296" cy="82296"/>
          </a:xfrm>
          <a:prstGeom prst="ellipse">
            <a:avLst/>
          </a:prstGeom>
          <a:solidFill>
            <a:srgbClr val="4B556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406440" y="3140004"/>
            <a:ext cx="82296" cy="82296"/>
          </a:xfrm>
          <a:prstGeom prst="ellipse">
            <a:avLst/>
          </a:prstGeom>
          <a:solidFill>
            <a:srgbClr val="4B556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325139" y="3914409"/>
            <a:ext cx="837935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16%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4001010" y="3792200"/>
            <a:ext cx="837935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17%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5676880" y="3547781"/>
            <a:ext cx="837935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19%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7352750" y="3303361"/>
            <a:ext cx="837935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21%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9028621" y="2936733"/>
            <a:ext cx="837935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24%</a:t>
            </a:r>
            <a:endParaRPr lang="en-US" sz="900" dirty="0"/>
          </a:p>
        </p:txBody>
      </p:sp>
      <p:sp>
        <p:nvSpPr>
          <p:cNvPr id="58" name="Text 56"/>
          <p:cNvSpPr/>
          <p:nvPr/>
        </p:nvSpPr>
        <p:spPr>
          <a:xfrm>
            <a:off x="1906172" y="6154918"/>
            <a:ext cx="1675870" cy="2933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FY22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3582042" y="6154918"/>
            <a:ext cx="1675870" cy="2933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FY23</a:t>
            </a:r>
            <a:endParaRPr lang="en-US" sz="1100" dirty="0"/>
          </a:p>
        </p:txBody>
      </p:sp>
      <p:sp>
        <p:nvSpPr>
          <p:cNvPr id="60" name="Text 58"/>
          <p:cNvSpPr/>
          <p:nvPr/>
        </p:nvSpPr>
        <p:spPr>
          <a:xfrm>
            <a:off x="5257912" y="6154918"/>
            <a:ext cx="1675870" cy="2933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FY24</a:t>
            </a:r>
            <a:endParaRPr lang="en-US" sz="1100" dirty="0"/>
          </a:p>
        </p:txBody>
      </p:sp>
      <p:sp>
        <p:nvSpPr>
          <p:cNvPr id="61" name="Text 59"/>
          <p:cNvSpPr/>
          <p:nvPr/>
        </p:nvSpPr>
        <p:spPr>
          <a:xfrm>
            <a:off x="6933783" y="6154918"/>
            <a:ext cx="1675870" cy="2933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FY25</a:t>
            </a:r>
            <a:endParaRPr lang="en-US" sz="1100" dirty="0"/>
          </a:p>
        </p:txBody>
      </p:sp>
      <p:sp>
        <p:nvSpPr>
          <p:cNvPr id="62" name="Text 60"/>
          <p:cNvSpPr/>
          <p:nvPr/>
        </p:nvSpPr>
        <p:spPr>
          <a:xfrm>
            <a:off x="8609653" y="6154918"/>
            <a:ext cx="1675870" cy="2933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FY26見込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1004596" y="2513247"/>
            <a:ext cx="146304" cy="146304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196620" y="2496778"/>
            <a:ext cx="2379204" cy="2240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企業間配送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3603256" y="2513247"/>
            <a:ext cx="146304" cy="146304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3795280" y="2496778"/>
            <a:ext cx="2379204" cy="2240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店舗納品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6201915" y="2513247"/>
            <a:ext cx="146304" cy="146304"/>
          </a:xfrm>
          <a:prstGeom prst="rect">
            <a:avLst/>
          </a:prstGeom>
          <a:solidFill>
            <a:srgbClr val="C7E9E7"/>
          </a:solidFill>
          <a:ln w="12700">
            <a:solidFill>
              <a:srgbClr val="C7E9E7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6393939" y="2496778"/>
            <a:ext cx="2379204" cy="2240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定期便（ハルカ便）</a:t>
            </a:r>
            <a:endParaRPr lang="en-US" sz="1100" dirty="0"/>
          </a:p>
        </p:txBody>
      </p:sp>
      <p:sp>
        <p:nvSpPr>
          <p:cNvPr id="69" name="Shape 67"/>
          <p:cNvSpPr/>
          <p:nvPr/>
        </p:nvSpPr>
        <p:spPr>
          <a:xfrm>
            <a:off x="8800575" y="2586399"/>
            <a:ext cx="146304" cy="0"/>
          </a:xfrm>
          <a:prstGeom prst="line">
            <a:avLst/>
          </a:prstGeom>
          <a:noFill/>
          <a:ln w="25400">
            <a:solidFill>
              <a:srgbClr val="4B5563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8992599" y="2496778"/>
            <a:ext cx="2379204" cy="2240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粗利率</a:t>
            </a:r>
            <a:endParaRPr lang="en-US" sz="1100" dirty="0"/>
          </a:p>
        </p:txBody>
      </p:sp>
      <p:sp>
        <p:nvSpPr>
          <p:cNvPr id="71" name="Shape 69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72" name="Shape 70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73" name="Shape 71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74" name="Text 72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75" name="Shape 73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77" name="Shape 75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79" name="Shape 77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81" name="Text 79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7 競合の散布図 — 魅力度の高い帯に、優位な事業者がいな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1-7 競合の散布図 — 魅力度の高い帯に、優位な事業者がいない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1-7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競合の散布図 — 魅力度の高い帯に、優位な事業者がいない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横軸は市場の魅力度、縦軸は定時性の優位性。円の大きさは取扱高</a:t>
            </a:r>
            <a:endParaRPr lang="en-US" sz="1690" dirty="0"/>
          </a:p>
        </p:txBody>
      </p:sp>
      <p:sp>
        <p:nvSpPr>
          <p:cNvPr id="8" name="Text 6"/>
          <p:cNvSpPr/>
          <p:nvPr/>
        </p:nvSpPr>
        <p:spPr>
          <a:xfrm>
            <a:off x="792460" y="1831086"/>
            <a:ext cx="4773049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2026年4月時点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1103356" y="2105406"/>
            <a:ext cx="6780281" cy="38633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03356" y="3071241"/>
            <a:ext cx="6780281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98426" y="2105406"/>
            <a:ext cx="0" cy="386334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3356" y="4037076"/>
            <a:ext cx="6780281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93497" y="2105406"/>
            <a:ext cx="0" cy="386334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03356" y="5002911"/>
            <a:ext cx="6780281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8567" y="2105406"/>
            <a:ext cx="0" cy="386334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 rot="16200000">
            <a:off x="792460" y="2105406"/>
            <a:ext cx="256032" cy="3863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定時性の優位性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1103356" y="6005322"/>
            <a:ext cx="67802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市場の魅力度（中規模法人の定期便）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677251" y="2686730"/>
            <a:ext cx="298380" cy="298380"/>
          </a:xfrm>
          <a:prstGeom prst="ellipse">
            <a:avLst/>
          </a:prstGeom>
          <a:solidFill>
            <a:srgbClr val="9ED9D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74981" y="2485562"/>
            <a:ext cx="5029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大手A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3420974" y="2997564"/>
            <a:ext cx="277291" cy="277291"/>
          </a:xfrm>
          <a:prstGeom prst="ellipse">
            <a:avLst/>
          </a:prstGeom>
          <a:solidFill>
            <a:srgbClr val="85CFC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308159" y="2796396"/>
            <a:ext cx="5029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大手B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3032156" y="3309268"/>
            <a:ext cx="254460" cy="254460"/>
          </a:xfrm>
          <a:prstGeom prst="ellipse">
            <a:avLst/>
          </a:prstGeom>
          <a:solidFill>
            <a:srgbClr val="6BC5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907926" y="3108100"/>
            <a:ext cx="5029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大手C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5198540" y="4166870"/>
            <a:ext cx="190845" cy="190845"/>
          </a:xfrm>
          <a:prstGeom prst="ellipse">
            <a:avLst/>
          </a:prstGeom>
          <a:solidFill>
            <a:srgbClr val="52BBB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42503" y="3965702"/>
            <a:ext cx="5029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地場D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4937176" y="4472617"/>
            <a:ext cx="179930" cy="179930"/>
          </a:xfrm>
          <a:prstGeom prst="ellipse">
            <a:avLst/>
          </a:prstGeom>
          <a:solidFill>
            <a:srgbClr val="00938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75681" y="4271449"/>
            <a:ext cx="5029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地場E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5717423" y="4752686"/>
            <a:ext cx="220369" cy="220369"/>
          </a:xfrm>
          <a:prstGeom prst="ellipse">
            <a:avLst/>
          </a:prstGeom>
          <a:solidFill>
            <a:srgbClr val="00847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576147" y="4551518"/>
            <a:ext cx="5029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新興F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5460201" y="4987503"/>
            <a:ext cx="201168" cy="201168"/>
          </a:xfrm>
          <a:prstGeom prst="ellipse">
            <a:avLst/>
          </a:prstGeom>
          <a:solidFill>
            <a:srgbClr val="00746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309325" y="4786335"/>
            <a:ext cx="5029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新興G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6255758" y="3180860"/>
            <a:ext cx="210987" cy="210987"/>
          </a:xfrm>
          <a:prstGeom prst="ellipse">
            <a:avLst/>
          </a:prstGeom>
          <a:solidFill>
            <a:srgbClr val="00655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109791" y="2979692"/>
            <a:ext cx="50292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ハルカ便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8217203" y="2068830"/>
            <a:ext cx="3182032" cy="4192524"/>
          </a:xfrm>
          <a:prstGeom prst="roundRect">
            <a:avLst>
              <a:gd name="adj" fmla="val 1724"/>
            </a:avLst>
          </a:prstGeom>
          <a:solidFill>
            <a:srgbClr val="F8FAFC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308643" y="2160270"/>
            <a:ext cx="2999152" cy="40096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18745" indent="-118745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右上が狙う帯。魅力度も定時性も高い事業者がいない</a:t>
            </a:r>
            <a:endParaRPr lang="en-US" sz="1100" dirty="0"/>
          </a:p>
          <a:p>
            <a:pPr marL="118745" indent="-118745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大手は定時性が高いが、中規模法人の定期便には向いていない</a:t>
            </a:r>
            <a:endParaRPr lang="en-US" sz="1100" dirty="0"/>
          </a:p>
          <a:p>
            <a:pPr marL="118745" indent="-118745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新興は魅力度の高い帯にいるが、定時性で劣る</a:t>
            </a:r>
            <a:endParaRPr lang="en-US" sz="1100" dirty="0"/>
          </a:p>
          <a:p>
            <a:pPr marL="118745" indent="-118745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ハルカ便は実証で右上に入った。次は規模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92460" y="6297930"/>
            <a:ext cx="7636878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出所: 公開情報とヒアリングをもとにした架空の見本の値。円の大きさは相対値。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8" name="Shape 36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9" name="Shape 37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0" name="Text 38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41" name="Shape 39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43" name="Shape 41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45" name="Shape 43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47" name="Text 45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8 競合の位置づけ — 「地域密着 × 定時性」に空白がある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1-8 競合の位置づけ — 「地域密着 × 定時性」に空白がある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1-8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競合の位置づけ — 「地域密着 × 定時性」に空白がある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市場プレイヤーの位置づけ</a:t>
            </a:r>
            <a:endParaRPr lang="en-US" sz="1690" dirty="0"/>
          </a:p>
        </p:txBody>
      </p:sp>
      <p:sp>
        <p:nvSpPr>
          <p:cNvPr id="8" name="Shape 6"/>
          <p:cNvSpPr/>
          <p:nvPr/>
        </p:nvSpPr>
        <p:spPr>
          <a:xfrm>
            <a:off x="1881772" y="1924080"/>
            <a:ext cx="3998763" cy="3998763"/>
          </a:xfrm>
          <a:prstGeom prst="rect">
            <a:avLst/>
          </a:prstGeom>
          <a:solidFill>
            <a:srgbClr val="FFFFFF"/>
          </a:solidFill>
          <a:ln w="22225">
            <a:solidFill>
              <a:srgbClr val="11182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881153" y="1924080"/>
            <a:ext cx="0" cy="3998763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881772" y="3923462"/>
            <a:ext cx="3998763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121697" y="2084031"/>
            <a:ext cx="1519530" cy="279913"/>
          </a:xfrm>
          <a:prstGeom prst="rect">
            <a:avLst/>
          </a:prstGeom>
          <a:solidFill>
            <a:srgbClr val="007068"/>
          </a:solidFill>
          <a:ln w="12700">
            <a:solidFill>
              <a:srgbClr val="00706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121697" y="2084031"/>
            <a:ext cx="1519530" cy="2799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堅実な大手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121079" y="2084031"/>
            <a:ext cx="1519530" cy="279913"/>
          </a:xfrm>
          <a:prstGeom prst="rect">
            <a:avLst/>
          </a:prstGeom>
          <a:solidFill>
            <a:srgbClr val="007068"/>
          </a:solidFill>
          <a:ln w="12700">
            <a:solidFill>
              <a:srgbClr val="00706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121079" y="2084031"/>
            <a:ext cx="1519530" cy="2799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リーダー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121697" y="5482979"/>
            <a:ext cx="1519530" cy="279913"/>
          </a:xfrm>
          <a:prstGeom prst="rect">
            <a:avLst/>
          </a:prstGeom>
          <a:solidFill>
            <a:srgbClr val="007068"/>
          </a:solidFill>
          <a:ln w="12700">
            <a:solidFill>
              <a:srgbClr val="00706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121697" y="5482979"/>
            <a:ext cx="1519530" cy="2799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地場の運送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121079" y="5482979"/>
            <a:ext cx="1519530" cy="279913"/>
          </a:xfrm>
          <a:prstGeom prst="rect">
            <a:avLst/>
          </a:prstGeom>
          <a:solidFill>
            <a:srgbClr val="007068"/>
          </a:solidFill>
          <a:ln w="12700">
            <a:solidFill>
              <a:srgbClr val="00706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21079" y="5482979"/>
            <a:ext cx="1519530" cy="2799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新興プラットフォーム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 rot="16200000">
            <a:off x="792460" y="1924080"/>
            <a:ext cx="356388" cy="39987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定時性・品質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881772" y="5969340"/>
            <a:ext cx="3998763" cy="2557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サービスの広さ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748510" y="2708263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52176" y="2510753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大手A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479793" y="2976980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183459" y="2779470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大手B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337747" y="3178518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041413" y="2981007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大手C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2867492" y="3917489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571158" y="3719979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地場D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2733134" y="4320564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436800" y="4123054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地場E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546972" y="4387743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250639" y="4190233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新興F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278256" y="4656460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981922" y="4458950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新興G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4009539" y="3380055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713205" y="3540990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ハルカ便（目標）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1881772" y="6271572"/>
            <a:ext cx="3998763" cy="209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As of April 2026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7050457" y="2132838"/>
            <a:ext cx="4348778" cy="18288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050457" y="1831086"/>
            <a:ext cx="4348778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825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読み取りのポイント</a:t>
            </a:r>
            <a:endParaRPr lang="en-US" sz="1825" dirty="0"/>
          </a:p>
        </p:txBody>
      </p:sp>
      <p:sp>
        <p:nvSpPr>
          <p:cNvPr id="40" name="Text 38"/>
          <p:cNvSpPr/>
          <p:nvPr/>
        </p:nvSpPr>
        <p:spPr>
          <a:xfrm>
            <a:off x="7050457" y="2244120"/>
            <a:ext cx="4348778" cy="299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513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リーダー</a:t>
            </a:r>
            <a:endParaRPr lang="en-US" sz="1513" dirty="0"/>
          </a:p>
        </p:txBody>
      </p:sp>
      <p:sp>
        <p:nvSpPr>
          <p:cNvPr id="41" name="Text 39"/>
          <p:cNvSpPr/>
          <p:nvPr/>
        </p:nvSpPr>
        <p:spPr>
          <a:xfrm>
            <a:off x="7050457" y="2543563"/>
            <a:ext cx="4348778" cy="6707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・全国網と定時性を両立</a:t>
            </a:r>
            <a:endParaRPr lang="en-US" sz="1401" dirty="0"/>
          </a:p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・価格は高止まり</a:t>
            </a:r>
            <a:endParaRPr lang="en-US" sz="1401" dirty="0"/>
          </a:p>
        </p:txBody>
      </p:sp>
      <p:sp>
        <p:nvSpPr>
          <p:cNvPr id="42" name="Text 40"/>
          <p:cNvSpPr/>
          <p:nvPr/>
        </p:nvSpPr>
        <p:spPr>
          <a:xfrm>
            <a:off x="7050457" y="3332950"/>
            <a:ext cx="4348778" cy="299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513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堅実な大手</a:t>
            </a:r>
            <a:endParaRPr lang="en-US" sz="1513" dirty="0"/>
          </a:p>
        </p:txBody>
      </p:sp>
      <p:sp>
        <p:nvSpPr>
          <p:cNvPr id="43" name="Text 41"/>
          <p:cNvSpPr/>
          <p:nvPr/>
        </p:nvSpPr>
        <p:spPr>
          <a:xfrm>
            <a:off x="7050457" y="3632392"/>
            <a:ext cx="4348778" cy="6707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・品質は高いが地域の細かな要望に弱い</a:t>
            </a:r>
            <a:endParaRPr lang="en-US" sz="1401" dirty="0"/>
          </a:p>
        </p:txBody>
      </p:sp>
      <p:sp>
        <p:nvSpPr>
          <p:cNvPr id="44" name="Text 42"/>
          <p:cNvSpPr/>
          <p:nvPr/>
        </p:nvSpPr>
        <p:spPr>
          <a:xfrm>
            <a:off x="7050457" y="4421779"/>
            <a:ext cx="4348778" cy="299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513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新興プラットフォーム</a:t>
            </a:r>
            <a:endParaRPr lang="en-US" sz="1513" dirty="0"/>
          </a:p>
        </p:txBody>
      </p:sp>
      <p:sp>
        <p:nvSpPr>
          <p:cNvPr id="45" name="Text 43"/>
          <p:cNvSpPr/>
          <p:nvPr/>
        </p:nvSpPr>
        <p:spPr>
          <a:xfrm>
            <a:off x="7050457" y="4721222"/>
            <a:ext cx="4348778" cy="6707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・安いが定時性にばらつき</a:t>
            </a:r>
            <a:endParaRPr lang="en-US" sz="1401" dirty="0"/>
          </a:p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・法人の定期便には不向き</a:t>
            </a:r>
            <a:endParaRPr lang="en-US" sz="1401" dirty="0"/>
          </a:p>
        </p:txBody>
      </p:sp>
      <p:sp>
        <p:nvSpPr>
          <p:cNvPr id="46" name="Text 44"/>
          <p:cNvSpPr/>
          <p:nvPr/>
        </p:nvSpPr>
        <p:spPr>
          <a:xfrm>
            <a:off x="7050457" y="5510608"/>
            <a:ext cx="4348778" cy="299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513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ハルカ便の狙い</a:t>
            </a:r>
            <a:endParaRPr lang="en-US" sz="1513" dirty="0"/>
          </a:p>
        </p:txBody>
      </p:sp>
      <p:sp>
        <p:nvSpPr>
          <p:cNvPr id="47" name="Text 45"/>
          <p:cNvSpPr/>
          <p:nvPr/>
        </p:nvSpPr>
        <p:spPr>
          <a:xfrm>
            <a:off x="7050457" y="5810051"/>
            <a:ext cx="4348778" cy="6707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・地域の定期便に絞り、定時性で勝つ</a:t>
            </a:r>
            <a:endParaRPr lang="en-US" sz="1401" dirty="0"/>
          </a:p>
        </p:txBody>
      </p:sp>
      <p:sp>
        <p:nvSpPr>
          <p:cNvPr id="48" name="Shape 46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9" name="Shape 47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50" name="Shape 48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52" name="Shape 50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54" name="Shape 52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56" name="Shape 54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58" name="Text 56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事業の設計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事業の設計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389010" cy="6858000"/>
          </a:xfrm>
          <a:prstGeom prst="rect">
            <a:avLst/>
          </a:prstGeom>
          <a:solidFill>
            <a:srgbClr val="008F85"/>
          </a:solidFill>
          <a:ln w="12700">
            <a:solidFill>
              <a:srgbClr val="008F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1121" y="2058543"/>
            <a:ext cx="3686769" cy="1234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4398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4398" dirty="0"/>
          </a:p>
        </p:txBody>
      </p:sp>
      <p:sp>
        <p:nvSpPr>
          <p:cNvPr id="5" name="Shape 3"/>
          <p:cNvSpPr/>
          <p:nvPr/>
        </p:nvSpPr>
        <p:spPr>
          <a:xfrm>
            <a:off x="1536154" y="3395853"/>
            <a:ext cx="1316703" cy="320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51121" y="3633597"/>
            <a:ext cx="3686769" cy="1165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199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事業の設計</a:t>
            </a:r>
            <a:endParaRPr lang="en-US" sz="2199" dirty="0"/>
          </a:p>
        </p:txBody>
      </p:sp>
      <p:sp>
        <p:nvSpPr>
          <p:cNvPr id="7" name="Text 5"/>
          <p:cNvSpPr/>
          <p:nvPr/>
        </p:nvSpPr>
        <p:spPr>
          <a:xfrm>
            <a:off x="4998595" y="1698898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5591111" y="1698898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市場と競合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0726253" y="1698898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P.8</a:t>
            </a:r>
            <a:endParaRPr lang="en-US" sz="1485" dirty="0"/>
          </a:p>
        </p:txBody>
      </p:sp>
      <p:sp>
        <p:nvSpPr>
          <p:cNvPr id="10" name="Shape 8">
            <a:hlinkClick r:id="rId1" tooltip="1. 市場と競合" action="ppaction://hlinksldjump"/>
          </p:cNvPr>
          <p:cNvSpPr/>
          <p:nvPr/>
        </p:nvSpPr>
        <p:spPr>
          <a:xfrm>
            <a:off x="4998595" y="1698898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98595" y="2743714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5591111" y="2743714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事業の設計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10726253" y="2743714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P.17</a:t>
            </a:r>
            <a:endParaRPr lang="en-US" sz="1485" dirty="0"/>
          </a:p>
        </p:txBody>
      </p:sp>
      <p:sp>
        <p:nvSpPr>
          <p:cNvPr id="14" name="Shape 12">
            <a:hlinkClick r:id="rId2" tooltip="2. 事業の設計" action="ppaction://hlinksldjump"/>
          </p:cNvPr>
          <p:cNvSpPr/>
          <p:nvPr/>
        </p:nvSpPr>
        <p:spPr>
          <a:xfrm>
            <a:off x="4998595" y="2743714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98595" y="3788531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5591111" y="3788531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計画と体制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10726253" y="3788531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P.27</a:t>
            </a:r>
            <a:endParaRPr lang="en-US" sz="1485" dirty="0"/>
          </a:p>
        </p:txBody>
      </p:sp>
      <p:sp>
        <p:nvSpPr>
          <p:cNvPr id="18" name="Shape 16">
            <a:hlinkClick r:id="rId3" tooltip="3. 計画と体制" action="ppaction://hlinksldjump"/>
          </p:cNvPr>
          <p:cNvSpPr/>
          <p:nvPr/>
        </p:nvSpPr>
        <p:spPr>
          <a:xfrm>
            <a:off x="4998595" y="3788531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98595" y="4833347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5591111" y="4833347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財務と判断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10726253" y="4833347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P.35</a:t>
            </a:r>
            <a:endParaRPr lang="en-US" sz="1485" dirty="0"/>
          </a:p>
        </p:txBody>
      </p:sp>
      <p:sp>
        <p:nvSpPr>
          <p:cNvPr id="22" name="Shape 20">
            <a:hlinkClick r:id="rId4" tooltip="4. 財務と判断" action="ppaction://hlinksldjump"/>
          </p:cNvPr>
          <p:cNvSpPr/>
          <p:nvPr/>
        </p:nvSpPr>
        <p:spPr>
          <a:xfrm>
            <a:off x="4998595" y="4833347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24" name="Shape 22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27" name="Shape 25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28" name="Text 26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29" name="Shape 27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31" name="Shape 29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33" name="Text 3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1 自社のポジショニング — 中規模法人の定期便に集中する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2-1 自社のポジショニング — 中規模法人の定期便に集中する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2-1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自社のポジショニング — 中規模法人の定期便に集中する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「全国・大口」でも「個人・単発」でもない、地域の法人の定期便を取る</a:t>
            </a:r>
            <a:endParaRPr lang="en-US" sz="1690" dirty="0"/>
          </a:p>
        </p:txBody>
      </p:sp>
      <p:sp>
        <p:nvSpPr>
          <p:cNvPr id="8" name="Text 6"/>
          <p:cNvSpPr/>
          <p:nvPr/>
        </p:nvSpPr>
        <p:spPr>
          <a:xfrm>
            <a:off x="792460" y="1735074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縦軸は顧客の規模、横軸は配送の形（単発 〜 定期）。色は事業者の類型。</a:t>
            </a:r>
            <a:endParaRPr lang="en-US" sz="1315" dirty="0"/>
          </a:p>
        </p:txBody>
      </p:sp>
      <p:sp>
        <p:nvSpPr>
          <p:cNvPr id="9" name="Shape 7"/>
          <p:cNvSpPr/>
          <p:nvPr/>
        </p:nvSpPr>
        <p:spPr>
          <a:xfrm>
            <a:off x="3410955" y="3019835"/>
            <a:ext cx="2419936" cy="1052632"/>
          </a:xfrm>
          <a:prstGeom prst="ellipse">
            <a:avLst/>
          </a:prstGeom>
          <a:solidFill>
            <a:srgbClr val="3A5A8C">
              <a:alpha val="14000"/>
            </a:srgbClr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3410955" y="3019835"/>
            <a:ext cx="2419936" cy="1052632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全国大手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765398" y="4753582"/>
            <a:ext cx="2032746" cy="1052632"/>
          </a:xfrm>
          <a:prstGeom prst="ellipse">
            <a:avLst/>
          </a:prstGeom>
          <a:solidFill>
            <a:srgbClr val="E0A86A">
              <a:alpha val="14000"/>
            </a:srgbClr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1765398" y="4753582"/>
            <a:ext cx="2032746" cy="1052632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新興プラットフォーム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1958993" y="3948628"/>
            <a:ext cx="1742354" cy="990712"/>
          </a:xfrm>
          <a:prstGeom prst="ellipse">
            <a:avLst/>
          </a:prstGeom>
          <a:solidFill>
            <a:srgbClr val="7CB342">
              <a:alpha val="14000"/>
            </a:srgbClr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1958993" y="3948628"/>
            <a:ext cx="1742354" cy="990712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地場の運送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475006" y="4443984"/>
            <a:ext cx="4839871" cy="0"/>
          </a:xfrm>
          <a:prstGeom prst="line">
            <a:avLst/>
          </a:prstGeom>
          <a:noFill/>
          <a:ln w="19050">
            <a:solidFill>
              <a:srgbClr val="9AA3AD"/>
            </a:solidFill>
            <a:prstDash val="solid"/>
            <a:headEnd type="triangle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3894942" y="2895996"/>
            <a:ext cx="0" cy="3095976"/>
          </a:xfrm>
          <a:prstGeom prst="line">
            <a:avLst/>
          </a:prstGeom>
          <a:noFill/>
          <a:ln w="19050">
            <a:solidFill>
              <a:srgbClr val="9AA3AD"/>
            </a:solidFill>
            <a:prstDash val="solid"/>
            <a:headEnd type="triangle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3212396" y="2407158"/>
            <a:ext cx="1365092" cy="3910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大企業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212396" y="6040856"/>
            <a:ext cx="1365092" cy="3910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個人・小規模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92460" y="4248449"/>
            <a:ext cx="655244" cy="3910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7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単発・スポット</a:t>
            </a:r>
            <a:endParaRPr lang="en-US" sz="1070" dirty="0"/>
          </a:p>
        </p:txBody>
      </p:sp>
      <p:sp>
        <p:nvSpPr>
          <p:cNvPr id="20" name="Text 18"/>
          <p:cNvSpPr/>
          <p:nvPr/>
        </p:nvSpPr>
        <p:spPr>
          <a:xfrm>
            <a:off x="6342179" y="4248449"/>
            <a:ext cx="655244" cy="3910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7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定期・契約</a:t>
            </a:r>
            <a:endParaRPr lang="en-US" sz="1070" dirty="0"/>
          </a:p>
        </p:txBody>
      </p:sp>
      <p:sp>
        <p:nvSpPr>
          <p:cNvPr id="21" name="Shape 19"/>
          <p:cNvSpPr/>
          <p:nvPr/>
        </p:nvSpPr>
        <p:spPr>
          <a:xfrm>
            <a:off x="5262171" y="3120862"/>
            <a:ext cx="169464" cy="169464"/>
          </a:xfrm>
          <a:prstGeom prst="ellipse">
            <a:avLst/>
          </a:prstGeom>
          <a:solidFill>
            <a:srgbClr val="4A5B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88457" y="3310694"/>
            <a:ext cx="1116893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大手A</a:t>
            </a:r>
            <a:endParaRPr lang="en-US" sz="1080" dirty="0"/>
          </a:p>
        </p:txBody>
      </p:sp>
      <p:sp>
        <p:nvSpPr>
          <p:cNvPr id="23" name="Shape 21"/>
          <p:cNvSpPr/>
          <p:nvPr/>
        </p:nvSpPr>
        <p:spPr>
          <a:xfrm>
            <a:off x="3907007" y="3182781"/>
            <a:ext cx="169464" cy="169464"/>
          </a:xfrm>
          <a:prstGeom prst="ellipse">
            <a:avLst/>
          </a:prstGeom>
          <a:solidFill>
            <a:srgbClr val="4A5B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433293" y="3372614"/>
            <a:ext cx="1116893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大手B</a:t>
            </a:r>
            <a:endParaRPr lang="en-US" sz="1080" dirty="0"/>
          </a:p>
        </p:txBody>
      </p:sp>
      <p:sp>
        <p:nvSpPr>
          <p:cNvPr id="25" name="Shape 23"/>
          <p:cNvSpPr/>
          <p:nvPr/>
        </p:nvSpPr>
        <p:spPr>
          <a:xfrm>
            <a:off x="3713412" y="3801976"/>
            <a:ext cx="169464" cy="169464"/>
          </a:xfrm>
          <a:prstGeom prst="ellipse">
            <a:avLst/>
          </a:prstGeom>
          <a:solidFill>
            <a:srgbClr val="4A5B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39698" y="3991809"/>
            <a:ext cx="1116893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大手C</a:t>
            </a:r>
            <a:endParaRPr lang="en-US" sz="1080" dirty="0"/>
          </a:p>
        </p:txBody>
      </p:sp>
      <p:sp>
        <p:nvSpPr>
          <p:cNvPr id="27" name="Shape 25"/>
          <p:cNvSpPr/>
          <p:nvPr/>
        </p:nvSpPr>
        <p:spPr>
          <a:xfrm>
            <a:off x="3326223" y="4049654"/>
            <a:ext cx="169464" cy="169464"/>
          </a:xfrm>
          <a:prstGeom prst="ellipse">
            <a:avLst/>
          </a:prstGeom>
          <a:solidFill>
            <a:srgbClr val="7A9E6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852508" y="4239487"/>
            <a:ext cx="1116893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地場D</a:t>
            </a:r>
            <a:endParaRPr lang="en-US" sz="1080" dirty="0"/>
          </a:p>
        </p:txBody>
      </p:sp>
      <p:sp>
        <p:nvSpPr>
          <p:cNvPr id="29" name="Shape 27"/>
          <p:cNvSpPr/>
          <p:nvPr/>
        </p:nvSpPr>
        <p:spPr>
          <a:xfrm>
            <a:off x="2067856" y="4668850"/>
            <a:ext cx="169464" cy="169464"/>
          </a:xfrm>
          <a:prstGeom prst="ellipse">
            <a:avLst/>
          </a:prstGeom>
          <a:solidFill>
            <a:srgbClr val="7A9E6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594141" y="4858682"/>
            <a:ext cx="1116893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地場E</a:t>
            </a:r>
            <a:endParaRPr lang="en-US" sz="1080" dirty="0"/>
          </a:p>
        </p:txBody>
      </p:sp>
      <p:sp>
        <p:nvSpPr>
          <p:cNvPr id="31" name="Shape 29"/>
          <p:cNvSpPr/>
          <p:nvPr/>
        </p:nvSpPr>
        <p:spPr>
          <a:xfrm>
            <a:off x="3423020" y="4916528"/>
            <a:ext cx="169464" cy="169464"/>
          </a:xfrm>
          <a:prstGeom prst="ellipse">
            <a:avLst/>
          </a:prstGeom>
          <a:solidFill>
            <a:srgbClr val="D3A24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949305" y="5106360"/>
            <a:ext cx="1116893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新興F</a:t>
            </a:r>
            <a:endParaRPr lang="en-US" sz="1080" dirty="0"/>
          </a:p>
        </p:txBody>
      </p:sp>
      <p:sp>
        <p:nvSpPr>
          <p:cNvPr id="33" name="Shape 31"/>
          <p:cNvSpPr/>
          <p:nvPr/>
        </p:nvSpPr>
        <p:spPr>
          <a:xfrm>
            <a:off x="2067856" y="5535723"/>
            <a:ext cx="169464" cy="169464"/>
          </a:xfrm>
          <a:prstGeom prst="ellipse">
            <a:avLst/>
          </a:prstGeom>
          <a:solidFill>
            <a:srgbClr val="D3A24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594141" y="5725555"/>
            <a:ext cx="1116893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新興G</a:t>
            </a:r>
            <a:endParaRPr lang="en-US" sz="1080" dirty="0"/>
          </a:p>
        </p:txBody>
      </p:sp>
      <p:sp>
        <p:nvSpPr>
          <p:cNvPr id="35" name="Shape 33"/>
          <p:cNvSpPr/>
          <p:nvPr/>
        </p:nvSpPr>
        <p:spPr>
          <a:xfrm>
            <a:off x="4912467" y="4238020"/>
            <a:ext cx="288089" cy="288089"/>
          </a:xfrm>
          <a:prstGeom prst="ellipse">
            <a:avLst/>
          </a:prstGeom>
          <a:solidFill>
            <a:srgbClr val="B85C6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498064" y="4546477"/>
            <a:ext cx="1116893" cy="2036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B85C6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ハルカ便</a:t>
            </a:r>
            <a:endParaRPr lang="en-US" sz="1080" dirty="0"/>
          </a:p>
        </p:txBody>
      </p:sp>
      <p:sp>
        <p:nvSpPr>
          <p:cNvPr id="37" name="Text 35"/>
          <p:cNvSpPr/>
          <p:nvPr/>
        </p:nvSpPr>
        <p:spPr>
          <a:xfrm>
            <a:off x="7262593" y="2488631"/>
            <a:ext cx="4009361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狙う空白地帯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7262593" y="2793420"/>
            <a:ext cx="4009361" cy="0"/>
          </a:xfrm>
          <a:prstGeom prst="line">
            <a:avLst/>
          </a:prstGeom>
          <a:noFill/>
          <a:ln w="12700">
            <a:solidFill>
              <a:srgbClr val="00655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262593" y="2793420"/>
            <a:ext cx="4009361" cy="59699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t">
            <a:normAutofit/>
          </a:bodyPr>
          <a:lstStyle/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大手が手薄な中規模法人の定期便</a:t>
            </a:r>
            <a:endParaRPr lang="en-US" sz="12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地場の運送が苦手な定時性と可視化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7262593" y="3512626"/>
            <a:ext cx="4009361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差別化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7262593" y="3817415"/>
            <a:ext cx="4009361" cy="0"/>
          </a:xfrm>
          <a:prstGeom prst="line">
            <a:avLst/>
          </a:prstGeom>
          <a:noFill/>
          <a:ln w="12700">
            <a:solidFill>
              <a:srgbClr val="00655E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262593" y="3817415"/>
            <a:ext cx="4009361" cy="59699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t">
            <a:normAutofit/>
          </a:bodyPr>
          <a:lstStyle/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需要予測で積載率を上げ、価格と定時性を両立</a:t>
            </a:r>
            <a:endParaRPr lang="en-US" sz="120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荷主の画面で配送の状況をそのまま見せる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7262593" y="4536621"/>
            <a:ext cx="4009361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勝ち筋</a:t>
            </a:r>
            <a:endParaRPr lang="en-US" sz="1300" dirty="0"/>
          </a:p>
        </p:txBody>
      </p:sp>
      <p:sp>
        <p:nvSpPr>
          <p:cNvPr id="44" name="Shape 42"/>
          <p:cNvSpPr/>
          <p:nvPr/>
        </p:nvSpPr>
        <p:spPr>
          <a:xfrm>
            <a:off x="7262593" y="4841410"/>
            <a:ext cx="4009361" cy="0"/>
          </a:xfrm>
          <a:prstGeom prst="line">
            <a:avLst/>
          </a:prstGeom>
          <a:noFill/>
          <a:ln w="12700">
            <a:solidFill>
              <a:srgbClr val="00655E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262593" y="4841410"/>
            <a:ext cx="4009361" cy="32267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t">
            <a:normAutofit/>
          </a:bodyPr>
          <a:lstStyle/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1地域で再現性のある受注の型を作り、横に広げる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7" name="Shape 45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8" name="Shape 46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50" name="Shape 48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52" name="Shape 50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54" name="Shape 52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56" name="Text 54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2 ハルカ便のビジネスモデル — 定期便の契約と荷主画面で回す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2-2 ハルカ便のビジネスモデル — 定期便の契約と荷主画面で回す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2-2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ハルカ便のビジネスモデル — 定期便の契約と荷主画面で回す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68730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中規模法人の定期便を契約で受け、需要予測で積載率を上げ、荷主画面で状況を見せる</a:t>
            </a:r>
            <a:endParaRPr lang="en-US" sz="1315" dirty="0"/>
          </a:p>
        </p:txBody>
      </p:sp>
      <p:sp>
        <p:nvSpPr>
          <p:cNvPr id="8" name="Shape 6"/>
          <p:cNvSpPr/>
          <p:nvPr/>
        </p:nvSpPr>
        <p:spPr>
          <a:xfrm>
            <a:off x="792460" y="5278374"/>
            <a:ext cx="1621981" cy="676656"/>
          </a:xfrm>
          <a:prstGeom prst="roundRect">
            <a:avLst>
              <a:gd name="adj" fmla="val 8108"/>
            </a:avLst>
          </a:prstGeom>
          <a:solidFill>
            <a:srgbClr val="F0F9F8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87593" y="5278374"/>
            <a:ext cx="1621981" cy="676656"/>
          </a:xfrm>
          <a:prstGeom prst="roundRect">
            <a:avLst>
              <a:gd name="adj" fmla="val 8108"/>
            </a:avLst>
          </a:prstGeom>
          <a:solidFill>
            <a:srgbClr val="F0F9F8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182727" y="5278374"/>
            <a:ext cx="1621981" cy="676656"/>
          </a:xfrm>
          <a:prstGeom prst="roundRect">
            <a:avLst>
              <a:gd name="adj" fmla="val 8108"/>
            </a:avLst>
          </a:prstGeom>
          <a:solidFill>
            <a:srgbClr val="F0F9F8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2460" y="3968496"/>
            <a:ext cx="77724" cy="7772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" name="Shape 10"/>
          <p:cNvSpPr/>
          <p:nvPr/>
        </p:nvSpPr>
        <p:spPr>
          <a:xfrm>
            <a:off x="792460" y="4315968"/>
            <a:ext cx="77724" cy="7772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3" name="Shape 11"/>
          <p:cNvSpPr/>
          <p:nvPr/>
        </p:nvSpPr>
        <p:spPr>
          <a:xfrm>
            <a:off x="792460" y="4663440"/>
            <a:ext cx="77724" cy="7772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4" name="Shape 12"/>
          <p:cNvSpPr/>
          <p:nvPr/>
        </p:nvSpPr>
        <p:spPr>
          <a:xfrm>
            <a:off x="792460" y="2196846"/>
            <a:ext cx="713232" cy="399288"/>
          </a:xfrm>
          <a:prstGeom prst="roundRect">
            <a:avLst>
              <a:gd name="adj" fmla="val 916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5" name="Shape 13"/>
          <p:cNvSpPr/>
          <p:nvPr/>
        </p:nvSpPr>
        <p:spPr>
          <a:xfrm>
            <a:off x="792460" y="2669286"/>
            <a:ext cx="713232" cy="399288"/>
          </a:xfrm>
          <a:prstGeom prst="roundRect">
            <a:avLst>
              <a:gd name="adj" fmla="val 916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6" name="Shape 14"/>
          <p:cNvSpPr/>
          <p:nvPr/>
        </p:nvSpPr>
        <p:spPr>
          <a:xfrm>
            <a:off x="792460" y="3141726"/>
            <a:ext cx="713232" cy="399288"/>
          </a:xfrm>
          <a:prstGeom prst="roundRect">
            <a:avLst>
              <a:gd name="adj" fmla="val 916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7" name="Shape 15"/>
          <p:cNvSpPr/>
          <p:nvPr/>
        </p:nvSpPr>
        <p:spPr>
          <a:xfrm>
            <a:off x="5969300" y="1940814"/>
            <a:ext cx="4753279" cy="817199"/>
          </a:xfrm>
          <a:prstGeom prst="roundRect">
            <a:avLst>
              <a:gd name="adj" fmla="val 6714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8" name="Shape 16"/>
          <p:cNvSpPr/>
          <p:nvPr/>
        </p:nvSpPr>
        <p:spPr>
          <a:xfrm>
            <a:off x="5969300" y="3212013"/>
            <a:ext cx="4753279" cy="1543599"/>
          </a:xfrm>
          <a:prstGeom prst="roundRect">
            <a:avLst>
              <a:gd name="adj" fmla="val 355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69300" y="3212013"/>
            <a:ext cx="50292" cy="1543599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0" name="Shape 18"/>
          <p:cNvSpPr/>
          <p:nvPr/>
        </p:nvSpPr>
        <p:spPr>
          <a:xfrm>
            <a:off x="5969300" y="5209611"/>
            <a:ext cx="4753279" cy="817199"/>
          </a:xfrm>
          <a:prstGeom prst="roundRect">
            <a:avLst>
              <a:gd name="adj" fmla="val 6714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792460" y="1940814"/>
            <a:ext cx="50122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提供価値と収益構造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92460" y="2196846"/>
            <a:ext cx="713232" cy="39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課題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560556" y="2196846"/>
            <a:ext cx="4244152" cy="4175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中規模法人の定期便は、大手には小さく、地場の運送には定時性が難しい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792460" y="2669286"/>
            <a:ext cx="713232" cy="39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提供価値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560556" y="2669286"/>
            <a:ext cx="4244152" cy="4175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定時性 98.5% と、荷主が自分で見られる配送状況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92460" y="3141726"/>
            <a:ext cx="713232" cy="39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収益モデル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560556" y="3141726"/>
            <a:ext cx="4244152" cy="4175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月額の定期便契約（走行距離と便数で決まる）＋スポットの追加便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92460" y="3687318"/>
            <a:ext cx="50122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競争優位性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934192" y="3925062"/>
            <a:ext cx="4870516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需要予測で積載率 82%。価格と定時性を両立できる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934192" y="4272534"/>
            <a:ext cx="4870516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荷主画面で問い合わせが半減し、1人あたりの荷主数が増える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934192" y="4620006"/>
            <a:ext cx="4870516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地域の運送会社との共同運行で、車両を持たずに広げられる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792460" y="5022342"/>
            <a:ext cx="50122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主要KPI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847324" y="5351526"/>
            <a:ext cx="1512253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荷主数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847324" y="5589270"/>
            <a:ext cx="1512253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48社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2542457" y="5351526"/>
            <a:ext cx="1512253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月商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2542457" y="5589270"/>
            <a:ext cx="1512253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1.1億円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4237591" y="5351526"/>
            <a:ext cx="1512253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継続率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4237591" y="5589270"/>
            <a:ext cx="1512253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93%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792460" y="6009894"/>
            <a:ext cx="50122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※2026年3月時点（関東）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969300" y="1940814"/>
            <a:ext cx="4753279" cy="817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荷主（中規模法人）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115604" y="3285165"/>
            <a:ext cx="4533823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ハルカ便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6225332" y="3577773"/>
            <a:ext cx="4424095" cy="3499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・定期便の契約と運行計画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225332" y="3946002"/>
            <a:ext cx="4424095" cy="3499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・需要予測と積載率の管理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6225332" y="4314231"/>
            <a:ext cx="4424095" cy="3499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・荷主画面（配送状況・請求）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5969300" y="5209611"/>
            <a:ext cx="4753279" cy="817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配送先（店舗・拠点）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6539693" y="2776301"/>
            <a:ext cx="3612492" cy="4174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出荷の予定と実績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6349562" y="4773900"/>
            <a:ext cx="2614303" cy="4174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定時の配送／配送状況の共有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8726202" y="4773900"/>
            <a:ext cx="1806246" cy="4174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月額の定期便契約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10759155" y="1940814"/>
            <a:ext cx="621792" cy="40859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受領・検品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51" name="Shape 49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52" name="Shape 50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54" name="Shape 52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55" name="Text 53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56" name="Shape 54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58" name="Shape 56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60" name="Text 58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3 荷主獲得の4段 — 紹介から定期便契約まで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2-3 荷主獲得の4段 — 紹介から定期便契約まで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2-3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荷主獲得の4段 — 紹介から定期便契約まで</a:t>
            </a:r>
            <a:endParaRPr lang="en-US" sz="2064" dirty="0"/>
          </a:p>
        </p:txBody>
      </p:sp>
      <p:sp>
        <p:nvSpPr>
          <p:cNvPr id="7" name="Shape 5"/>
          <p:cNvSpPr/>
          <p:nvPr/>
        </p:nvSpPr>
        <p:spPr>
          <a:xfrm>
            <a:off x="792460" y="1912161"/>
            <a:ext cx="10606775" cy="961821"/>
          </a:xfrm>
          <a:prstGeom prst="roundRect">
            <a:avLst>
              <a:gd name="adj" fmla="val 380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92460" y="2966071"/>
            <a:ext cx="10606775" cy="961821"/>
          </a:xfrm>
          <a:prstGeom prst="roundRect">
            <a:avLst>
              <a:gd name="adj" fmla="val 380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2460" y="4019981"/>
            <a:ext cx="10606775" cy="961821"/>
          </a:xfrm>
          <a:prstGeom prst="roundRect">
            <a:avLst>
              <a:gd name="adj" fmla="val 380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2460" y="5073891"/>
            <a:ext cx="10606775" cy="961821"/>
          </a:xfrm>
          <a:prstGeom prst="roundRect">
            <a:avLst>
              <a:gd name="adj" fmla="val 380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5714004" y="2393072"/>
            <a:ext cx="806115" cy="0"/>
          </a:xfrm>
          <a:prstGeom prst="line">
            <a:avLst/>
          </a:prstGeom>
          <a:noFill/>
          <a:ln w="12700">
            <a:solidFill>
              <a:srgbClr val="BBBFC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5438228" y="3446982"/>
            <a:ext cx="1081891" cy="0"/>
          </a:xfrm>
          <a:prstGeom prst="line">
            <a:avLst/>
          </a:prstGeom>
          <a:noFill/>
          <a:ln w="12700">
            <a:solidFill>
              <a:srgbClr val="BBBFC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5162451" y="4500892"/>
            <a:ext cx="1357667" cy="0"/>
          </a:xfrm>
          <a:prstGeom prst="line">
            <a:avLst/>
          </a:prstGeom>
          <a:noFill/>
          <a:ln w="12700">
            <a:solidFill>
              <a:srgbClr val="BBBF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4886675" y="5554802"/>
            <a:ext cx="1633443" cy="0"/>
          </a:xfrm>
          <a:prstGeom prst="line">
            <a:avLst/>
          </a:prstGeom>
          <a:noFill/>
          <a:ln w="12700">
            <a:solidFill>
              <a:srgbClr val="BBBFC6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2691073" y="2013664"/>
            <a:ext cx="2778975" cy="758815"/>
          </a:xfrm>
          <a:prstGeom prst="trapezoid">
            <a:avLst/>
          </a:prstGeom>
          <a:solidFill>
            <a:srgbClr val="C7E9E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553185" y="2013664"/>
            <a:ext cx="3054751" cy="758815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接点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 flipV="1">
            <a:off x="2966849" y="3067574"/>
            <a:ext cx="2227423" cy="758815"/>
          </a:xfrm>
          <a:prstGeom prst="trapezoid">
            <a:avLst/>
          </a:prstGeom>
          <a:solidFill>
            <a:srgbClr val="80CDC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828961" y="3067574"/>
            <a:ext cx="2503199" cy="758815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試走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 flipV="1">
            <a:off x="3242625" y="4121484"/>
            <a:ext cx="1675870" cy="758815"/>
          </a:xfrm>
          <a:prstGeom prst="trapezoid">
            <a:avLst/>
          </a:prstGeom>
          <a:solidFill>
            <a:srgbClr val="009B9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104737" y="4121484"/>
            <a:ext cx="1951647" cy="758815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提案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 flipV="1">
            <a:off x="3518401" y="5175394"/>
            <a:ext cx="1124318" cy="758815"/>
          </a:xfrm>
          <a:prstGeom prst="trapezoid">
            <a:avLst/>
          </a:prstGeom>
          <a:solidFill>
            <a:srgbClr val="00655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380513" y="5175394"/>
            <a:ext cx="1400094" cy="758815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定期便契約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951562" y="1912161"/>
            <a:ext cx="12728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1562" y="2966071"/>
            <a:ext cx="12728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951562" y="4019981"/>
            <a:ext cx="12728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51562" y="5073891"/>
            <a:ext cx="12728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626186" y="1912161"/>
            <a:ext cx="45609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既存荷主の紹介と展示会。6か月で 120社 と接点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6626186" y="2966071"/>
            <a:ext cx="45609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2週間の試走で定時性と荷主画面を体験。 74社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6626186" y="4019981"/>
            <a:ext cx="45609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走行データから便数と価格を提示。 58社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6626186" y="5073891"/>
            <a:ext cx="45609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月額契約へ。 48社（接点からの転換率 40%）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792460" y="1364742"/>
            <a:ext cx="1697084" cy="409285"/>
          </a:xfrm>
          <a:prstGeom prst="roundRect">
            <a:avLst>
              <a:gd name="adj" fmla="val 50000"/>
            </a:avLst>
          </a:prstGeom>
          <a:solidFill>
            <a:srgbClr val="2F5FA8"/>
          </a:solidFill>
          <a:ln w="12700">
            <a:solidFill>
              <a:srgbClr val="2F5FA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92460" y="1364742"/>
            <a:ext cx="1697084" cy="4092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獲得の型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92460" y="6173846"/>
            <a:ext cx="10606775" cy="3069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図: 関東で確かめた獲得の流れ。各段の数字は2025年10月〜2026年3月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5" name="Shape 33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6" name="Shape 34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38" name="Shape 36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40" name="Shape 38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42" name="Shape 40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44" name="Text 42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4 料金プラン — 便数と距離で決まる月額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2-4 料金プラン — 便数と距離で決まる月額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2-4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料金プラン — 便数と距離で決まる月額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6583680"/>
            <a:ext cx="10606775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※ 見本の価格。税別。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792460" y="1364742"/>
            <a:ext cx="1909219" cy="414223"/>
          </a:xfrm>
          <a:prstGeom prst="rect">
            <a:avLst/>
          </a:prstGeom>
          <a:solidFill>
            <a:srgbClr val="4B5563"/>
          </a:solidFill>
          <a:ln>
            <a:noFill/>
          </a:ln>
        </p:spPr>
      </p:sp>
      <p:sp>
        <p:nvSpPr>
          <p:cNvPr id="9" name="Shape 7"/>
          <p:cNvSpPr/>
          <p:nvPr/>
        </p:nvSpPr>
        <p:spPr>
          <a:xfrm>
            <a:off x="2701680" y="1364742"/>
            <a:ext cx="2174389" cy="414223"/>
          </a:xfrm>
          <a:prstGeom prst="rect">
            <a:avLst/>
          </a:prstGeom>
          <a:solidFill>
            <a:srgbClr val="9ED9D5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2701680" y="1364742"/>
            <a:ext cx="2174389" cy="414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ライト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876068" y="1364742"/>
            <a:ext cx="2174389" cy="414223"/>
          </a:xfrm>
          <a:prstGeom prst="rect">
            <a:avLst/>
          </a:prstGeom>
          <a:solidFill>
            <a:srgbClr val="63C2BC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4876068" y="1364742"/>
            <a:ext cx="2174389" cy="414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スタンダード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050457" y="1364742"/>
            <a:ext cx="2174389" cy="414223"/>
          </a:xfrm>
          <a:prstGeom prst="rect">
            <a:avLst/>
          </a:prstGeom>
          <a:solidFill>
            <a:srgbClr val="008980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7050457" y="1364742"/>
            <a:ext cx="2174389" cy="414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9224846" y="1364742"/>
            <a:ext cx="2174389" cy="414223"/>
          </a:xfrm>
          <a:prstGeom prst="rect">
            <a:avLst/>
          </a:prstGeom>
          <a:solidFill>
            <a:srgbClr val="00655E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9224846" y="1364742"/>
            <a:ext cx="2174389" cy="414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エンタープライズ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92460" y="1778965"/>
            <a:ext cx="1909219" cy="1340645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月額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2701680" y="1778965"/>
            <a:ext cx="2174389" cy="13406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週2便から</a:t>
            </a:r>
            <a:endParaRPr lang="en-US" sz="8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9ED9D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12万円/月</a:t>
            </a:r>
            <a:endParaRPr lang="en-US" sz="8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※見本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4876068" y="1778965"/>
            <a:ext cx="2174389" cy="1340645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20" name="Text 18"/>
          <p:cNvSpPr/>
          <p:nvPr/>
        </p:nvSpPr>
        <p:spPr>
          <a:xfrm>
            <a:off x="4876068" y="1778965"/>
            <a:ext cx="2174389" cy="13406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週5便から</a:t>
            </a:r>
            <a:endParaRPr lang="en-US" sz="8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63C2B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28万円/月</a:t>
            </a:r>
            <a:endParaRPr lang="en-US" sz="8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※見本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7050457" y="1778965"/>
            <a:ext cx="2174389" cy="13406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毎日2便から</a:t>
            </a:r>
            <a:endParaRPr lang="en-US" sz="8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089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52万円/月</a:t>
            </a:r>
            <a:endParaRPr lang="en-US" sz="8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※見本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224846" y="1778965"/>
            <a:ext cx="2174389" cy="13406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要相談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792460" y="3119610"/>
            <a:ext cx="10606775" cy="570487"/>
          </a:xfrm>
          <a:prstGeom prst="rect">
            <a:avLst/>
          </a:prstGeom>
          <a:solidFill>
            <a:srgbClr val="F3F4F6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792460" y="3119610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対象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2701680" y="3119610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店舗 1〜3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876068" y="3119610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4876068" y="3119610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店舗 4〜10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050457" y="3119610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店舗 11〜30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9224846" y="3119610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30以上・複数地域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792460" y="3690097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定時到着の保証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2701680" y="3690097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−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876068" y="3690097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4876068" y="3690097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3C2B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050457" y="3690097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89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224846" y="3690097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792460" y="4260584"/>
            <a:ext cx="10606775" cy="570487"/>
          </a:xfrm>
          <a:prstGeom prst="rect">
            <a:avLst/>
          </a:prstGeom>
          <a:solidFill>
            <a:srgbClr val="F3F4F6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792460" y="4260584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荷主画面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2701680" y="4260584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配送状況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876068" y="4260584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40" name="Text 38"/>
          <p:cNvSpPr/>
          <p:nvPr/>
        </p:nvSpPr>
        <p:spPr>
          <a:xfrm>
            <a:off x="4876068" y="4260584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配送状況・請求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7050457" y="4260584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配送状況・請求・分析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9224846" y="4260584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API 連携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792460" y="4831071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需要予測の共有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2701680" y="4831071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−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4876068" y="4831071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46" name="Text 44"/>
          <p:cNvSpPr/>
          <p:nvPr/>
        </p:nvSpPr>
        <p:spPr>
          <a:xfrm>
            <a:off x="4876068" y="4831071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月次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7050457" y="4831071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週次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9224846" y="4831071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日次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792460" y="5401558"/>
            <a:ext cx="10606775" cy="570487"/>
          </a:xfrm>
          <a:prstGeom prst="rect">
            <a:avLst/>
          </a:prstGeom>
          <a:solidFill>
            <a:srgbClr val="F3F4F6"/>
          </a:solidFill>
          <a:ln>
            <a:noFill/>
          </a:ln>
        </p:spPr>
      </p:sp>
      <p:sp>
        <p:nvSpPr>
          <p:cNvPr id="50" name="Text 48"/>
          <p:cNvSpPr/>
          <p:nvPr/>
        </p:nvSpPr>
        <p:spPr>
          <a:xfrm>
            <a:off x="792460" y="5401558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スポットの追加便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2701680" y="5401558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都度見積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4876068" y="5401558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4876068" y="5401558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優先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7050457" y="5401558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優先・割引</a:t>
            </a:r>
            <a:endParaRPr lang="en-US" sz="1000" dirty="0"/>
          </a:p>
        </p:txBody>
      </p:sp>
      <p:sp>
        <p:nvSpPr>
          <p:cNvPr id="55" name="Text 53"/>
          <p:cNvSpPr/>
          <p:nvPr/>
        </p:nvSpPr>
        <p:spPr>
          <a:xfrm>
            <a:off x="9224846" y="5401558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優先・割引</a:t>
            </a:r>
            <a:endParaRPr lang="en-US" sz="1000" dirty="0"/>
          </a:p>
        </p:txBody>
      </p:sp>
      <p:sp>
        <p:nvSpPr>
          <p:cNvPr id="56" name="Text 54"/>
          <p:cNvSpPr/>
          <p:nvPr/>
        </p:nvSpPr>
        <p:spPr>
          <a:xfrm>
            <a:off x="792460" y="5972045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</a:t>
            </a:r>
            <a:endParaRPr lang="en-US" sz="1000" dirty="0"/>
          </a:p>
        </p:txBody>
      </p:sp>
      <p:sp>
        <p:nvSpPr>
          <p:cNvPr id="57" name="Text 55"/>
          <p:cNvSpPr/>
          <p:nvPr/>
        </p:nvSpPr>
        <p:spPr>
          <a:xfrm>
            <a:off x="2701680" y="5972045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共通窓口</a:t>
            </a:r>
            <a:endParaRPr lang="en-US" sz="1000" dirty="0"/>
          </a:p>
        </p:txBody>
      </p:sp>
      <p:sp>
        <p:nvSpPr>
          <p:cNvPr id="58" name="Shape 56"/>
          <p:cNvSpPr/>
          <p:nvPr/>
        </p:nvSpPr>
        <p:spPr>
          <a:xfrm>
            <a:off x="4876068" y="5972045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59" name="Text 57"/>
          <p:cNvSpPr/>
          <p:nvPr/>
        </p:nvSpPr>
        <p:spPr>
          <a:xfrm>
            <a:off x="4876068" y="5972045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共通窓口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7050457" y="5972045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専任</a:t>
            </a:r>
            <a:endParaRPr lang="en-US" sz="1000" dirty="0"/>
          </a:p>
        </p:txBody>
      </p:sp>
      <p:sp>
        <p:nvSpPr>
          <p:cNvPr id="61" name="Text 59"/>
          <p:cNvSpPr/>
          <p:nvPr/>
        </p:nvSpPr>
        <p:spPr>
          <a:xfrm>
            <a:off x="9224846" y="5972045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専任チーム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63" name="Shape 61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64" name="Shape 62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66" name="Shape 64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67" name="Text 65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68" name="Shape 66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70" name="Shape 68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72" name="Text 70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5 競合との比較 — 定時性と可視化で差をつける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2-5 競合との比較 — 定時性と可視化で差をつける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2-5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競合との比較 — 定時性と可視化で差をつける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68730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中規模法人の定期便に必要な項目で並べた</a:t>
            </a:r>
            <a:endParaRPr lang="en-US" sz="1315" dirty="0"/>
          </a:p>
        </p:txBody>
      </p:sp>
      <p:sp>
        <p:nvSpPr>
          <p:cNvPr id="8" name="Text 6"/>
          <p:cNvSpPr/>
          <p:nvPr/>
        </p:nvSpPr>
        <p:spPr>
          <a:xfrm>
            <a:off x="792460" y="6583680"/>
            <a:ext cx="10606775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※ 公開情報とヒアリングをもとにした架空の見本の値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792460" y="1940814"/>
            <a:ext cx="10606775" cy="506189"/>
          </a:xfrm>
          <a:prstGeom prst="rect">
            <a:avLst/>
          </a:prstGeom>
          <a:solidFill>
            <a:srgbClr val="F1F5F9"/>
          </a:solidFill>
          <a:ln>
            <a:noFill/>
          </a:ln>
        </p:spPr>
      </p:sp>
      <p:sp>
        <p:nvSpPr>
          <p:cNvPr id="10" name="Shape 8"/>
          <p:cNvSpPr/>
          <p:nvPr/>
        </p:nvSpPr>
        <p:spPr>
          <a:xfrm>
            <a:off x="3550222" y="1940814"/>
            <a:ext cx="1962253" cy="4601718"/>
          </a:xfrm>
          <a:prstGeom prst="roundRect">
            <a:avLst>
              <a:gd name="adj" fmla="val 1398"/>
            </a:avLst>
          </a:prstGeom>
          <a:solidFill>
            <a:srgbClr val="EBF7F6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92460" y="1940814"/>
            <a:ext cx="2757761" cy="5061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項目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550222" y="1940814"/>
            <a:ext cx="1962253" cy="5061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ハルカ便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512475" y="1940814"/>
            <a:ext cx="1962253" cy="5061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474728" y="1940814"/>
            <a:ext cx="1962253" cy="5061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地場D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436982" y="1940814"/>
            <a:ext cx="1962253" cy="5061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新興F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92460" y="2447003"/>
            <a:ext cx="10606775" cy="244841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792460" y="2447003"/>
            <a:ext cx="10606775" cy="2448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価格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92460" y="2691844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初期費用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3550222" y="269184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0円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512475" y="269184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5万円〜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7474728" y="269184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0円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9436982" y="269184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0円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792460" y="3137011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月額（週5便・店舗5）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550222" y="3137011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28万円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5512475" y="3137011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36万円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7474728" y="3137011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25万円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9436982" y="3137011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22万円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792460" y="3582177"/>
            <a:ext cx="10606775" cy="244841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9" name="Text 27"/>
          <p:cNvSpPr/>
          <p:nvPr/>
        </p:nvSpPr>
        <p:spPr>
          <a:xfrm>
            <a:off x="792460" y="3582177"/>
            <a:ext cx="10606775" cy="2448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定時性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92460" y="3827018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定時到着率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3550222" y="382701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98.5%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5512475" y="382701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97%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7474728" y="382701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90%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9436982" y="382701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85%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792460" y="4272184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到着の保証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3550222" y="427218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5512475" y="427218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7474728" y="427218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△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9436982" y="427218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—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792460" y="4717351"/>
            <a:ext cx="10606775" cy="244841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41" name="Text 39"/>
          <p:cNvSpPr/>
          <p:nvPr/>
        </p:nvSpPr>
        <p:spPr>
          <a:xfrm>
            <a:off x="792460" y="4717351"/>
            <a:ext cx="10606775" cy="2448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可視化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792460" y="4962192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配送状況の画面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3550222" y="4962192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5512475" y="4962192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45" name="Text 43"/>
          <p:cNvSpPr/>
          <p:nvPr/>
        </p:nvSpPr>
        <p:spPr>
          <a:xfrm>
            <a:off x="7474728" y="4962192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—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9436982" y="4962192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792460" y="5407358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需要予測の共有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3550222" y="540735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5512475" y="540735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—</a:t>
            </a:r>
            <a:endParaRPr lang="en-US" sz="950" dirty="0"/>
          </a:p>
        </p:txBody>
      </p:sp>
      <p:sp>
        <p:nvSpPr>
          <p:cNvPr id="50" name="Text 48"/>
          <p:cNvSpPr/>
          <p:nvPr/>
        </p:nvSpPr>
        <p:spPr>
          <a:xfrm>
            <a:off x="7474728" y="540735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—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9436982" y="540735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—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792460" y="5852524"/>
            <a:ext cx="10606775" cy="244841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792460" y="5852524"/>
            <a:ext cx="10606775" cy="2448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柔軟さ</a:t>
            </a:r>
            <a:endParaRPr lang="en-US" sz="1100" dirty="0"/>
          </a:p>
        </p:txBody>
      </p:sp>
      <p:sp>
        <p:nvSpPr>
          <p:cNvPr id="54" name="Text 52"/>
          <p:cNvSpPr/>
          <p:nvPr/>
        </p:nvSpPr>
        <p:spPr>
          <a:xfrm>
            <a:off x="792460" y="6097366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店舗 5〜30 の定期便</a:t>
            </a:r>
            <a:endParaRPr lang="en-US" sz="1000" dirty="0"/>
          </a:p>
        </p:txBody>
      </p:sp>
      <p:sp>
        <p:nvSpPr>
          <p:cNvPr id="55" name="Text 53"/>
          <p:cNvSpPr/>
          <p:nvPr/>
        </p:nvSpPr>
        <p:spPr>
          <a:xfrm>
            <a:off x="3550222" y="6097366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56" name="Text 54"/>
          <p:cNvSpPr/>
          <p:nvPr/>
        </p:nvSpPr>
        <p:spPr>
          <a:xfrm>
            <a:off x="5512475" y="6097366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△</a:t>
            </a:r>
            <a:endParaRPr lang="en-US" sz="950" dirty="0"/>
          </a:p>
        </p:txBody>
      </p:sp>
      <p:sp>
        <p:nvSpPr>
          <p:cNvPr id="57" name="Text 55"/>
          <p:cNvSpPr/>
          <p:nvPr/>
        </p:nvSpPr>
        <p:spPr>
          <a:xfrm>
            <a:off x="7474728" y="6097366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58" name="Text 56"/>
          <p:cNvSpPr/>
          <p:nvPr/>
        </p:nvSpPr>
        <p:spPr>
          <a:xfrm>
            <a:off x="9436982" y="6097366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△</a:t>
            </a:r>
            <a:endParaRPr lang="en-US" sz="950" dirty="0"/>
          </a:p>
        </p:txBody>
      </p:sp>
      <p:sp>
        <p:nvSpPr>
          <p:cNvPr id="59" name="Shape 57"/>
          <p:cNvSpPr/>
          <p:nvPr/>
        </p:nvSpPr>
        <p:spPr>
          <a:xfrm>
            <a:off x="792460" y="3137011"/>
            <a:ext cx="10606775" cy="0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792460" y="4272184"/>
            <a:ext cx="10606775" cy="0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792460" y="5407358"/>
            <a:ext cx="10606775" cy="0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63" name="Shape 61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64" name="Shape 62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66" name="Shape 64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67" name="Text 65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68" name="Shape 66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70" name="Shape 68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72" name="Text 70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6 商談の流れ — 紹介と既存顧客からの受注が太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2-6 商談の流れ — 紹介と既存顧客からの受注が太い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2-6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商談の流れ — 紹介と既存顧客からの受注が太い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紹介と既存顧客が受注の7割。Web と展示会は提案までで止まりやすい</a:t>
            </a:r>
            <a:endParaRPr lang="en-US" sz="1690" dirty="0"/>
          </a:p>
        </p:txBody>
      </p:sp>
      <p:sp>
        <p:nvSpPr>
          <p:cNvPr id="8" name="Shape 6"/>
          <p:cNvSpPr/>
          <p:nvPr/>
        </p:nvSpPr>
        <p:spPr>
          <a:xfrm>
            <a:off x="2493244" y="2087118"/>
            <a:ext cx="73152" cy="634616"/>
          </a:xfrm>
          <a:prstGeom prst="rect">
            <a:avLst/>
          </a:prstGeom>
          <a:solidFill>
            <a:srgbClr val="9ED9D5"/>
          </a:solidFill>
          <a:ln w="12700">
            <a:solidFill>
              <a:srgbClr val="9ED9D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93244" y="2774458"/>
            <a:ext cx="73152" cy="715210"/>
          </a:xfrm>
          <a:prstGeom prst="rect">
            <a:avLst/>
          </a:prstGeom>
          <a:solidFill>
            <a:srgbClr val="7ACBC6"/>
          </a:solidFill>
          <a:ln w="12700">
            <a:solidFill>
              <a:srgbClr val="7ACB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493244" y="3542392"/>
            <a:ext cx="73152" cy="735358"/>
          </a:xfrm>
          <a:prstGeom prst="rect">
            <a:avLst/>
          </a:prstGeom>
          <a:solidFill>
            <a:srgbClr val="57BDB6"/>
          </a:solidFill>
          <a:ln w="12700">
            <a:solidFill>
              <a:srgbClr val="57BDB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93244" y="4330475"/>
            <a:ext cx="73152" cy="473429"/>
          </a:xfrm>
          <a:prstGeom prst="rect">
            <a:avLst/>
          </a:prstGeom>
          <a:solidFill>
            <a:srgbClr val="009087"/>
          </a:solidFill>
          <a:ln w="12700">
            <a:solidFill>
              <a:srgbClr val="00908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93244" y="4856628"/>
            <a:ext cx="73152" cy="483503"/>
          </a:xfrm>
          <a:prstGeom prst="rect">
            <a:avLst/>
          </a:prstGeom>
          <a:solidFill>
            <a:srgbClr val="007A73"/>
          </a:solidFill>
          <a:ln w="12700">
            <a:solidFill>
              <a:srgbClr val="007A7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93244" y="5392855"/>
            <a:ext cx="73152" cy="1087955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625299" y="2087118"/>
            <a:ext cx="73152" cy="1898277"/>
          </a:xfrm>
          <a:prstGeom prst="rect">
            <a:avLst/>
          </a:prstGeom>
          <a:solidFill>
            <a:srgbClr val="9ED9D5"/>
          </a:solidFill>
          <a:ln w="12700">
            <a:solidFill>
              <a:srgbClr val="9ED9D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25299" y="4038119"/>
            <a:ext cx="73152" cy="1411670"/>
          </a:xfrm>
          <a:prstGeom prst="rect">
            <a:avLst/>
          </a:prstGeom>
          <a:solidFill>
            <a:srgbClr val="63C2BC"/>
          </a:solidFill>
          <a:ln w="12700">
            <a:solidFill>
              <a:srgbClr val="63C2B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625299" y="5502513"/>
            <a:ext cx="73152" cy="596603"/>
          </a:xfrm>
          <a:prstGeom prst="rect">
            <a:avLst/>
          </a:prstGeom>
          <a:solidFill>
            <a:srgbClr val="008980"/>
          </a:solidFill>
          <a:ln w="12700">
            <a:solidFill>
              <a:srgbClr val="00898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25299" y="6151841"/>
            <a:ext cx="73152" cy="328969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2460" y="1831086"/>
            <a:ext cx="177393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流入元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552147" y="1831086"/>
            <a:ext cx="184708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結果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92460" y="2087118"/>
            <a:ext cx="1627632" cy="634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紹介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92460" y="2774458"/>
            <a:ext cx="1627632" cy="7152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Web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92460" y="3542392"/>
            <a:ext cx="1627632" cy="73535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既存顧客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92460" y="4330475"/>
            <a:ext cx="1627632" cy="4734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展示会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92460" y="4856628"/>
            <a:ext cx="1627632" cy="483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パートナー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92460" y="5392855"/>
            <a:ext cx="1627632" cy="10879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その他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771603" y="2087118"/>
            <a:ext cx="1627632" cy="18982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受注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771603" y="4038119"/>
            <a:ext cx="1627632" cy="14116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提案中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771603" y="5502513"/>
            <a:ext cx="1627632" cy="5966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見送り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9771603" y="6151841"/>
            <a:ext cx="1627632" cy="3289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その他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1" name="Shape 29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2" name="Shape 30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34" name="Shape 32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36" name="Shape 34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38" name="Shape 36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40" name="Text 38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7 受注の構成 — 地域・規模・契約の形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2-7 受注の構成 — 地域・規模・契約の形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2-7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受注の構成 — 地域・規模・契約の形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364742"/>
            <a:ext cx="332345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地域別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574802" y="2812059"/>
            <a:ext cx="1758773" cy="69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58%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74802" y="3619659"/>
            <a:ext cx="1758773" cy="538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関東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92460" y="6279642"/>
            <a:ext cx="332345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n=48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110740" y="5328666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関東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2786534" y="5328666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28 / 58%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110740" y="5566410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中部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2786534" y="5566410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 / 19%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110740" y="5804154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関西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2786534" y="5804154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 / 15%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1110740" y="6041898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その他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2786534" y="6041898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/ 8%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434120" y="1364742"/>
            <a:ext cx="332345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顧客の規模別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216461" y="2812059"/>
            <a:ext cx="1758773" cy="69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52%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216461" y="3619659"/>
            <a:ext cx="1758773" cy="538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従業員 50〜300名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434120" y="6279642"/>
            <a:ext cx="332345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n=48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4752399" y="5328666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〜50名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428193" y="5328666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 / 25%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4752399" y="5566410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50〜300名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428193" y="5566410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25 / 52%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4752399" y="5804154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300名〜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6428193" y="5804154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 / 23%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8075779" y="1364742"/>
            <a:ext cx="332345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契約の形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8858120" y="2812059"/>
            <a:ext cx="1758773" cy="69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71%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8858120" y="3619659"/>
            <a:ext cx="1758773" cy="538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定期便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8075779" y="6279642"/>
            <a:ext cx="332345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n=48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8394058" y="5328666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定期便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10069853" y="5328666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34 / 71%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8394058" y="5566410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スポット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10069853" y="5566410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 / 21%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8394058" y="5804154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混載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10069853" y="5804154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/ 8%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0" name="Shape 38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1" name="Shape 39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43" name="Shape 41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4" name="Text 42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45" name="Shape 43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47" name="Shape 45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49" name="Text 47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8 サービス評価 — 12軸で競合と比べる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2-8 サービス評価 — 12軸で競合と比べる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2-8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サービス評価 — 12軸で競合と比べる</a:t>
            </a:r>
            <a:endParaRPr lang="en-US" sz="2064" dirty="0"/>
          </a:p>
        </p:txBody>
      </p:sp>
      <p:sp>
        <p:nvSpPr>
          <p:cNvPr id="7" name="Shape 5"/>
          <p:cNvSpPr/>
          <p:nvPr/>
        </p:nvSpPr>
        <p:spPr>
          <a:xfrm>
            <a:off x="792460" y="1364742"/>
            <a:ext cx="84854" cy="1202276"/>
          </a:xfrm>
          <a:prstGeom prst="rect">
            <a:avLst/>
          </a:prstGeom>
          <a:solidFill>
            <a:srgbClr val="2F6FB0"/>
          </a:solidFill>
          <a:ln>
            <a:noFill/>
          </a:ln>
        </p:spPr>
      </p:sp>
      <p:sp>
        <p:nvSpPr>
          <p:cNvPr id="8" name="Text 6"/>
          <p:cNvSpPr/>
          <p:nvPr/>
        </p:nvSpPr>
        <p:spPr>
          <a:xfrm>
            <a:off x="1004596" y="1364742"/>
            <a:ext cx="4030574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b="1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6.7</a:t>
            </a:r>
            <a:r>
              <a:rPr lang="en-US" sz="1160" b="1" dirty="0">
                <a:solidFill>
                  <a:srgbClr val="2F6FB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性能・技術</a:t>
            </a:r>
            <a:endParaRPr lang="en-US" sz="1160" dirty="0"/>
          </a:p>
        </p:txBody>
      </p:sp>
      <p:sp>
        <p:nvSpPr>
          <p:cNvPr id="9" name="Text 7"/>
          <p:cNvSpPr/>
          <p:nvPr/>
        </p:nvSpPr>
        <p:spPr>
          <a:xfrm>
            <a:off x="1004596" y="1748447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総合性能</a:t>
            </a:r>
            <a:endParaRPr lang="en-US" sz="980" dirty="0"/>
          </a:p>
        </p:txBody>
      </p:sp>
      <p:sp>
        <p:nvSpPr>
          <p:cNvPr id="10" name="Shape 8"/>
          <p:cNvSpPr/>
          <p:nvPr/>
        </p:nvSpPr>
        <p:spPr>
          <a:xfrm>
            <a:off x="2205707" y="1841218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11" name="Shape 9"/>
          <p:cNvSpPr/>
          <p:nvPr/>
        </p:nvSpPr>
        <p:spPr>
          <a:xfrm>
            <a:off x="2205707" y="1841218"/>
            <a:ext cx="451424" cy="87314"/>
          </a:xfrm>
          <a:prstGeom prst="roundRect">
            <a:avLst>
              <a:gd name="adj" fmla="val 50000"/>
            </a:avLst>
          </a:prstGeom>
          <a:solidFill>
            <a:srgbClr val="2F6FB0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2923149" y="1748447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004596" y="2021304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パラメータ規模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2205707" y="2114075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15" name="Shape 13"/>
          <p:cNvSpPr/>
          <p:nvPr/>
        </p:nvSpPr>
        <p:spPr>
          <a:xfrm>
            <a:off x="2205707" y="2114075"/>
            <a:ext cx="386935" cy="87314"/>
          </a:xfrm>
          <a:prstGeom prst="roundRect">
            <a:avLst>
              <a:gd name="adj" fmla="val 50000"/>
            </a:avLst>
          </a:prstGeom>
          <a:solidFill>
            <a:srgbClr val="2F6FB0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2923149" y="2021304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04596" y="2294161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コスト効率</a:t>
            </a:r>
            <a:endParaRPr lang="en-US" sz="980" dirty="0"/>
          </a:p>
        </p:txBody>
      </p:sp>
      <p:sp>
        <p:nvSpPr>
          <p:cNvPr id="18" name="Shape 16"/>
          <p:cNvSpPr/>
          <p:nvPr/>
        </p:nvSpPr>
        <p:spPr>
          <a:xfrm>
            <a:off x="2205707" y="2386932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19" name="Shape 17"/>
          <p:cNvSpPr/>
          <p:nvPr/>
        </p:nvSpPr>
        <p:spPr>
          <a:xfrm>
            <a:off x="2205707" y="2386932"/>
            <a:ext cx="451424" cy="87314"/>
          </a:xfrm>
          <a:prstGeom prst="roundRect">
            <a:avLst>
              <a:gd name="adj" fmla="val 50000"/>
            </a:avLst>
          </a:prstGeom>
          <a:solidFill>
            <a:srgbClr val="2F6FB0"/>
          </a:solidFill>
          <a:ln>
            <a:noFill/>
          </a:ln>
        </p:spPr>
      </p:sp>
      <p:sp>
        <p:nvSpPr>
          <p:cNvPr id="20" name="Text 18"/>
          <p:cNvSpPr/>
          <p:nvPr/>
        </p:nvSpPr>
        <p:spPr>
          <a:xfrm>
            <a:off x="2923149" y="2294161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2460" y="2669339"/>
            <a:ext cx="84854" cy="1202276"/>
          </a:xfrm>
          <a:prstGeom prst="rect">
            <a:avLst/>
          </a:prstGeom>
          <a:solidFill>
            <a:srgbClr val="0E8A7D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1004596" y="2669339"/>
            <a:ext cx="4030574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b="1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5.3</a:t>
            </a:r>
            <a:r>
              <a:rPr lang="en-US" sz="1160" b="1" dirty="0">
                <a:solidFill>
                  <a:srgbClr val="0E8A7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普及・実績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1004596" y="3053044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知名度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2205707" y="3145816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2205707" y="3145816"/>
            <a:ext cx="386935" cy="87314"/>
          </a:xfrm>
          <a:prstGeom prst="roundRect">
            <a:avLst>
              <a:gd name="adj" fmla="val 50000"/>
            </a:avLst>
          </a:prstGeom>
          <a:solidFill>
            <a:srgbClr val="0E8A7D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2923149" y="3053044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04596" y="3325901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ユーザー・採用</a:t>
            </a:r>
            <a:endParaRPr lang="en-US" sz="980" dirty="0"/>
          </a:p>
        </p:txBody>
      </p:sp>
      <p:sp>
        <p:nvSpPr>
          <p:cNvPr id="28" name="Shape 26"/>
          <p:cNvSpPr/>
          <p:nvPr/>
        </p:nvSpPr>
        <p:spPr>
          <a:xfrm>
            <a:off x="2205707" y="3418673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29" name="Shape 27"/>
          <p:cNvSpPr/>
          <p:nvPr/>
        </p:nvSpPr>
        <p:spPr>
          <a:xfrm>
            <a:off x="2205707" y="3418673"/>
            <a:ext cx="322446" cy="87314"/>
          </a:xfrm>
          <a:prstGeom prst="roundRect">
            <a:avLst>
              <a:gd name="adj" fmla="val 50000"/>
            </a:avLst>
          </a:prstGeom>
          <a:solidFill>
            <a:srgbClr val="0E8A7D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2923149" y="3325901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1004596" y="3598758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エコシステム</a:t>
            </a:r>
            <a:endParaRPr lang="en-US" sz="980" dirty="0"/>
          </a:p>
        </p:txBody>
      </p:sp>
      <p:sp>
        <p:nvSpPr>
          <p:cNvPr id="32" name="Shape 30"/>
          <p:cNvSpPr/>
          <p:nvPr/>
        </p:nvSpPr>
        <p:spPr>
          <a:xfrm>
            <a:off x="2205707" y="3691530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33" name="Shape 31"/>
          <p:cNvSpPr/>
          <p:nvPr/>
        </p:nvSpPr>
        <p:spPr>
          <a:xfrm>
            <a:off x="2205707" y="3691530"/>
            <a:ext cx="322446" cy="87314"/>
          </a:xfrm>
          <a:prstGeom prst="roundRect">
            <a:avLst>
              <a:gd name="adj" fmla="val 50000"/>
            </a:avLst>
          </a:prstGeom>
          <a:solidFill>
            <a:srgbClr val="0E8A7D"/>
          </a:solidFill>
          <a:ln>
            <a:noFill/>
          </a:ln>
        </p:spPr>
      </p:sp>
      <p:sp>
        <p:nvSpPr>
          <p:cNvPr id="34" name="Text 32"/>
          <p:cNvSpPr/>
          <p:nvPr/>
        </p:nvSpPr>
        <p:spPr>
          <a:xfrm>
            <a:off x="2923149" y="3598758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792460" y="3973937"/>
            <a:ext cx="84854" cy="1202276"/>
          </a:xfrm>
          <a:prstGeom prst="rect">
            <a:avLst/>
          </a:prstGeom>
          <a:solidFill>
            <a:srgbClr val="D97706"/>
          </a:solidFill>
          <a:ln>
            <a:noFill/>
          </a:ln>
        </p:spPr>
      </p:sp>
      <p:sp>
        <p:nvSpPr>
          <p:cNvPr id="36" name="Text 34"/>
          <p:cNvSpPr/>
          <p:nvPr/>
        </p:nvSpPr>
        <p:spPr>
          <a:xfrm>
            <a:off x="1004596" y="3973937"/>
            <a:ext cx="4030574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b="1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6.7</a:t>
            </a:r>
            <a:r>
              <a:rPr lang="en-US" sz="1160" b="1" dirty="0">
                <a:solidFill>
                  <a:srgbClr val="D9770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柔軟性・主権</a:t>
            </a:r>
            <a:endParaRPr lang="en-US" sz="1160" dirty="0"/>
          </a:p>
        </p:txBody>
      </p:sp>
      <p:sp>
        <p:nvSpPr>
          <p:cNvPr id="37" name="Text 35"/>
          <p:cNvSpPr/>
          <p:nvPr/>
        </p:nvSpPr>
        <p:spPr>
          <a:xfrm>
            <a:off x="1004596" y="4357642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カスタム性</a:t>
            </a:r>
            <a:endParaRPr lang="en-US" sz="980" dirty="0"/>
          </a:p>
        </p:txBody>
      </p:sp>
      <p:sp>
        <p:nvSpPr>
          <p:cNvPr id="38" name="Shape 36"/>
          <p:cNvSpPr/>
          <p:nvPr/>
        </p:nvSpPr>
        <p:spPr>
          <a:xfrm>
            <a:off x="2205707" y="4450413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39" name="Shape 37"/>
          <p:cNvSpPr/>
          <p:nvPr/>
        </p:nvSpPr>
        <p:spPr>
          <a:xfrm>
            <a:off x="2205707" y="4450413"/>
            <a:ext cx="451424" cy="87314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</p:sp>
      <p:sp>
        <p:nvSpPr>
          <p:cNvPr id="40" name="Text 38"/>
          <p:cNvSpPr/>
          <p:nvPr/>
        </p:nvSpPr>
        <p:spPr>
          <a:xfrm>
            <a:off x="2923149" y="4357642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1004596" y="4630499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オープン性</a:t>
            </a:r>
            <a:endParaRPr lang="en-US" sz="980" dirty="0"/>
          </a:p>
        </p:txBody>
      </p:sp>
      <p:sp>
        <p:nvSpPr>
          <p:cNvPr id="42" name="Shape 40"/>
          <p:cNvSpPr/>
          <p:nvPr/>
        </p:nvSpPr>
        <p:spPr>
          <a:xfrm>
            <a:off x="2205707" y="4723270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43" name="Shape 41"/>
          <p:cNvSpPr/>
          <p:nvPr/>
        </p:nvSpPr>
        <p:spPr>
          <a:xfrm>
            <a:off x="2205707" y="4723270"/>
            <a:ext cx="451424" cy="87314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</p:sp>
      <p:sp>
        <p:nvSpPr>
          <p:cNvPr id="44" name="Text 42"/>
          <p:cNvSpPr/>
          <p:nvPr/>
        </p:nvSpPr>
        <p:spPr>
          <a:xfrm>
            <a:off x="2923149" y="4630499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1004596" y="4903356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エッジ/オンプレ</a:t>
            </a:r>
            <a:endParaRPr lang="en-US" sz="980" dirty="0"/>
          </a:p>
        </p:txBody>
      </p:sp>
      <p:sp>
        <p:nvSpPr>
          <p:cNvPr id="46" name="Shape 44"/>
          <p:cNvSpPr/>
          <p:nvPr/>
        </p:nvSpPr>
        <p:spPr>
          <a:xfrm>
            <a:off x="2205707" y="4996127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47" name="Shape 45"/>
          <p:cNvSpPr/>
          <p:nvPr/>
        </p:nvSpPr>
        <p:spPr>
          <a:xfrm>
            <a:off x="2205707" y="4996127"/>
            <a:ext cx="386935" cy="87314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</p:sp>
      <p:sp>
        <p:nvSpPr>
          <p:cNvPr id="48" name="Text 46"/>
          <p:cNvSpPr/>
          <p:nvPr/>
        </p:nvSpPr>
        <p:spPr>
          <a:xfrm>
            <a:off x="2923149" y="4903356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792460" y="5278534"/>
            <a:ext cx="84854" cy="1202276"/>
          </a:xfrm>
          <a:prstGeom prst="rect">
            <a:avLst/>
          </a:prstGeom>
          <a:solidFill>
            <a:srgbClr val="B5397E"/>
          </a:solidFill>
          <a:ln>
            <a:noFill/>
          </a:ln>
        </p:spPr>
      </p:sp>
      <p:sp>
        <p:nvSpPr>
          <p:cNvPr id="50" name="Text 48"/>
          <p:cNvSpPr/>
          <p:nvPr/>
        </p:nvSpPr>
        <p:spPr>
          <a:xfrm>
            <a:off x="1004596" y="5278534"/>
            <a:ext cx="4030574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60" b="1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6.0</a:t>
            </a:r>
            <a:r>
              <a:rPr lang="en-US" sz="1160" b="1" dirty="0">
                <a:solidFill>
                  <a:srgbClr val="B5397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ガバナンス・リスク</a:t>
            </a:r>
            <a:endParaRPr lang="en-US" sz="1160" dirty="0"/>
          </a:p>
        </p:txBody>
      </p:sp>
      <p:sp>
        <p:nvSpPr>
          <p:cNvPr id="51" name="Text 49"/>
          <p:cNvSpPr/>
          <p:nvPr/>
        </p:nvSpPr>
        <p:spPr>
          <a:xfrm>
            <a:off x="1004596" y="5662239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地政学の安心</a:t>
            </a:r>
            <a:endParaRPr lang="en-US" sz="980" dirty="0"/>
          </a:p>
        </p:txBody>
      </p:sp>
      <p:sp>
        <p:nvSpPr>
          <p:cNvPr id="52" name="Shape 50"/>
          <p:cNvSpPr/>
          <p:nvPr/>
        </p:nvSpPr>
        <p:spPr>
          <a:xfrm>
            <a:off x="2205707" y="5755010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53" name="Shape 51"/>
          <p:cNvSpPr/>
          <p:nvPr/>
        </p:nvSpPr>
        <p:spPr>
          <a:xfrm>
            <a:off x="2205707" y="5755010"/>
            <a:ext cx="386935" cy="87314"/>
          </a:xfrm>
          <a:prstGeom prst="roundRect">
            <a:avLst>
              <a:gd name="adj" fmla="val 50000"/>
            </a:avLst>
          </a:prstGeom>
          <a:solidFill>
            <a:srgbClr val="B5397E"/>
          </a:solidFill>
          <a:ln>
            <a:noFill/>
          </a:ln>
        </p:spPr>
      </p:sp>
      <p:sp>
        <p:nvSpPr>
          <p:cNvPr id="54" name="Text 52"/>
          <p:cNvSpPr/>
          <p:nvPr/>
        </p:nvSpPr>
        <p:spPr>
          <a:xfrm>
            <a:off x="2923149" y="5662239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1100" dirty="0"/>
          </a:p>
        </p:txBody>
      </p:sp>
      <p:sp>
        <p:nvSpPr>
          <p:cNvPr id="55" name="Text 53"/>
          <p:cNvSpPr/>
          <p:nvPr/>
        </p:nvSpPr>
        <p:spPr>
          <a:xfrm>
            <a:off x="1004596" y="5935096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規制適合</a:t>
            </a:r>
            <a:endParaRPr lang="en-US" sz="980" dirty="0"/>
          </a:p>
        </p:txBody>
      </p:sp>
      <p:sp>
        <p:nvSpPr>
          <p:cNvPr id="56" name="Shape 54"/>
          <p:cNvSpPr/>
          <p:nvPr/>
        </p:nvSpPr>
        <p:spPr>
          <a:xfrm>
            <a:off x="2205707" y="6027867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57" name="Shape 55"/>
          <p:cNvSpPr/>
          <p:nvPr/>
        </p:nvSpPr>
        <p:spPr>
          <a:xfrm>
            <a:off x="2205707" y="6027867"/>
            <a:ext cx="386935" cy="87314"/>
          </a:xfrm>
          <a:prstGeom prst="roundRect">
            <a:avLst>
              <a:gd name="adj" fmla="val 50000"/>
            </a:avLst>
          </a:prstGeom>
          <a:solidFill>
            <a:srgbClr val="B5397E"/>
          </a:solidFill>
          <a:ln>
            <a:noFill/>
          </a:ln>
        </p:spPr>
      </p:sp>
      <p:sp>
        <p:nvSpPr>
          <p:cNvPr id="58" name="Text 56"/>
          <p:cNvSpPr/>
          <p:nvPr/>
        </p:nvSpPr>
        <p:spPr>
          <a:xfrm>
            <a:off x="2923149" y="5935096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1004596" y="6207953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セキュリティ</a:t>
            </a:r>
            <a:endParaRPr lang="en-US" sz="980" dirty="0"/>
          </a:p>
        </p:txBody>
      </p:sp>
      <p:sp>
        <p:nvSpPr>
          <p:cNvPr id="60" name="Shape 58"/>
          <p:cNvSpPr/>
          <p:nvPr/>
        </p:nvSpPr>
        <p:spPr>
          <a:xfrm>
            <a:off x="2205707" y="6300724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61" name="Shape 59"/>
          <p:cNvSpPr/>
          <p:nvPr/>
        </p:nvSpPr>
        <p:spPr>
          <a:xfrm>
            <a:off x="2205707" y="6300724"/>
            <a:ext cx="386935" cy="87314"/>
          </a:xfrm>
          <a:prstGeom prst="roundRect">
            <a:avLst>
              <a:gd name="adj" fmla="val 50000"/>
            </a:avLst>
          </a:prstGeom>
          <a:solidFill>
            <a:srgbClr val="B5397E"/>
          </a:solidFill>
          <a:ln>
            <a:noFill/>
          </a:ln>
        </p:spPr>
      </p:sp>
      <p:sp>
        <p:nvSpPr>
          <p:cNvPr id="62" name="Text 60"/>
          <p:cNvSpPr/>
          <p:nvPr/>
        </p:nvSpPr>
        <p:spPr>
          <a:xfrm>
            <a:off x="2923149" y="6207953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8028412" y="3779526"/>
            <a:ext cx="695785" cy="695785"/>
          </a:xfrm>
          <a:prstGeom prst="ellipse">
            <a:avLst/>
          </a:prstGeom>
          <a:ln w="7315">
            <a:solidFill>
              <a:srgbClr val="E3E8EF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7680519" y="3431633"/>
            <a:ext cx="1391570" cy="1391570"/>
          </a:xfrm>
          <a:prstGeom prst="ellipse">
            <a:avLst/>
          </a:prstGeom>
          <a:ln w="7315">
            <a:solidFill>
              <a:srgbClr val="E3E8EF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7332626" y="3083741"/>
            <a:ext cx="2087356" cy="2087356"/>
          </a:xfrm>
          <a:prstGeom prst="ellipse">
            <a:avLst/>
          </a:prstGeom>
          <a:ln w="7315">
            <a:solidFill>
              <a:srgbClr val="E3E8EF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6984734" y="2735848"/>
            <a:ext cx="2783141" cy="2783141"/>
          </a:xfrm>
          <a:prstGeom prst="ellipse">
            <a:avLst/>
          </a:prstGeom>
          <a:ln w="7315">
            <a:solidFill>
              <a:srgbClr val="E3E8EF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6636841" y="2387956"/>
            <a:ext cx="3478926" cy="3478926"/>
          </a:xfrm>
          <a:prstGeom prst="ellipse">
            <a:avLst/>
          </a:prstGeom>
          <a:ln w="7315">
            <a:solidFill>
              <a:srgbClr val="E3E8EF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 flipV="1">
            <a:off x="8376304" y="2387956"/>
            <a:ext cx="0" cy="1739463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 flipV="1">
            <a:off x="8376304" y="2620999"/>
            <a:ext cx="869732" cy="1506419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 flipV="1">
            <a:off x="8376304" y="3257687"/>
            <a:ext cx="1506419" cy="869732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8376304" y="4127419"/>
            <a:ext cx="1739463" cy="0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8376304" y="4127419"/>
            <a:ext cx="1506419" cy="869732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8376304" y="4127419"/>
            <a:ext cx="869732" cy="1506419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8376304" y="4127419"/>
            <a:ext cx="0" cy="1739463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 flipV="1">
            <a:off x="7506573" y="4127419"/>
            <a:ext cx="869732" cy="1506419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 flipV="1">
            <a:off x="6869885" y="4127419"/>
            <a:ext cx="1506419" cy="869732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 flipV="1">
            <a:off x="6636841" y="4127419"/>
            <a:ext cx="1739463" cy="0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6869885" y="3257687"/>
            <a:ext cx="1506419" cy="869732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7506573" y="2620999"/>
            <a:ext cx="869732" cy="1506419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8376304" y="3083741"/>
            <a:ext cx="521839" cy="139826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1" name="Shape 79"/>
          <p:cNvSpPr/>
          <p:nvPr/>
        </p:nvSpPr>
        <p:spPr>
          <a:xfrm>
            <a:off x="8898143" y="3223567"/>
            <a:ext cx="382013" cy="382013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2" name="Shape 80"/>
          <p:cNvSpPr/>
          <p:nvPr/>
        </p:nvSpPr>
        <p:spPr>
          <a:xfrm>
            <a:off x="9280156" y="3605580"/>
            <a:ext cx="139826" cy="521839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3" name="Shape 81"/>
          <p:cNvSpPr/>
          <p:nvPr/>
        </p:nvSpPr>
        <p:spPr>
          <a:xfrm flipV="1">
            <a:off x="9280156" y="4127419"/>
            <a:ext cx="139826" cy="521839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4" name="Shape 82"/>
          <p:cNvSpPr/>
          <p:nvPr/>
        </p:nvSpPr>
        <p:spPr>
          <a:xfrm flipV="1">
            <a:off x="8898143" y="4649258"/>
            <a:ext cx="382013" cy="382013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5" name="Shape 83"/>
          <p:cNvSpPr/>
          <p:nvPr/>
        </p:nvSpPr>
        <p:spPr>
          <a:xfrm flipV="1">
            <a:off x="8376304" y="5031270"/>
            <a:ext cx="521839" cy="139826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6" name="Shape 84"/>
          <p:cNvSpPr/>
          <p:nvPr/>
        </p:nvSpPr>
        <p:spPr>
          <a:xfrm>
            <a:off x="7854465" y="5031270"/>
            <a:ext cx="521839" cy="139826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7" name="Shape 85"/>
          <p:cNvSpPr/>
          <p:nvPr/>
        </p:nvSpPr>
        <p:spPr>
          <a:xfrm>
            <a:off x="7472453" y="4649258"/>
            <a:ext cx="382013" cy="382013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8" name="Shape 86"/>
          <p:cNvSpPr/>
          <p:nvPr/>
        </p:nvSpPr>
        <p:spPr>
          <a:xfrm>
            <a:off x="7332626" y="4127419"/>
            <a:ext cx="139826" cy="521839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9" name="Shape 87"/>
          <p:cNvSpPr/>
          <p:nvPr/>
        </p:nvSpPr>
        <p:spPr>
          <a:xfrm flipV="1">
            <a:off x="7332626" y="3605580"/>
            <a:ext cx="139826" cy="521839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90" name="Shape 88"/>
          <p:cNvSpPr/>
          <p:nvPr/>
        </p:nvSpPr>
        <p:spPr>
          <a:xfrm flipV="1">
            <a:off x="7472453" y="3223567"/>
            <a:ext cx="382013" cy="382013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91" name="Shape 89"/>
          <p:cNvSpPr/>
          <p:nvPr/>
        </p:nvSpPr>
        <p:spPr>
          <a:xfrm flipV="1">
            <a:off x="7854465" y="3083741"/>
            <a:ext cx="521839" cy="139826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92" name="Shape 90"/>
          <p:cNvSpPr/>
          <p:nvPr/>
        </p:nvSpPr>
        <p:spPr>
          <a:xfrm>
            <a:off x="8376304" y="2909795"/>
            <a:ext cx="521839" cy="313773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898143" y="3223567"/>
            <a:ext cx="532655" cy="295039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 flipV="1">
            <a:off x="9419982" y="3518607"/>
            <a:ext cx="10816" cy="608812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 flipV="1">
            <a:off x="9129514" y="4127419"/>
            <a:ext cx="290468" cy="434866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 flipV="1">
            <a:off x="8811170" y="4562285"/>
            <a:ext cx="318344" cy="318344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 flipV="1">
            <a:off x="8376304" y="4880628"/>
            <a:ext cx="434866" cy="464415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7767492" y="5181912"/>
            <a:ext cx="608812" cy="163131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7472453" y="4649258"/>
            <a:ext cx="295039" cy="532655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7332626" y="4127419"/>
            <a:ext cx="139826" cy="521839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 flipV="1">
            <a:off x="7332626" y="3605580"/>
            <a:ext cx="139826" cy="521839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 flipV="1">
            <a:off x="7472453" y="3223567"/>
            <a:ext cx="382013" cy="382013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 flipV="1">
            <a:off x="7854465" y="2909795"/>
            <a:ext cx="521839" cy="313773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8356187" y="3063624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05" name="Shape 103"/>
          <p:cNvSpPr/>
          <p:nvPr/>
        </p:nvSpPr>
        <p:spPr>
          <a:xfrm>
            <a:off x="8348872" y="2882363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06" name="Shape 104"/>
          <p:cNvSpPr/>
          <p:nvPr/>
        </p:nvSpPr>
        <p:spPr>
          <a:xfrm>
            <a:off x="8878026" y="3203450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07" name="Shape 105"/>
          <p:cNvSpPr/>
          <p:nvPr/>
        </p:nvSpPr>
        <p:spPr>
          <a:xfrm>
            <a:off x="8870711" y="3196135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08" name="Shape 106"/>
          <p:cNvSpPr/>
          <p:nvPr/>
        </p:nvSpPr>
        <p:spPr>
          <a:xfrm>
            <a:off x="9260039" y="3585463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09" name="Shape 107"/>
          <p:cNvSpPr/>
          <p:nvPr/>
        </p:nvSpPr>
        <p:spPr>
          <a:xfrm>
            <a:off x="9403366" y="3491175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0" name="Shape 108"/>
          <p:cNvSpPr/>
          <p:nvPr/>
        </p:nvSpPr>
        <p:spPr>
          <a:xfrm>
            <a:off x="9399865" y="4107302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11" name="Shape 109"/>
          <p:cNvSpPr/>
          <p:nvPr/>
        </p:nvSpPr>
        <p:spPr>
          <a:xfrm>
            <a:off x="9392550" y="4099987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2" name="Shape 110"/>
          <p:cNvSpPr/>
          <p:nvPr/>
        </p:nvSpPr>
        <p:spPr>
          <a:xfrm>
            <a:off x="9260039" y="4629141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13" name="Shape 111"/>
          <p:cNvSpPr/>
          <p:nvPr/>
        </p:nvSpPr>
        <p:spPr>
          <a:xfrm>
            <a:off x="9102082" y="4534853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4" name="Shape 112"/>
          <p:cNvSpPr/>
          <p:nvPr/>
        </p:nvSpPr>
        <p:spPr>
          <a:xfrm>
            <a:off x="8878026" y="5011153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15" name="Shape 113"/>
          <p:cNvSpPr/>
          <p:nvPr/>
        </p:nvSpPr>
        <p:spPr>
          <a:xfrm>
            <a:off x="8783738" y="4853196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6" name="Shape 114"/>
          <p:cNvSpPr/>
          <p:nvPr/>
        </p:nvSpPr>
        <p:spPr>
          <a:xfrm>
            <a:off x="8356187" y="5150980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17" name="Shape 115"/>
          <p:cNvSpPr/>
          <p:nvPr/>
        </p:nvSpPr>
        <p:spPr>
          <a:xfrm>
            <a:off x="8348872" y="5317611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8" name="Shape 116"/>
          <p:cNvSpPr/>
          <p:nvPr/>
        </p:nvSpPr>
        <p:spPr>
          <a:xfrm>
            <a:off x="7834348" y="5011153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19" name="Shape 117"/>
          <p:cNvSpPr/>
          <p:nvPr/>
        </p:nvSpPr>
        <p:spPr>
          <a:xfrm>
            <a:off x="7740060" y="5154480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0" name="Shape 118"/>
          <p:cNvSpPr/>
          <p:nvPr/>
        </p:nvSpPr>
        <p:spPr>
          <a:xfrm>
            <a:off x="7452336" y="4629141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21" name="Shape 119"/>
          <p:cNvSpPr/>
          <p:nvPr/>
        </p:nvSpPr>
        <p:spPr>
          <a:xfrm>
            <a:off x="7445021" y="4621826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2" name="Shape 120"/>
          <p:cNvSpPr/>
          <p:nvPr/>
        </p:nvSpPr>
        <p:spPr>
          <a:xfrm>
            <a:off x="7312510" y="4107302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23" name="Shape 121"/>
          <p:cNvSpPr/>
          <p:nvPr/>
        </p:nvSpPr>
        <p:spPr>
          <a:xfrm>
            <a:off x="7305194" y="4099987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4" name="Shape 122"/>
          <p:cNvSpPr/>
          <p:nvPr/>
        </p:nvSpPr>
        <p:spPr>
          <a:xfrm>
            <a:off x="7452336" y="3585463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25" name="Shape 123"/>
          <p:cNvSpPr/>
          <p:nvPr/>
        </p:nvSpPr>
        <p:spPr>
          <a:xfrm>
            <a:off x="7445021" y="3578148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6" name="Shape 124"/>
          <p:cNvSpPr/>
          <p:nvPr/>
        </p:nvSpPr>
        <p:spPr>
          <a:xfrm>
            <a:off x="7834348" y="3203450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27" name="Shape 125"/>
          <p:cNvSpPr/>
          <p:nvPr/>
        </p:nvSpPr>
        <p:spPr>
          <a:xfrm>
            <a:off x="7827033" y="3196135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8" name="Text 126"/>
          <p:cNvSpPr/>
          <p:nvPr/>
        </p:nvSpPr>
        <p:spPr>
          <a:xfrm>
            <a:off x="7711259" y="1994530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2F6FB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総合性能</a:t>
            </a:r>
            <a:endParaRPr lang="en-US" sz="980" dirty="0"/>
          </a:p>
        </p:txBody>
      </p:sp>
      <p:sp>
        <p:nvSpPr>
          <p:cNvPr id="129" name="Text 127"/>
          <p:cNvSpPr/>
          <p:nvPr/>
        </p:nvSpPr>
        <p:spPr>
          <a:xfrm>
            <a:off x="9385193" y="2264861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2F6FB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パラメータ規模</a:t>
            </a:r>
            <a:endParaRPr lang="en-US" sz="980" dirty="0"/>
          </a:p>
        </p:txBody>
      </p:sp>
      <p:sp>
        <p:nvSpPr>
          <p:cNvPr id="130" name="Text 128"/>
          <p:cNvSpPr/>
          <p:nvPr/>
        </p:nvSpPr>
        <p:spPr>
          <a:xfrm>
            <a:off x="10123751" y="3003419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2F6FB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コスト効率</a:t>
            </a:r>
            <a:endParaRPr lang="en-US" sz="980" dirty="0"/>
          </a:p>
        </p:txBody>
      </p:sp>
      <p:sp>
        <p:nvSpPr>
          <p:cNvPr id="131" name="Text 129"/>
          <p:cNvSpPr/>
          <p:nvPr/>
        </p:nvSpPr>
        <p:spPr>
          <a:xfrm>
            <a:off x="10394081" y="4012307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8A7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知名度</a:t>
            </a:r>
            <a:endParaRPr lang="en-US" sz="980" dirty="0"/>
          </a:p>
        </p:txBody>
      </p:sp>
      <p:sp>
        <p:nvSpPr>
          <p:cNvPr id="132" name="Text 130"/>
          <p:cNvSpPr/>
          <p:nvPr/>
        </p:nvSpPr>
        <p:spPr>
          <a:xfrm>
            <a:off x="10123751" y="5021196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8A7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ユーザー・採用</a:t>
            </a:r>
            <a:endParaRPr lang="en-US" sz="980" dirty="0"/>
          </a:p>
        </p:txBody>
      </p:sp>
      <p:sp>
        <p:nvSpPr>
          <p:cNvPr id="133" name="Text 131"/>
          <p:cNvSpPr/>
          <p:nvPr/>
        </p:nvSpPr>
        <p:spPr>
          <a:xfrm>
            <a:off x="9385193" y="5759754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8A7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エコシステム</a:t>
            </a:r>
            <a:endParaRPr lang="en-US" sz="980" dirty="0"/>
          </a:p>
        </p:txBody>
      </p:sp>
      <p:sp>
        <p:nvSpPr>
          <p:cNvPr id="134" name="Text 132"/>
          <p:cNvSpPr/>
          <p:nvPr/>
        </p:nvSpPr>
        <p:spPr>
          <a:xfrm>
            <a:off x="7711259" y="6030084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D9770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カスタム性</a:t>
            </a:r>
            <a:endParaRPr lang="en-US" sz="980" dirty="0"/>
          </a:p>
        </p:txBody>
      </p:sp>
      <p:sp>
        <p:nvSpPr>
          <p:cNvPr id="135" name="Text 133"/>
          <p:cNvSpPr/>
          <p:nvPr/>
        </p:nvSpPr>
        <p:spPr>
          <a:xfrm>
            <a:off x="6037326" y="5759754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b="1" dirty="0">
                <a:solidFill>
                  <a:srgbClr val="D9770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オープン性</a:t>
            </a:r>
            <a:endParaRPr lang="en-US" sz="980" dirty="0"/>
          </a:p>
        </p:txBody>
      </p:sp>
      <p:sp>
        <p:nvSpPr>
          <p:cNvPr id="136" name="Text 134"/>
          <p:cNvSpPr/>
          <p:nvPr/>
        </p:nvSpPr>
        <p:spPr>
          <a:xfrm>
            <a:off x="5298768" y="5021196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b="1" dirty="0">
                <a:solidFill>
                  <a:srgbClr val="D9770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エッジ/オンプレ</a:t>
            </a:r>
            <a:endParaRPr lang="en-US" sz="980" dirty="0"/>
          </a:p>
        </p:txBody>
      </p:sp>
      <p:sp>
        <p:nvSpPr>
          <p:cNvPr id="137" name="Text 135"/>
          <p:cNvSpPr/>
          <p:nvPr/>
        </p:nvSpPr>
        <p:spPr>
          <a:xfrm>
            <a:off x="5028437" y="4012307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b="1" dirty="0">
                <a:solidFill>
                  <a:srgbClr val="B5397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地政学の安心</a:t>
            </a:r>
            <a:endParaRPr lang="en-US" sz="980" dirty="0"/>
          </a:p>
        </p:txBody>
      </p:sp>
      <p:sp>
        <p:nvSpPr>
          <p:cNvPr id="138" name="Text 136"/>
          <p:cNvSpPr/>
          <p:nvPr/>
        </p:nvSpPr>
        <p:spPr>
          <a:xfrm>
            <a:off x="5298768" y="3003419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b="1" dirty="0">
                <a:solidFill>
                  <a:srgbClr val="B5397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規制適合</a:t>
            </a:r>
            <a:endParaRPr lang="en-US" sz="980" dirty="0"/>
          </a:p>
        </p:txBody>
      </p:sp>
      <p:sp>
        <p:nvSpPr>
          <p:cNvPr id="139" name="Text 137"/>
          <p:cNvSpPr/>
          <p:nvPr/>
        </p:nvSpPr>
        <p:spPr>
          <a:xfrm>
            <a:off x="6037326" y="2264861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b="1" dirty="0">
                <a:solidFill>
                  <a:srgbClr val="B5397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セキュリティ</a:t>
            </a:r>
            <a:endParaRPr lang="en-US" sz="980" dirty="0"/>
          </a:p>
        </p:txBody>
      </p:sp>
      <p:sp>
        <p:nvSpPr>
          <p:cNvPr id="140" name="Shape 138"/>
          <p:cNvSpPr/>
          <p:nvPr/>
        </p:nvSpPr>
        <p:spPr>
          <a:xfrm>
            <a:off x="5353373" y="1464709"/>
            <a:ext cx="158191" cy="158191"/>
          </a:xfrm>
          <a:prstGeom prst="roundRect">
            <a:avLst>
              <a:gd name="adj" fmla="val 15000"/>
            </a:avLst>
          </a:prstGeom>
          <a:solidFill>
            <a:srgbClr val="009B91">
              <a:alpha val="85000"/>
            </a:srgbClr>
          </a:solidFill>
          <a:ln>
            <a:noFill/>
          </a:ln>
        </p:spPr>
      </p:sp>
      <p:sp>
        <p:nvSpPr>
          <p:cNvPr id="141" name="Text 139"/>
          <p:cNvSpPr/>
          <p:nvPr/>
        </p:nvSpPr>
        <p:spPr>
          <a:xfrm>
            <a:off x="5560028" y="1364742"/>
            <a:ext cx="481584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ハルカ便</a:t>
            </a:r>
            <a:endParaRPr lang="en-US" sz="800" dirty="0"/>
          </a:p>
        </p:txBody>
      </p:sp>
      <p:sp>
        <p:nvSpPr>
          <p:cNvPr id="142" name="Shape 140"/>
          <p:cNvSpPr/>
          <p:nvPr/>
        </p:nvSpPr>
        <p:spPr>
          <a:xfrm>
            <a:off x="6187916" y="1543804"/>
            <a:ext cx="244145" cy="0"/>
          </a:xfrm>
          <a:prstGeom prst="line">
            <a:avLst/>
          </a:prstGeom>
          <a:noFill/>
          <a:ln w="19050">
            <a:solidFill>
              <a:srgbClr val="9CA3AF"/>
            </a:solidFill>
            <a:prstDash val="dash"/>
          </a:ln>
        </p:spPr>
      </p:sp>
      <p:sp>
        <p:nvSpPr>
          <p:cNvPr id="143" name="Text 141"/>
          <p:cNvSpPr/>
          <p:nvPr/>
        </p:nvSpPr>
        <p:spPr>
          <a:xfrm>
            <a:off x="6480524" y="1364742"/>
            <a:ext cx="481584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大手平均</a:t>
            </a:r>
            <a:endParaRPr lang="en-US" sz="800" dirty="0"/>
          </a:p>
        </p:txBody>
      </p:sp>
      <p:sp>
        <p:nvSpPr>
          <p:cNvPr id="144" name="Shape 142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145" name="Shape 143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46" name="Shape 144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47" name="Text 145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148" name="Shape 146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49" name="Text 147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150" name="Shape 148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51" name="Text 149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152" name="Shape 150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53" name="Text 151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154" name="Text 152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9 実証のKPI変化 — 6か月で何が変わったか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2-9 実証のKPI変化 — 6か月で何が変わったか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2-9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実証のKPI変化 — 6か月で何が変わったか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364742"/>
            <a:ext cx="5515523" cy="30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関東の荷主 48社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92460" y="1684782"/>
            <a:ext cx="5833726" cy="30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定期便の契約・需要予測・荷主画面を順に入れた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732254" y="1364742"/>
            <a:ext cx="4666981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6か月で、定時性・積載率・問い合わせのいずれも改善した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92460" y="2132724"/>
            <a:ext cx="3408310" cy="3234484"/>
          </a:xfrm>
          <a:prstGeom prst="roundRect">
            <a:avLst>
              <a:gd name="adj" fmla="val 1696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2460" y="2132724"/>
            <a:ext cx="3408310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902188" y="2228736"/>
            <a:ext cx="318885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定時到着率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02188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91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2368599" y="2576208"/>
            <a:ext cx="256032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2624631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98.5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902188" y="5019736"/>
            <a:ext cx="129515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%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155784" y="5019736"/>
            <a:ext cx="1764843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契約便の月次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391692" y="2132724"/>
            <a:ext cx="3408310" cy="3234484"/>
          </a:xfrm>
          <a:prstGeom prst="roundRect">
            <a:avLst>
              <a:gd name="adj" fmla="val 1696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91692" y="2132724"/>
            <a:ext cx="3408310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0" name="Text 18"/>
          <p:cNvSpPr/>
          <p:nvPr/>
        </p:nvSpPr>
        <p:spPr>
          <a:xfrm>
            <a:off x="4501420" y="2228736"/>
            <a:ext cx="318885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積載率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01420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65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5967832" y="2576208"/>
            <a:ext cx="256032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223864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82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4501420" y="5019736"/>
            <a:ext cx="129515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%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755017" y="5019736"/>
            <a:ext cx="1764843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需要予測の導入後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7990925" y="2132724"/>
            <a:ext cx="3408310" cy="3234484"/>
          </a:xfrm>
          <a:prstGeom prst="roundRect">
            <a:avLst>
              <a:gd name="adj" fmla="val 1696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990925" y="2132724"/>
            <a:ext cx="3408310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8" name="Text 26"/>
          <p:cNvSpPr/>
          <p:nvPr/>
        </p:nvSpPr>
        <p:spPr>
          <a:xfrm>
            <a:off x="8100653" y="2228736"/>
            <a:ext cx="318885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問い合わせ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8100653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320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9567064" y="2576208"/>
            <a:ext cx="256032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9823096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150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8100653" y="5019736"/>
            <a:ext cx="129515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件/月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9354249" y="5019736"/>
            <a:ext cx="1764843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荷主画面の公開後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792460" y="5575554"/>
            <a:ext cx="54864" cy="16459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920476" y="5520690"/>
            <a:ext cx="1909219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示唆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920476" y="5795010"/>
            <a:ext cx="10478759" cy="3154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124143" indent="-124143">
              <a:buSzPct val="100000"/>
              <a:buChar char="•"/>
            </a:pPr>
            <a:r>
              <a:rPr lang="en-US" sz="11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需要予測を先に入れると、積載率と価格の両方が動く</a:t>
            </a:r>
            <a:endParaRPr lang="en-US" sz="1150" dirty="0"/>
          </a:p>
        </p:txBody>
      </p:sp>
      <p:sp>
        <p:nvSpPr>
          <p:cNvPr id="37" name="Text 35"/>
          <p:cNvSpPr/>
          <p:nvPr/>
        </p:nvSpPr>
        <p:spPr>
          <a:xfrm>
            <a:off x="920476" y="6137910"/>
            <a:ext cx="10478759" cy="3154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124143" indent="-124143">
              <a:buSzPct val="100000"/>
              <a:buChar char="•"/>
            </a:pPr>
            <a:r>
              <a:rPr lang="en-US" sz="11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荷主画面は問い合わせを減らすだけでなく、継続率を上げた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9" name="Shape 37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0" name="Shape 38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42" name="Shape 40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3" name="Text 41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44" name="Shape 42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46" name="Shape 44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48" name="Text 46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計画と体制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計画と体制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389010" cy="6858000"/>
          </a:xfrm>
          <a:prstGeom prst="rect">
            <a:avLst/>
          </a:prstGeom>
          <a:solidFill>
            <a:srgbClr val="008F85"/>
          </a:solidFill>
          <a:ln w="12700">
            <a:solidFill>
              <a:srgbClr val="008F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1121" y="2058543"/>
            <a:ext cx="3686769" cy="1234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4398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4398" dirty="0"/>
          </a:p>
        </p:txBody>
      </p:sp>
      <p:sp>
        <p:nvSpPr>
          <p:cNvPr id="5" name="Shape 3"/>
          <p:cNvSpPr/>
          <p:nvPr/>
        </p:nvSpPr>
        <p:spPr>
          <a:xfrm>
            <a:off x="1536154" y="3395853"/>
            <a:ext cx="1316703" cy="320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51121" y="3633597"/>
            <a:ext cx="3686769" cy="1165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199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計画と体制</a:t>
            </a:r>
            <a:endParaRPr lang="en-US" sz="2199" dirty="0"/>
          </a:p>
        </p:txBody>
      </p:sp>
      <p:sp>
        <p:nvSpPr>
          <p:cNvPr id="7" name="Text 5"/>
          <p:cNvSpPr/>
          <p:nvPr/>
        </p:nvSpPr>
        <p:spPr>
          <a:xfrm>
            <a:off x="4998595" y="1698898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5591111" y="1698898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市場と競合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0726253" y="1698898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P.8</a:t>
            </a:r>
            <a:endParaRPr lang="en-US" sz="1485" dirty="0"/>
          </a:p>
        </p:txBody>
      </p:sp>
      <p:sp>
        <p:nvSpPr>
          <p:cNvPr id="10" name="Shape 8">
            <a:hlinkClick r:id="rId1" tooltip="1. 市場と競合" action="ppaction://hlinksldjump"/>
          </p:cNvPr>
          <p:cNvSpPr/>
          <p:nvPr/>
        </p:nvSpPr>
        <p:spPr>
          <a:xfrm>
            <a:off x="4998595" y="1698898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98595" y="2743714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5591111" y="2743714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事業の設計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10726253" y="2743714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P.17</a:t>
            </a:r>
            <a:endParaRPr lang="en-US" sz="1485" dirty="0"/>
          </a:p>
        </p:txBody>
      </p:sp>
      <p:sp>
        <p:nvSpPr>
          <p:cNvPr id="14" name="Shape 12">
            <a:hlinkClick r:id="rId2" tooltip="2. 事業の設計" action="ppaction://hlinksldjump"/>
          </p:cNvPr>
          <p:cNvSpPr/>
          <p:nvPr/>
        </p:nvSpPr>
        <p:spPr>
          <a:xfrm>
            <a:off x="4998595" y="2743714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98595" y="3788531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5591111" y="3788531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計画と体制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10726253" y="3788531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P.27</a:t>
            </a:r>
            <a:endParaRPr lang="en-US" sz="1485" dirty="0"/>
          </a:p>
        </p:txBody>
      </p:sp>
      <p:sp>
        <p:nvSpPr>
          <p:cNvPr id="18" name="Shape 16">
            <a:hlinkClick r:id="rId3" tooltip="3. 計画と体制" action="ppaction://hlinksldjump"/>
          </p:cNvPr>
          <p:cNvSpPr/>
          <p:nvPr/>
        </p:nvSpPr>
        <p:spPr>
          <a:xfrm>
            <a:off x="4998595" y="3788531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98595" y="4833347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5591111" y="4833347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財務と判断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10726253" y="4833347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P.35</a:t>
            </a:r>
            <a:endParaRPr lang="en-US" sz="1485" dirty="0"/>
          </a:p>
        </p:txBody>
      </p:sp>
      <p:sp>
        <p:nvSpPr>
          <p:cNvPr id="22" name="Shape 20">
            <a:hlinkClick r:id="rId4" tooltip="4. 財務と判断" action="ppaction://hlinksldjump"/>
          </p:cNvPr>
          <p:cNvSpPr/>
          <p:nvPr/>
        </p:nvSpPr>
        <p:spPr>
          <a:xfrm>
            <a:off x="4998595" y="4833347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24" name="Shape 22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27" name="Shape 25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29" name="Shape 27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31" name="Shape 29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33" name="Text 3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1 推進体制 — 経営会議の下に、室と現場を並べる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3-1 推進体制 — 経営会議の下に、室と現場を並べる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3-1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推進体制 — 経営会議の下に、室と現場を並べる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新規事業開発室が旗を振り、配送センターとIT・データが並走する</a:t>
            </a:r>
            <a:endParaRPr lang="en-US" sz="1690" dirty="0"/>
          </a:p>
        </p:txBody>
      </p:sp>
      <p:sp>
        <p:nvSpPr>
          <p:cNvPr id="8" name="Text 6"/>
          <p:cNvSpPr/>
          <p:nvPr/>
        </p:nvSpPr>
        <p:spPr>
          <a:xfrm>
            <a:off x="792460" y="1735074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意思決定は週次の運営会議。現場の声は配送センターから直接上げる。</a:t>
            </a:r>
            <a:endParaRPr lang="en-US" sz="1315" dirty="0"/>
          </a:p>
        </p:txBody>
      </p:sp>
      <p:sp>
        <p:nvSpPr>
          <p:cNvPr id="9" name="Shape 7"/>
          <p:cNvSpPr/>
          <p:nvPr/>
        </p:nvSpPr>
        <p:spPr>
          <a:xfrm>
            <a:off x="3444154" y="4797034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76358" y="5122926"/>
            <a:ext cx="3535592" cy="0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676358" y="5122926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44154" y="5122926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211950" y="5122926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63643" y="4797034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79746" y="5122926"/>
            <a:ext cx="1767796" cy="0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79746" y="5122926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747541" y="5122926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515337" y="4797034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515337" y="5122926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79746" y="3439150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444154" y="3765042"/>
            <a:ext cx="7071183" cy="0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444154" y="3765042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863643" y="3765042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515337" y="3765042"/>
            <a:ext cx="0" cy="325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16206" y="5448818"/>
            <a:ext cx="1520304" cy="7061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16206" y="5448818"/>
            <a:ext cx="1520304" cy="706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事業企画</a:t>
            </a:r>
            <a:endParaRPr lang="en-US" sz="1130" dirty="0"/>
          </a:p>
          <a:p>
            <a:pPr algn="ctr"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2名</a:t>
            </a:r>
            <a:endParaRPr lang="en-US" sz="1130" dirty="0"/>
          </a:p>
        </p:txBody>
      </p:sp>
      <p:sp>
        <p:nvSpPr>
          <p:cNvPr id="27" name="Shape 25"/>
          <p:cNvSpPr/>
          <p:nvPr/>
        </p:nvSpPr>
        <p:spPr>
          <a:xfrm>
            <a:off x="2684002" y="5448818"/>
            <a:ext cx="1520304" cy="7061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684002" y="5448818"/>
            <a:ext cx="1520304" cy="706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需要予測</a:t>
            </a:r>
            <a:endParaRPr lang="en-US" sz="1130" dirty="0"/>
          </a:p>
          <a:p>
            <a:pPr algn="ctr"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1名</a:t>
            </a:r>
            <a:endParaRPr lang="en-US" sz="1130" dirty="0"/>
          </a:p>
        </p:txBody>
      </p:sp>
      <p:sp>
        <p:nvSpPr>
          <p:cNvPr id="29" name="Shape 27"/>
          <p:cNvSpPr/>
          <p:nvPr/>
        </p:nvSpPr>
        <p:spPr>
          <a:xfrm>
            <a:off x="4451798" y="5448818"/>
            <a:ext cx="1520304" cy="7061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451798" y="5448818"/>
            <a:ext cx="1520304" cy="706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荷主画面・データ</a:t>
            </a:r>
            <a:endParaRPr lang="en-US" sz="1130" dirty="0"/>
          </a:p>
          <a:p>
            <a:pPr algn="ctr"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3名</a:t>
            </a:r>
            <a:endParaRPr lang="en-US" sz="1130" dirty="0"/>
          </a:p>
        </p:txBody>
      </p:sp>
      <p:sp>
        <p:nvSpPr>
          <p:cNvPr id="31" name="Shape 29"/>
          <p:cNvSpPr/>
          <p:nvPr/>
        </p:nvSpPr>
        <p:spPr>
          <a:xfrm>
            <a:off x="2684002" y="4090934"/>
            <a:ext cx="1520304" cy="7061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684002" y="4090934"/>
            <a:ext cx="1520304" cy="706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新規事業開発室</a:t>
            </a:r>
            <a:endParaRPr lang="en-US" sz="1130" dirty="0"/>
          </a:p>
          <a:p>
            <a:pPr algn="ctr"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室長 サンプル 太郎</a:t>
            </a:r>
            <a:endParaRPr lang="en-US" sz="1130" dirty="0"/>
          </a:p>
        </p:txBody>
      </p:sp>
      <p:sp>
        <p:nvSpPr>
          <p:cNvPr id="33" name="Shape 31"/>
          <p:cNvSpPr/>
          <p:nvPr/>
        </p:nvSpPr>
        <p:spPr>
          <a:xfrm>
            <a:off x="6219593" y="5448818"/>
            <a:ext cx="1520304" cy="7061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219593" y="5448818"/>
            <a:ext cx="1520304" cy="706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運行管理</a:t>
            </a:r>
            <a:endParaRPr lang="en-US" sz="1130" dirty="0"/>
          </a:p>
          <a:p>
            <a:pPr algn="ctr"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3名</a:t>
            </a:r>
            <a:endParaRPr lang="en-US" sz="1130" dirty="0"/>
          </a:p>
        </p:txBody>
      </p:sp>
      <p:sp>
        <p:nvSpPr>
          <p:cNvPr id="35" name="Shape 33"/>
          <p:cNvSpPr/>
          <p:nvPr/>
        </p:nvSpPr>
        <p:spPr>
          <a:xfrm>
            <a:off x="7987389" y="5448818"/>
            <a:ext cx="1520304" cy="7061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987389" y="5448818"/>
            <a:ext cx="1520304" cy="706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ドライバー</a:t>
            </a:r>
            <a:endParaRPr lang="en-US" sz="1130" dirty="0"/>
          </a:p>
          <a:p>
            <a:pPr algn="ctr"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24名</a:t>
            </a:r>
            <a:endParaRPr lang="en-US" sz="1130" dirty="0"/>
          </a:p>
        </p:txBody>
      </p:sp>
      <p:sp>
        <p:nvSpPr>
          <p:cNvPr id="37" name="Shape 35"/>
          <p:cNvSpPr/>
          <p:nvPr/>
        </p:nvSpPr>
        <p:spPr>
          <a:xfrm>
            <a:off x="7103491" y="4090934"/>
            <a:ext cx="1520304" cy="7061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103491" y="4090934"/>
            <a:ext cx="1520304" cy="706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配送センター</a:t>
            </a:r>
            <a:endParaRPr lang="en-US" sz="1130" dirty="0"/>
          </a:p>
          <a:p>
            <a:pPr algn="ctr"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センター長</a:t>
            </a:r>
            <a:endParaRPr lang="en-US" sz="1130" dirty="0"/>
          </a:p>
        </p:txBody>
      </p:sp>
      <p:sp>
        <p:nvSpPr>
          <p:cNvPr id="39" name="Shape 37"/>
          <p:cNvSpPr/>
          <p:nvPr/>
        </p:nvSpPr>
        <p:spPr>
          <a:xfrm>
            <a:off x="9755185" y="5448818"/>
            <a:ext cx="1520304" cy="7061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755185" y="5448818"/>
            <a:ext cx="1520304" cy="706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保険・リース</a:t>
            </a:r>
            <a:endParaRPr lang="en-US" sz="1130" dirty="0"/>
          </a:p>
        </p:txBody>
      </p:sp>
      <p:sp>
        <p:nvSpPr>
          <p:cNvPr id="41" name="Shape 39"/>
          <p:cNvSpPr/>
          <p:nvPr/>
        </p:nvSpPr>
        <p:spPr>
          <a:xfrm>
            <a:off x="9755185" y="4090934"/>
            <a:ext cx="1520304" cy="7061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9755185" y="4090934"/>
            <a:ext cx="1520304" cy="706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協力会社</a:t>
            </a:r>
            <a:endParaRPr lang="en-US" sz="1130" dirty="0"/>
          </a:p>
          <a:p>
            <a:pPr algn="ctr" indent="0" marL="0">
              <a:buNone/>
            </a:pPr>
            <a:r>
              <a:rPr lang="en-US" sz="83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地域の運送 3社</a:t>
            </a:r>
            <a:endParaRPr lang="en-US" sz="1130" dirty="0"/>
          </a:p>
        </p:txBody>
      </p:sp>
      <p:sp>
        <p:nvSpPr>
          <p:cNvPr id="43" name="Shape 41"/>
          <p:cNvSpPr/>
          <p:nvPr/>
        </p:nvSpPr>
        <p:spPr>
          <a:xfrm>
            <a:off x="6219593" y="2733050"/>
            <a:ext cx="1520304" cy="706100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219593" y="2733050"/>
            <a:ext cx="1520304" cy="706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経営会議</a:t>
            </a:r>
            <a:endParaRPr lang="en-US" sz="1130" dirty="0"/>
          </a:p>
          <a:p>
            <a:pPr algn="ctr" indent="0" marL="0">
              <a:buNone/>
            </a:pPr>
            <a:r>
              <a:rPr lang="en-US" sz="830" dirty="0">
                <a:solidFill>
                  <a:srgbClr val="E8F5F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投資判断・月次</a:t>
            </a:r>
            <a:endParaRPr lang="en-US" sz="1130" dirty="0"/>
          </a:p>
        </p:txBody>
      </p:sp>
      <p:sp>
        <p:nvSpPr>
          <p:cNvPr id="45" name="Shape 43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6" name="Shape 44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7" name="Shape 45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49" name="Shape 47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51" name="Shape 49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52" name="Text 50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53" name="Shape 51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55" name="Text 53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2 ロードマップ — 1地域で型を作り、3年で5地域へ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3-2 ロードマップ — 1地域で型を作り、3年で5地域へ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3-2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ロードマップ — 1地域で型を作り、3年で5地域へ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68730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関東で受注の型と採算を固めてから、同じ型で地域を増やす。投資は段階ごとに判断する。</a:t>
            </a:r>
            <a:endParaRPr lang="en-US" sz="1315" dirty="0"/>
          </a:p>
        </p:txBody>
      </p:sp>
      <p:sp>
        <p:nvSpPr>
          <p:cNvPr id="8" name="Shape 6"/>
          <p:cNvSpPr/>
          <p:nvPr/>
        </p:nvSpPr>
        <p:spPr>
          <a:xfrm>
            <a:off x="2118307" y="2245902"/>
            <a:ext cx="0" cy="2310381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45494" y="4479473"/>
            <a:ext cx="2673642" cy="128016"/>
          </a:xfrm>
          <a:custGeom>
            <a:avLst/>
            <a:gdLst/>
            <a:ahLst/>
            <a:cxnLst/>
            <a:rect l="l" t="t" r="r" b="b"/>
            <a:pathLst>
              <a:path w="2673642" h="128016">
                <a:moveTo>
                  <a:pt x="0" y="128016"/>
                </a:moveTo>
                <a:lnTo>
                  <a:pt x="128016" y="0"/>
                </a:lnTo>
                <a:lnTo>
                  <a:pt x="2673642" y="0"/>
                </a:lnTo>
                <a:lnTo>
                  <a:pt x="2545626" y="128016"/>
                </a:lnTo>
                <a:close/>
              </a:path>
            </a:pathLst>
          </a:custGeom>
          <a:solidFill>
            <a:srgbClr val="C0E6E4"/>
          </a:solidFill>
          <a:ln>
            <a:noFill/>
          </a:ln>
        </p:spPr>
      </p:sp>
      <p:sp>
        <p:nvSpPr>
          <p:cNvPr id="10" name="Shape 8"/>
          <p:cNvSpPr/>
          <p:nvPr/>
        </p:nvSpPr>
        <p:spPr>
          <a:xfrm>
            <a:off x="3391120" y="4479473"/>
            <a:ext cx="128016" cy="1352118"/>
          </a:xfrm>
          <a:custGeom>
            <a:avLst/>
            <a:gdLst/>
            <a:ahLst/>
            <a:cxnLst/>
            <a:rect l="l" t="t" r="r" b="b"/>
            <a:pathLst>
              <a:path w="128016" h="1352118">
                <a:moveTo>
                  <a:pt x="0" y="128016"/>
                </a:moveTo>
                <a:lnTo>
                  <a:pt x="128016" y="0"/>
                </a:lnTo>
                <a:lnTo>
                  <a:pt x="128016" y="1224102"/>
                </a:lnTo>
                <a:lnTo>
                  <a:pt x="0" y="1352118"/>
                </a:lnTo>
                <a:close/>
              </a:path>
            </a:pathLst>
          </a:custGeom>
          <a:solidFill>
            <a:srgbClr val="AADEDA"/>
          </a:solidFill>
          <a:ln>
            <a:noFill/>
          </a:ln>
        </p:spPr>
      </p:sp>
      <p:sp>
        <p:nvSpPr>
          <p:cNvPr id="11" name="Shape 9"/>
          <p:cNvSpPr/>
          <p:nvPr/>
        </p:nvSpPr>
        <p:spPr>
          <a:xfrm>
            <a:off x="845494" y="4607489"/>
            <a:ext cx="2545626" cy="1224102"/>
          </a:xfrm>
          <a:prstGeom prst="rect">
            <a:avLst/>
          </a:prstGeom>
          <a:solidFill>
            <a:srgbClr val="9ED9D5"/>
          </a:solidFill>
          <a:ln w="12700">
            <a:solidFill>
              <a:srgbClr val="9ED9D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2775" y="5922390"/>
            <a:ext cx="2291063" cy="249700"/>
          </a:xfrm>
          <a:custGeom>
            <a:avLst/>
            <a:gdLst/>
            <a:ahLst/>
            <a:cxnLst/>
            <a:rect l="l" t="t" r="r" b="b"/>
            <a:pathLst>
              <a:path w="2291063" h="249700">
                <a:moveTo>
                  <a:pt x="0" y="0"/>
                </a:moveTo>
                <a:lnTo>
                  <a:pt x="2178698" y="0"/>
                </a:lnTo>
                <a:lnTo>
                  <a:pt x="2291063" y="124850"/>
                </a:lnTo>
                <a:lnTo>
                  <a:pt x="2178698" y="249700"/>
                </a:lnTo>
                <a:lnTo>
                  <a:pt x="0" y="249700"/>
                </a:lnTo>
                <a:close/>
              </a:path>
            </a:pathLst>
          </a:custGeom>
          <a:solidFill>
            <a:srgbClr val="E8EEF5"/>
          </a:solidFill>
          <a:ln>
            <a:noFill/>
          </a:ln>
        </p:spPr>
      </p:sp>
      <p:sp>
        <p:nvSpPr>
          <p:cNvPr id="13" name="Shape 11"/>
          <p:cNvSpPr/>
          <p:nvPr/>
        </p:nvSpPr>
        <p:spPr>
          <a:xfrm>
            <a:off x="1683967" y="1966238"/>
            <a:ext cx="868680" cy="279664"/>
          </a:xfrm>
          <a:prstGeom prst="roundRect">
            <a:avLst>
              <a:gd name="adj" fmla="val 39236"/>
            </a:avLst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83967" y="1966238"/>
            <a:ext cx="868680" cy="279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 01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947319" y="2296750"/>
            <a:ext cx="2341976" cy="3559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関東で型を固める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47319" y="2652685"/>
            <a:ext cx="2341976" cy="508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定期便の契約の型・価格・運行計画を標準化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49144" y="4754381"/>
            <a:ext cx="2138326" cy="9303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実証と標準化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49144" y="5922390"/>
            <a:ext cx="2138326" cy="249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 上期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770001" y="2245902"/>
            <a:ext cx="0" cy="1845222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97188" y="4014314"/>
            <a:ext cx="2673642" cy="128016"/>
          </a:xfrm>
          <a:custGeom>
            <a:avLst/>
            <a:gdLst/>
            <a:ahLst/>
            <a:cxnLst/>
            <a:rect l="l" t="t" r="r" b="b"/>
            <a:pathLst>
              <a:path w="2673642" h="128016">
                <a:moveTo>
                  <a:pt x="0" y="128016"/>
                </a:moveTo>
                <a:lnTo>
                  <a:pt x="128016" y="0"/>
                </a:lnTo>
                <a:lnTo>
                  <a:pt x="2673642" y="0"/>
                </a:lnTo>
                <a:lnTo>
                  <a:pt x="2545626" y="128016"/>
                </a:lnTo>
                <a:close/>
              </a:path>
            </a:pathLst>
          </a:custGeom>
          <a:solidFill>
            <a:srgbClr val="9AD7D3"/>
          </a:solidFill>
          <a:ln>
            <a:noFill/>
          </a:ln>
        </p:spPr>
      </p:sp>
      <p:sp>
        <p:nvSpPr>
          <p:cNvPr id="21" name="Shape 19"/>
          <p:cNvSpPr/>
          <p:nvPr/>
        </p:nvSpPr>
        <p:spPr>
          <a:xfrm>
            <a:off x="6042814" y="4014314"/>
            <a:ext cx="128016" cy="1352118"/>
          </a:xfrm>
          <a:custGeom>
            <a:avLst/>
            <a:gdLst/>
            <a:ahLst/>
            <a:cxnLst/>
            <a:rect l="l" t="t" r="r" b="b"/>
            <a:pathLst>
              <a:path w="128016" h="1352118">
                <a:moveTo>
                  <a:pt x="0" y="128016"/>
                </a:moveTo>
                <a:lnTo>
                  <a:pt x="128016" y="0"/>
                </a:lnTo>
                <a:lnTo>
                  <a:pt x="128016" y="1224102"/>
                </a:lnTo>
                <a:lnTo>
                  <a:pt x="0" y="1352118"/>
                </a:lnTo>
                <a:close/>
              </a:path>
            </a:pathLst>
          </a:custGeom>
          <a:solidFill>
            <a:srgbClr val="76C9C4"/>
          </a:solidFill>
          <a:ln>
            <a:noFill/>
          </a:ln>
        </p:spPr>
      </p:sp>
      <p:sp>
        <p:nvSpPr>
          <p:cNvPr id="22" name="Shape 20"/>
          <p:cNvSpPr/>
          <p:nvPr/>
        </p:nvSpPr>
        <p:spPr>
          <a:xfrm>
            <a:off x="3497188" y="4142330"/>
            <a:ext cx="2545626" cy="1224102"/>
          </a:xfrm>
          <a:prstGeom prst="rect">
            <a:avLst/>
          </a:prstGeom>
          <a:solidFill>
            <a:srgbClr val="63C2BC"/>
          </a:solidFill>
          <a:ln w="12700">
            <a:solidFill>
              <a:srgbClr val="63C2B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624469" y="5922390"/>
            <a:ext cx="2291063" cy="249700"/>
          </a:xfrm>
          <a:custGeom>
            <a:avLst/>
            <a:gdLst/>
            <a:ahLst/>
            <a:cxnLst/>
            <a:rect l="l" t="t" r="r" b="b"/>
            <a:pathLst>
              <a:path w="2291063" h="249700">
                <a:moveTo>
                  <a:pt x="0" y="0"/>
                </a:moveTo>
                <a:lnTo>
                  <a:pt x="2178698" y="0"/>
                </a:lnTo>
                <a:lnTo>
                  <a:pt x="2291063" y="124850"/>
                </a:lnTo>
                <a:lnTo>
                  <a:pt x="2178698" y="249700"/>
                </a:lnTo>
                <a:lnTo>
                  <a:pt x="0" y="249700"/>
                </a:lnTo>
                <a:close/>
              </a:path>
            </a:pathLst>
          </a:custGeom>
          <a:solidFill>
            <a:srgbClr val="E8EEF5"/>
          </a:solidFill>
          <a:ln>
            <a:noFill/>
          </a:ln>
        </p:spPr>
      </p:sp>
      <p:sp>
        <p:nvSpPr>
          <p:cNvPr id="24" name="Shape 22"/>
          <p:cNvSpPr/>
          <p:nvPr/>
        </p:nvSpPr>
        <p:spPr>
          <a:xfrm>
            <a:off x="4335661" y="1966238"/>
            <a:ext cx="868680" cy="279664"/>
          </a:xfrm>
          <a:prstGeom prst="roundRect">
            <a:avLst>
              <a:gd name="adj" fmla="val 39236"/>
            </a:avLst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335661" y="1966238"/>
            <a:ext cx="868680" cy="279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 02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599013" y="2296750"/>
            <a:ext cx="2341976" cy="3559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2地域目へ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3599013" y="2652685"/>
            <a:ext cx="2341976" cy="508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中部で同じ型を再現。荷主画面を全荷主へ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3700838" y="4289222"/>
            <a:ext cx="2138326" cy="9303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再現性の確認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700838" y="5922390"/>
            <a:ext cx="2138326" cy="249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 下期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421694" y="2245902"/>
            <a:ext cx="0" cy="1380063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148881" y="3549156"/>
            <a:ext cx="2673642" cy="128016"/>
          </a:xfrm>
          <a:custGeom>
            <a:avLst/>
            <a:gdLst/>
            <a:ahLst/>
            <a:cxnLst/>
            <a:rect l="l" t="t" r="r" b="b"/>
            <a:pathLst>
              <a:path w="2673642" h="128016">
                <a:moveTo>
                  <a:pt x="0" y="128016"/>
                </a:moveTo>
                <a:lnTo>
                  <a:pt x="128016" y="0"/>
                </a:lnTo>
                <a:lnTo>
                  <a:pt x="2673642" y="0"/>
                </a:lnTo>
                <a:lnTo>
                  <a:pt x="2545626" y="128016"/>
                </a:lnTo>
                <a:close/>
              </a:path>
            </a:pathLst>
          </a:custGeom>
          <a:solidFill>
            <a:srgbClr val="59B2AC"/>
          </a:solidFill>
          <a:ln>
            <a:noFill/>
          </a:ln>
        </p:spPr>
      </p:sp>
      <p:sp>
        <p:nvSpPr>
          <p:cNvPr id="32" name="Shape 30"/>
          <p:cNvSpPr/>
          <p:nvPr/>
        </p:nvSpPr>
        <p:spPr>
          <a:xfrm>
            <a:off x="8694507" y="3549156"/>
            <a:ext cx="128016" cy="1352118"/>
          </a:xfrm>
          <a:custGeom>
            <a:avLst/>
            <a:gdLst/>
            <a:ahLst/>
            <a:cxnLst/>
            <a:rect l="l" t="t" r="r" b="b"/>
            <a:pathLst>
              <a:path w="128016" h="1352118">
                <a:moveTo>
                  <a:pt x="0" y="128016"/>
                </a:moveTo>
                <a:lnTo>
                  <a:pt x="128016" y="0"/>
                </a:lnTo>
                <a:lnTo>
                  <a:pt x="128016" y="1224102"/>
                </a:lnTo>
                <a:lnTo>
                  <a:pt x="0" y="1352118"/>
                </a:lnTo>
                <a:close/>
              </a:path>
            </a:pathLst>
          </a:custGeom>
          <a:solidFill>
            <a:srgbClr val="1F978F"/>
          </a:solidFill>
          <a:ln>
            <a:noFill/>
          </a:ln>
        </p:spPr>
      </p:sp>
      <p:sp>
        <p:nvSpPr>
          <p:cNvPr id="33" name="Shape 31"/>
          <p:cNvSpPr/>
          <p:nvPr/>
        </p:nvSpPr>
        <p:spPr>
          <a:xfrm>
            <a:off x="6148881" y="3677172"/>
            <a:ext cx="2545626" cy="1224102"/>
          </a:xfrm>
          <a:prstGeom prst="rect">
            <a:avLst/>
          </a:prstGeom>
          <a:solidFill>
            <a:srgbClr val="008980"/>
          </a:solidFill>
          <a:ln w="12700">
            <a:solidFill>
              <a:srgbClr val="00898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76163" y="5922390"/>
            <a:ext cx="2291063" cy="249700"/>
          </a:xfrm>
          <a:custGeom>
            <a:avLst/>
            <a:gdLst/>
            <a:ahLst/>
            <a:cxnLst/>
            <a:rect l="l" t="t" r="r" b="b"/>
            <a:pathLst>
              <a:path w="2291063" h="249700">
                <a:moveTo>
                  <a:pt x="0" y="0"/>
                </a:moveTo>
                <a:lnTo>
                  <a:pt x="2178698" y="0"/>
                </a:lnTo>
                <a:lnTo>
                  <a:pt x="2291063" y="124850"/>
                </a:lnTo>
                <a:lnTo>
                  <a:pt x="2178698" y="249700"/>
                </a:lnTo>
                <a:lnTo>
                  <a:pt x="0" y="249700"/>
                </a:lnTo>
                <a:close/>
              </a:path>
            </a:pathLst>
          </a:custGeom>
          <a:solidFill>
            <a:srgbClr val="E8EEF5"/>
          </a:solidFill>
          <a:ln>
            <a:noFill/>
          </a:ln>
        </p:spPr>
      </p:sp>
      <p:sp>
        <p:nvSpPr>
          <p:cNvPr id="35" name="Shape 33"/>
          <p:cNvSpPr/>
          <p:nvPr/>
        </p:nvSpPr>
        <p:spPr>
          <a:xfrm>
            <a:off x="6987354" y="1966238"/>
            <a:ext cx="868680" cy="279664"/>
          </a:xfrm>
          <a:prstGeom prst="roundRect">
            <a:avLst>
              <a:gd name="adj" fmla="val 39236"/>
            </a:avLst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987354" y="1966238"/>
            <a:ext cx="868680" cy="279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 03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250707" y="2296750"/>
            <a:ext cx="2341976" cy="3559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関西・3〜4地域目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6250707" y="2652685"/>
            <a:ext cx="2341976" cy="508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地域の運送会社との協業を型に組み込む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6352532" y="3824064"/>
            <a:ext cx="2138326" cy="9303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横展開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6352532" y="5922390"/>
            <a:ext cx="2138326" cy="249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2027年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10073388" y="2245902"/>
            <a:ext cx="0" cy="914905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800575" y="3083997"/>
            <a:ext cx="2673642" cy="128016"/>
          </a:xfrm>
          <a:custGeom>
            <a:avLst/>
            <a:gdLst/>
            <a:ahLst/>
            <a:cxnLst/>
            <a:rect l="l" t="t" r="r" b="b"/>
            <a:pathLst>
              <a:path w="2673642" h="128016">
                <a:moveTo>
                  <a:pt x="0" y="128016"/>
                </a:moveTo>
                <a:lnTo>
                  <a:pt x="128016" y="0"/>
                </a:lnTo>
                <a:lnTo>
                  <a:pt x="2673642" y="0"/>
                </a:lnTo>
                <a:lnTo>
                  <a:pt x="2545626" y="128016"/>
                </a:lnTo>
                <a:close/>
              </a:path>
            </a:pathLst>
          </a:custGeom>
          <a:solidFill>
            <a:srgbClr val="599B96"/>
          </a:solidFill>
          <a:ln>
            <a:noFill/>
          </a:ln>
        </p:spPr>
      </p:sp>
      <p:sp>
        <p:nvSpPr>
          <p:cNvPr id="43" name="Shape 41"/>
          <p:cNvSpPr/>
          <p:nvPr/>
        </p:nvSpPr>
        <p:spPr>
          <a:xfrm>
            <a:off x="11346201" y="3083997"/>
            <a:ext cx="128016" cy="1352118"/>
          </a:xfrm>
          <a:custGeom>
            <a:avLst/>
            <a:gdLst/>
            <a:ahLst/>
            <a:cxnLst/>
            <a:rect l="l" t="t" r="r" b="b"/>
            <a:pathLst>
              <a:path w="128016" h="1352118">
                <a:moveTo>
                  <a:pt x="0" y="128016"/>
                </a:moveTo>
                <a:lnTo>
                  <a:pt x="128016" y="0"/>
                </a:lnTo>
                <a:lnTo>
                  <a:pt x="128016" y="1224102"/>
                </a:lnTo>
                <a:lnTo>
                  <a:pt x="0" y="1352118"/>
                </a:lnTo>
                <a:close/>
              </a:path>
            </a:pathLst>
          </a:custGeom>
          <a:solidFill>
            <a:srgbClr val="1F7771"/>
          </a:solidFill>
          <a:ln>
            <a:noFill/>
          </a:ln>
        </p:spPr>
      </p:sp>
      <p:sp>
        <p:nvSpPr>
          <p:cNvPr id="44" name="Shape 42"/>
          <p:cNvSpPr/>
          <p:nvPr/>
        </p:nvSpPr>
        <p:spPr>
          <a:xfrm>
            <a:off x="8800575" y="3212013"/>
            <a:ext cx="2545626" cy="1224102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927856" y="5922390"/>
            <a:ext cx="2291063" cy="249700"/>
          </a:xfrm>
          <a:custGeom>
            <a:avLst/>
            <a:gdLst/>
            <a:ahLst/>
            <a:cxnLst/>
            <a:rect l="l" t="t" r="r" b="b"/>
            <a:pathLst>
              <a:path w="2291063" h="249700">
                <a:moveTo>
                  <a:pt x="0" y="0"/>
                </a:moveTo>
                <a:lnTo>
                  <a:pt x="2178698" y="0"/>
                </a:lnTo>
                <a:lnTo>
                  <a:pt x="2291063" y="124850"/>
                </a:lnTo>
                <a:lnTo>
                  <a:pt x="2178698" y="249700"/>
                </a:lnTo>
                <a:lnTo>
                  <a:pt x="0" y="249700"/>
                </a:lnTo>
                <a:close/>
              </a:path>
            </a:pathLst>
          </a:custGeom>
          <a:solidFill>
            <a:srgbClr val="E8EEF5"/>
          </a:solidFill>
          <a:ln>
            <a:noFill/>
          </a:ln>
        </p:spPr>
      </p:sp>
      <p:sp>
        <p:nvSpPr>
          <p:cNvPr id="46" name="Shape 44"/>
          <p:cNvSpPr/>
          <p:nvPr/>
        </p:nvSpPr>
        <p:spPr>
          <a:xfrm>
            <a:off x="9639048" y="1966238"/>
            <a:ext cx="868680" cy="279664"/>
          </a:xfrm>
          <a:prstGeom prst="roundRect">
            <a:avLst>
              <a:gd name="adj" fmla="val 39236"/>
            </a:avLst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639048" y="1966238"/>
            <a:ext cx="868680" cy="2796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 04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8902400" y="2296750"/>
            <a:ext cx="2341976" cy="3559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5地域・共同配送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8902400" y="2652685"/>
            <a:ext cx="2341976" cy="508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自治体の共同配送に参加し、地域の物流基盤へ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9004225" y="3358905"/>
            <a:ext cx="2138326" cy="9303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事業の確立</a:t>
            </a:r>
            <a:endParaRPr lang="en-US" sz="1300" dirty="0"/>
          </a:p>
        </p:txBody>
      </p:sp>
      <p:sp>
        <p:nvSpPr>
          <p:cNvPr id="51" name="Text 49"/>
          <p:cNvSpPr/>
          <p:nvPr/>
        </p:nvSpPr>
        <p:spPr>
          <a:xfrm>
            <a:off x="9004225" y="5922390"/>
            <a:ext cx="2138326" cy="249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2028年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845494" y="6253810"/>
            <a:ext cx="10500707" cy="227000"/>
          </a:xfrm>
          <a:custGeom>
            <a:avLst/>
            <a:gdLst/>
            <a:ahLst/>
            <a:cxnLst/>
            <a:rect l="l" t="t" r="r" b="b"/>
            <a:pathLst>
              <a:path w="10500707" h="227000">
                <a:moveTo>
                  <a:pt x="0" y="0"/>
                </a:moveTo>
                <a:lnTo>
                  <a:pt x="10375857" y="0"/>
                </a:lnTo>
                <a:lnTo>
                  <a:pt x="10500707" y="113500"/>
                </a:lnTo>
                <a:lnTo>
                  <a:pt x="10375857" y="227000"/>
                </a:lnTo>
                <a:lnTo>
                  <a:pt x="0" y="227000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1265522" y="6253810"/>
            <a:ext cx="9660651" cy="22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投資判断は各 Step の終わりに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55" name="Shape 53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56" name="Shape 54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58" name="Shape 56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60" name="Shape 58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61" name="Text 59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62" name="Shape 60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64" name="Text 62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3 チーム計画 — 2026年 上期の予定と実績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3-3 チーム計画 — 2026年 上期の予定と実績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3-3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チーム計画 — 2026年 上期の予定と実績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364742"/>
            <a:ext cx="4454845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関東での型づくり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53373" y="1364742"/>
            <a:ext cx="2757761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オーナー: サンプル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429338" y="1465017"/>
            <a:ext cx="296990" cy="150412"/>
          </a:xfrm>
          <a:prstGeom prst="rect">
            <a:avLst/>
          </a:prstGeom>
          <a:solidFill>
            <a:srgbClr val="00655E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8811182" y="1364742"/>
            <a:ext cx="950367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予定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9676695" y="1465017"/>
            <a:ext cx="296990" cy="150412"/>
          </a:xfrm>
          <a:prstGeom prst="rect">
            <a:avLst/>
          </a:prstGeom>
          <a:solidFill>
            <a:srgbClr val="9ED9D5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10058539" y="1364742"/>
            <a:ext cx="1187959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実績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2701680" y="1784260"/>
            <a:ext cx="8697555" cy="281384"/>
          </a:xfrm>
          <a:prstGeom prst="rect">
            <a:avLst/>
          </a:prstGeom>
          <a:solidFill>
            <a:srgbClr val="F3F4F6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2701680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1月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788874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2月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876068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3月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963263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4月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050457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5月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137652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6月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224846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7月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0312041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8月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92460" y="3944349"/>
            <a:ext cx="10606775" cy="1210291"/>
          </a:xfrm>
          <a:prstGeom prst="rect">
            <a:avLst/>
          </a:prstGeom>
          <a:solidFill>
            <a:srgbClr val="F9FAFB"/>
          </a:solidFill>
          <a:ln>
            <a:noFill/>
          </a:ln>
        </p:spPr>
      </p:sp>
      <p:sp>
        <p:nvSpPr>
          <p:cNvPr id="23" name="Shape 21"/>
          <p:cNvSpPr/>
          <p:nvPr/>
        </p:nvSpPr>
        <p:spPr>
          <a:xfrm>
            <a:off x="2701680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788874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876068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63263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050457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137652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224846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312041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399235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332471" y="2515857"/>
            <a:ext cx="0" cy="3964953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33" name="Shape 31"/>
          <p:cNvSpPr/>
          <p:nvPr/>
        </p:nvSpPr>
        <p:spPr>
          <a:xfrm>
            <a:off x="4332471" y="2321447"/>
            <a:ext cx="0" cy="194411"/>
          </a:xfrm>
          <a:prstGeom prst="line">
            <a:avLst/>
          </a:prstGeom>
          <a:noFill/>
          <a:ln w="12700">
            <a:solidFill>
              <a:srgbClr val="009B9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332471" y="2321447"/>
            <a:ext cx="477305" cy="194411"/>
          </a:xfrm>
          <a:custGeom>
            <a:avLst/>
            <a:gdLst/>
            <a:ahLst/>
            <a:cxnLst/>
            <a:rect l="l" t="t" r="r" b="b"/>
            <a:pathLst>
              <a:path w="477305" h="194411">
                <a:moveTo>
                  <a:pt x="0" y="0"/>
                </a:moveTo>
                <a:lnTo>
                  <a:pt x="477305" y="97205"/>
                </a:lnTo>
                <a:lnTo>
                  <a:pt x="0" y="194411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3571435" y="2106572"/>
            <a:ext cx="1522072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契約の型 確定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6506860" y="2515857"/>
            <a:ext cx="0" cy="3964953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37" name="Shape 35"/>
          <p:cNvSpPr/>
          <p:nvPr/>
        </p:nvSpPr>
        <p:spPr>
          <a:xfrm>
            <a:off x="6506860" y="2321447"/>
            <a:ext cx="0" cy="194411"/>
          </a:xfrm>
          <a:prstGeom prst="line">
            <a:avLst/>
          </a:prstGeom>
          <a:noFill/>
          <a:ln w="12700">
            <a:solidFill>
              <a:srgbClr val="009B9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506860" y="2321447"/>
            <a:ext cx="477305" cy="194411"/>
          </a:xfrm>
          <a:custGeom>
            <a:avLst/>
            <a:gdLst/>
            <a:ahLst/>
            <a:cxnLst/>
            <a:rect l="l" t="t" r="r" b="b"/>
            <a:pathLst>
              <a:path w="477305" h="194411">
                <a:moveTo>
                  <a:pt x="0" y="0"/>
                </a:moveTo>
                <a:lnTo>
                  <a:pt x="477305" y="97205"/>
                </a:lnTo>
                <a:lnTo>
                  <a:pt x="0" y="194411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5745824" y="2106572"/>
            <a:ext cx="1522072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荷主画面 v2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7594055" y="2515857"/>
            <a:ext cx="0" cy="3964953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41" name="Shape 39"/>
          <p:cNvSpPr/>
          <p:nvPr/>
        </p:nvSpPr>
        <p:spPr>
          <a:xfrm>
            <a:off x="7594055" y="2321447"/>
            <a:ext cx="0" cy="194411"/>
          </a:xfrm>
          <a:prstGeom prst="line">
            <a:avLst/>
          </a:prstGeom>
          <a:noFill/>
          <a:ln w="12700">
            <a:solidFill>
              <a:srgbClr val="009B9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594055" y="2321447"/>
            <a:ext cx="477305" cy="194411"/>
          </a:xfrm>
          <a:custGeom>
            <a:avLst/>
            <a:gdLst/>
            <a:ahLst/>
            <a:cxnLst/>
            <a:rect l="l" t="t" r="r" b="b"/>
            <a:pathLst>
              <a:path w="477305" h="194411">
                <a:moveTo>
                  <a:pt x="0" y="0"/>
                </a:moveTo>
                <a:lnTo>
                  <a:pt x="477305" y="97205"/>
                </a:lnTo>
                <a:lnTo>
                  <a:pt x="0" y="194411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43" name="Text 41"/>
          <p:cNvSpPr/>
          <p:nvPr/>
        </p:nvSpPr>
        <p:spPr>
          <a:xfrm>
            <a:off x="6833018" y="2106572"/>
            <a:ext cx="1522072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中間報告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8681249" y="2515857"/>
            <a:ext cx="0" cy="3964953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45" name="Shape 43"/>
          <p:cNvSpPr/>
          <p:nvPr/>
        </p:nvSpPr>
        <p:spPr>
          <a:xfrm>
            <a:off x="8681249" y="2321447"/>
            <a:ext cx="0" cy="194411"/>
          </a:xfrm>
          <a:prstGeom prst="line">
            <a:avLst/>
          </a:prstGeom>
          <a:noFill/>
          <a:ln w="12700">
            <a:solidFill>
              <a:srgbClr val="009B9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681249" y="2321447"/>
            <a:ext cx="477305" cy="194411"/>
          </a:xfrm>
          <a:custGeom>
            <a:avLst/>
            <a:gdLst/>
            <a:ahLst/>
            <a:cxnLst/>
            <a:rect l="l" t="t" r="r" b="b"/>
            <a:pathLst>
              <a:path w="477305" h="194411">
                <a:moveTo>
                  <a:pt x="0" y="0"/>
                </a:moveTo>
                <a:lnTo>
                  <a:pt x="477305" y="97205"/>
                </a:lnTo>
                <a:lnTo>
                  <a:pt x="0" y="194411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47" name="Text 45"/>
          <p:cNvSpPr/>
          <p:nvPr/>
        </p:nvSpPr>
        <p:spPr>
          <a:xfrm>
            <a:off x="7920213" y="2106572"/>
            <a:ext cx="1522072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投資判断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9768443" y="2515857"/>
            <a:ext cx="0" cy="3964953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49" name="Shape 47"/>
          <p:cNvSpPr/>
          <p:nvPr/>
        </p:nvSpPr>
        <p:spPr>
          <a:xfrm>
            <a:off x="9768443" y="2321447"/>
            <a:ext cx="0" cy="194411"/>
          </a:xfrm>
          <a:prstGeom prst="line">
            <a:avLst/>
          </a:prstGeom>
          <a:noFill/>
          <a:ln w="12700">
            <a:solidFill>
              <a:srgbClr val="009B9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768443" y="2321447"/>
            <a:ext cx="477305" cy="194411"/>
          </a:xfrm>
          <a:custGeom>
            <a:avLst/>
            <a:gdLst/>
            <a:ahLst/>
            <a:cxnLst/>
            <a:rect l="l" t="t" r="r" b="b"/>
            <a:pathLst>
              <a:path w="477305" h="194411">
                <a:moveTo>
                  <a:pt x="0" y="0"/>
                </a:moveTo>
                <a:lnTo>
                  <a:pt x="477305" y="97205"/>
                </a:lnTo>
                <a:lnTo>
                  <a:pt x="0" y="194411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9007407" y="2106572"/>
            <a:ext cx="1522072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2地域目 着手</a:t>
            </a:r>
            <a:endParaRPr lang="en-US" sz="850" dirty="0"/>
          </a:p>
        </p:txBody>
      </p:sp>
      <p:sp>
        <p:nvSpPr>
          <p:cNvPr id="52" name="Text 50"/>
          <p:cNvSpPr/>
          <p:nvPr/>
        </p:nvSpPr>
        <p:spPr>
          <a:xfrm>
            <a:off x="792460" y="2618179"/>
            <a:ext cx="1832851" cy="3388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事業企画</a:t>
            </a:r>
            <a:endParaRPr lang="en-US" sz="1050" dirty="0"/>
          </a:p>
        </p:txBody>
      </p:sp>
      <p:sp>
        <p:nvSpPr>
          <p:cNvPr id="53" name="Text 51"/>
          <p:cNvSpPr/>
          <p:nvPr/>
        </p:nvSpPr>
        <p:spPr>
          <a:xfrm>
            <a:off x="907013" y="298126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見本</a:t>
            </a:r>
            <a:endParaRPr lang="en-US" sz="850" dirty="0"/>
          </a:p>
        </p:txBody>
      </p:sp>
      <p:sp>
        <p:nvSpPr>
          <p:cNvPr id="54" name="Text 52"/>
          <p:cNvSpPr/>
          <p:nvPr/>
        </p:nvSpPr>
        <p:spPr>
          <a:xfrm>
            <a:off x="907013" y="335645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サンプル</a:t>
            </a:r>
            <a:endParaRPr lang="en-US" sz="850" dirty="0"/>
          </a:p>
        </p:txBody>
      </p:sp>
      <p:sp>
        <p:nvSpPr>
          <p:cNvPr id="55" name="Shape 53"/>
          <p:cNvSpPr/>
          <p:nvPr/>
        </p:nvSpPr>
        <p:spPr>
          <a:xfrm>
            <a:off x="2701680" y="2664654"/>
            <a:ext cx="2174389" cy="224475"/>
          </a:xfrm>
          <a:custGeom>
            <a:avLst/>
            <a:gdLst/>
            <a:ahLst/>
            <a:cxnLst/>
            <a:rect l="l" t="t" r="r" b="b"/>
            <a:pathLst>
              <a:path w="2174389" h="224475">
                <a:moveTo>
                  <a:pt x="0" y="0"/>
                </a:moveTo>
                <a:lnTo>
                  <a:pt x="2050928" y="0"/>
                </a:lnTo>
                <a:lnTo>
                  <a:pt x="2174389" y="112238"/>
                </a:lnTo>
                <a:lnTo>
                  <a:pt x="2050928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56" name="Shape 54"/>
          <p:cNvSpPr/>
          <p:nvPr/>
        </p:nvSpPr>
        <p:spPr>
          <a:xfrm>
            <a:off x="2701680" y="2935604"/>
            <a:ext cx="2174389" cy="224475"/>
          </a:xfrm>
          <a:custGeom>
            <a:avLst/>
            <a:gdLst/>
            <a:ahLst/>
            <a:cxnLst/>
            <a:rect l="l" t="t" r="r" b="b"/>
            <a:pathLst>
              <a:path w="2174389" h="224475">
                <a:moveTo>
                  <a:pt x="0" y="0"/>
                </a:moveTo>
                <a:lnTo>
                  <a:pt x="2050928" y="0"/>
                </a:lnTo>
                <a:lnTo>
                  <a:pt x="2174389" y="112238"/>
                </a:lnTo>
                <a:lnTo>
                  <a:pt x="2050928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57" name="Text 55"/>
          <p:cNvSpPr/>
          <p:nvPr/>
        </p:nvSpPr>
        <p:spPr>
          <a:xfrm>
            <a:off x="2832143" y="2664654"/>
            <a:ext cx="1522072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契約の型と価格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5963263" y="3294005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59" name="Shape 57"/>
          <p:cNvSpPr/>
          <p:nvPr/>
        </p:nvSpPr>
        <p:spPr>
          <a:xfrm>
            <a:off x="5963263" y="3564956"/>
            <a:ext cx="2174389" cy="224475"/>
          </a:xfrm>
          <a:custGeom>
            <a:avLst/>
            <a:gdLst/>
            <a:ahLst/>
            <a:cxnLst/>
            <a:rect l="l" t="t" r="r" b="b"/>
            <a:pathLst>
              <a:path w="2174389" h="224475">
                <a:moveTo>
                  <a:pt x="0" y="0"/>
                </a:moveTo>
                <a:lnTo>
                  <a:pt x="2050928" y="0"/>
                </a:lnTo>
                <a:lnTo>
                  <a:pt x="2174389" y="112238"/>
                </a:lnTo>
                <a:lnTo>
                  <a:pt x="2050928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60" name="Text 58"/>
          <p:cNvSpPr/>
          <p:nvPr/>
        </p:nvSpPr>
        <p:spPr>
          <a:xfrm>
            <a:off x="6158958" y="3294005"/>
            <a:ext cx="2283108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2地域目の候補選定</a:t>
            </a:r>
            <a:endParaRPr lang="en-US" sz="800" dirty="0"/>
          </a:p>
        </p:txBody>
      </p:sp>
      <p:sp>
        <p:nvSpPr>
          <p:cNvPr id="61" name="Text 59"/>
          <p:cNvSpPr/>
          <p:nvPr/>
        </p:nvSpPr>
        <p:spPr>
          <a:xfrm>
            <a:off x="792460" y="3944349"/>
            <a:ext cx="1832851" cy="3388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荷主画面</a:t>
            </a:r>
            <a:endParaRPr lang="en-US" sz="1050" dirty="0"/>
          </a:p>
        </p:txBody>
      </p:sp>
      <p:sp>
        <p:nvSpPr>
          <p:cNvPr id="62" name="Text 60"/>
          <p:cNvSpPr/>
          <p:nvPr/>
        </p:nvSpPr>
        <p:spPr>
          <a:xfrm>
            <a:off x="907013" y="430743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試作</a:t>
            </a:r>
            <a:endParaRPr lang="en-US" sz="850" dirty="0"/>
          </a:p>
        </p:txBody>
      </p:sp>
      <p:sp>
        <p:nvSpPr>
          <p:cNvPr id="63" name="Text 61"/>
          <p:cNvSpPr/>
          <p:nvPr/>
        </p:nvSpPr>
        <p:spPr>
          <a:xfrm>
            <a:off x="907013" y="468262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田中</a:t>
            </a:r>
            <a:endParaRPr lang="en-US" sz="850" dirty="0"/>
          </a:p>
        </p:txBody>
      </p:sp>
      <p:sp>
        <p:nvSpPr>
          <p:cNvPr id="64" name="Shape 62"/>
          <p:cNvSpPr/>
          <p:nvPr/>
        </p:nvSpPr>
        <p:spPr>
          <a:xfrm>
            <a:off x="2701680" y="3990824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65" name="Shape 63"/>
          <p:cNvSpPr/>
          <p:nvPr/>
        </p:nvSpPr>
        <p:spPr>
          <a:xfrm>
            <a:off x="2701680" y="4261774"/>
            <a:ext cx="4348778" cy="224475"/>
          </a:xfrm>
          <a:custGeom>
            <a:avLst/>
            <a:gdLst/>
            <a:ahLst/>
            <a:cxnLst/>
            <a:rect l="l" t="t" r="r" b="b"/>
            <a:pathLst>
              <a:path w="4348778" h="224475">
                <a:moveTo>
                  <a:pt x="0" y="0"/>
                </a:moveTo>
                <a:lnTo>
                  <a:pt x="4225316" y="0"/>
                </a:lnTo>
                <a:lnTo>
                  <a:pt x="4348778" y="112238"/>
                </a:lnTo>
                <a:lnTo>
                  <a:pt x="4225316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66" name="Text 64"/>
          <p:cNvSpPr/>
          <p:nvPr/>
        </p:nvSpPr>
        <p:spPr>
          <a:xfrm>
            <a:off x="2897375" y="3990824"/>
            <a:ext cx="2283108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配送状況の表示</a:t>
            </a:r>
            <a:endParaRPr lang="en-US" sz="800" dirty="0"/>
          </a:p>
        </p:txBody>
      </p:sp>
      <p:sp>
        <p:nvSpPr>
          <p:cNvPr id="67" name="Shape 65"/>
          <p:cNvSpPr/>
          <p:nvPr/>
        </p:nvSpPr>
        <p:spPr>
          <a:xfrm>
            <a:off x="5963263" y="4620175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68" name="Shape 66"/>
          <p:cNvSpPr/>
          <p:nvPr/>
        </p:nvSpPr>
        <p:spPr>
          <a:xfrm>
            <a:off x="5963263" y="4891126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69" name="Text 67"/>
          <p:cNvSpPr/>
          <p:nvPr/>
        </p:nvSpPr>
        <p:spPr>
          <a:xfrm>
            <a:off x="6158958" y="4620175"/>
            <a:ext cx="2283108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請求・明細</a:t>
            </a:r>
            <a:endParaRPr lang="en-US" sz="800" dirty="0"/>
          </a:p>
        </p:txBody>
      </p:sp>
      <p:sp>
        <p:nvSpPr>
          <p:cNvPr id="70" name="Text 68"/>
          <p:cNvSpPr/>
          <p:nvPr/>
        </p:nvSpPr>
        <p:spPr>
          <a:xfrm>
            <a:off x="792460" y="5270519"/>
            <a:ext cx="1832851" cy="3388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運行管理</a:t>
            </a:r>
            <a:endParaRPr lang="en-US" sz="1050" dirty="0"/>
          </a:p>
        </p:txBody>
      </p:sp>
      <p:sp>
        <p:nvSpPr>
          <p:cNvPr id="71" name="Text 69"/>
          <p:cNvSpPr/>
          <p:nvPr/>
        </p:nvSpPr>
        <p:spPr>
          <a:xfrm>
            <a:off x="907013" y="563360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例示</a:t>
            </a:r>
            <a:endParaRPr lang="en-US" sz="850" dirty="0"/>
          </a:p>
        </p:txBody>
      </p:sp>
      <p:sp>
        <p:nvSpPr>
          <p:cNvPr id="72" name="Text 70"/>
          <p:cNvSpPr/>
          <p:nvPr/>
        </p:nvSpPr>
        <p:spPr>
          <a:xfrm>
            <a:off x="907013" y="600879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佐藤</a:t>
            </a:r>
            <a:endParaRPr lang="en-US" sz="850" dirty="0"/>
          </a:p>
        </p:txBody>
      </p:sp>
      <p:sp>
        <p:nvSpPr>
          <p:cNvPr id="73" name="Shape 71"/>
          <p:cNvSpPr/>
          <p:nvPr/>
        </p:nvSpPr>
        <p:spPr>
          <a:xfrm>
            <a:off x="3788874" y="5316994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74" name="Shape 72"/>
          <p:cNvSpPr/>
          <p:nvPr/>
        </p:nvSpPr>
        <p:spPr>
          <a:xfrm>
            <a:off x="3788874" y="5587944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75" name="Text 73"/>
          <p:cNvSpPr/>
          <p:nvPr/>
        </p:nvSpPr>
        <p:spPr>
          <a:xfrm>
            <a:off x="3984569" y="5316994"/>
            <a:ext cx="2283108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運行計画の標準化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7050457" y="5946345"/>
            <a:ext cx="4348778" cy="224475"/>
          </a:xfrm>
          <a:custGeom>
            <a:avLst/>
            <a:gdLst/>
            <a:ahLst/>
            <a:cxnLst/>
            <a:rect l="l" t="t" r="r" b="b"/>
            <a:pathLst>
              <a:path w="4348778" h="224475">
                <a:moveTo>
                  <a:pt x="0" y="0"/>
                </a:moveTo>
                <a:lnTo>
                  <a:pt x="4225316" y="0"/>
                </a:lnTo>
                <a:lnTo>
                  <a:pt x="4348778" y="112238"/>
                </a:lnTo>
                <a:lnTo>
                  <a:pt x="4225316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77" name="Shape 75"/>
          <p:cNvSpPr/>
          <p:nvPr/>
        </p:nvSpPr>
        <p:spPr>
          <a:xfrm>
            <a:off x="7050457" y="6217296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78" name="Text 76"/>
          <p:cNvSpPr/>
          <p:nvPr/>
        </p:nvSpPr>
        <p:spPr>
          <a:xfrm>
            <a:off x="7311384" y="5946345"/>
            <a:ext cx="3044144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協力会社との共同運行</a:t>
            </a:r>
            <a:endParaRPr lang="en-US" sz="800" dirty="0"/>
          </a:p>
        </p:txBody>
      </p:sp>
      <p:sp>
        <p:nvSpPr>
          <p:cNvPr id="79" name="Shape 77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80" name="Shape 78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81" name="Shape 79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83" name="Shape 81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85" name="Shape 83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86" name="Text 84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87" name="Shape 85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89" name="Text 87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4 施策の進捗 — 2026年度の打ち手と状況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3-4 施策の進捗 — 2026年度の打ち手と状況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3-4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施策の進捗 — 2026年度の打ち手と状況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契約の型と荷主画面は完了。2地域目の準備が進行中</a:t>
            </a:r>
            <a:endParaRPr lang="en-US" sz="1690" dirty="0"/>
          </a:p>
        </p:txBody>
      </p:sp>
      <p:sp>
        <p:nvSpPr>
          <p:cNvPr id="8" name="Shape 6"/>
          <p:cNvSpPr/>
          <p:nvPr/>
        </p:nvSpPr>
        <p:spPr>
          <a:xfrm>
            <a:off x="792460" y="1831086"/>
            <a:ext cx="10606775" cy="418475"/>
          </a:xfrm>
          <a:prstGeom prst="rect">
            <a:avLst/>
          </a:prstGeom>
          <a:solidFill>
            <a:srgbClr val="F3F4F6"/>
          </a:solidFill>
          <a:ln>
            <a:noFill/>
          </a:ln>
        </p:spPr>
      </p:sp>
      <p:sp>
        <p:nvSpPr>
          <p:cNvPr id="9" name="Shape 7"/>
          <p:cNvSpPr/>
          <p:nvPr/>
        </p:nvSpPr>
        <p:spPr>
          <a:xfrm>
            <a:off x="2277409" y="2249561"/>
            <a:ext cx="9121826" cy="705208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77409" y="2954769"/>
            <a:ext cx="9121826" cy="705208"/>
          </a:xfrm>
          <a:prstGeom prst="rect">
            <a:avLst/>
          </a:prstGeom>
          <a:solidFill>
            <a:srgbClr val="F8FAFC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77409" y="3659977"/>
            <a:ext cx="9121826" cy="705208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277409" y="4365186"/>
            <a:ext cx="9121826" cy="705208"/>
          </a:xfrm>
          <a:prstGeom prst="rect">
            <a:avLst/>
          </a:prstGeom>
          <a:solidFill>
            <a:srgbClr val="F8FAFC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277409" y="5070394"/>
            <a:ext cx="9121826" cy="705208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77409" y="5775602"/>
            <a:ext cx="9121826" cy="705208"/>
          </a:xfrm>
          <a:prstGeom prst="rect">
            <a:avLst/>
          </a:prstGeom>
          <a:solidFill>
            <a:srgbClr val="F8FAFC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92460" y="2249561"/>
            <a:ext cx="1484948" cy="1410416"/>
          </a:xfrm>
          <a:prstGeom prst="rect">
            <a:avLst/>
          </a:prstGeom>
          <a:solidFill>
            <a:srgbClr val="009B91"/>
          </a:solidFill>
          <a:ln w="6350">
            <a:solidFill>
              <a:srgbClr val="D1D5D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2460" y="2249561"/>
            <a:ext cx="1484948" cy="1410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営業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792460" y="3659977"/>
            <a:ext cx="1484948" cy="1410416"/>
          </a:xfrm>
          <a:prstGeom prst="rect">
            <a:avLst/>
          </a:prstGeom>
          <a:solidFill>
            <a:srgbClr val="009B91"/>
          </a:solidFill>
          <a:ln w="635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2460" y="3659977"/>
            <a:ext cx="1484948" cy="1410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プロダクト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792460" y="5070394"/>
            <a:ext cx="1484948" cy="1410416"/>
          </a:xfrm>
          <a:prstGeom prst="rect">
            <a:avLst/>
          </a:prstGeom>
          <a:solidFill>
            <a:srgbClr val="009B91"/>
          </a:solidFill>
          <a:ln w="6350">
            <a:solidFill>
              <a:srgbClr val="D1D5D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2460" y="5070394"/>
            <a:ext cx="1484948" cy="1410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運行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671577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148881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626186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103491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580796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58101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35406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12711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490016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967320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444625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921930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399235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92460" y="1831086"/>
            <a:ext cx="1484948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カテゴリ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2277409" y="1831086"/>
            <a:ext cx="2333490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施策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4610899" y="1831086"/>
            <a:ext cx="1060677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状況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5671577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4月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6148881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5月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626186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6月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7103491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7月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7580796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8月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8058101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9月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8535406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10月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9012711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11月</a:t>
            </a:r>
            <a:endParaRPr lang="en-US" sz="950" dirty="0"/>
          </a:p>
        </p:txBody>
      </p:sp>
      <p:sp>
        <p:nvSpPr>
          <p:cNvPr id="45" name="Text 43"/>
          <p:cNvSpPr/>
          <p:nvPr/>
        </p:nvSpPr>
        <p:spPr>
          <a:xfrm>
            <a:off x="9490016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12月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9967320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1月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10444625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2月</a:t>
            </a:r>
            <a:endParaRPr lang="en-US" sz="950" dirty="0"/>
          </a:p>
        </p:txBody>
      </p:sp>
      <p:sp>
        <p:nvSpPr>
          <p:cNvPr id="48" name="Text 46"/>
          <p:cNvSpPr/>
          <p:nvPr/>
        </p:nvSpPr>
        <p:spPr>
          <a:xfrm>
            <a:off x="10921930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3月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2277409" y="2249561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契約の型と価格の標準化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4752618" y="2501581"/>
            <a:ext cx="777240" cy="201168"/>
          </a:xfrm>
          <a:prstGeom prst="roundRect">
            <a:avLst/>
          </a:prstGeom>
          <a:solidFill>
            <a:srgbClr val="EAF5EC"/>
          </a:solidFill>
          <a:ln w="9525">
            <a:solidFill>
              <a:srgbClr val="2C8A3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752618" y="2501581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8A3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完了</a:t>
            </a:r>
            <a:endParaRPr lang="en-US" sz="900" dirty="0"/>
          </a:p>
        </p:txBody>
      </p:sp>
      <p:sp>
        <p:nvSpPr>
          <p:cNvPr id="52" name="Shape 50"/>
          <p:cNvSpPr/>
          <p:nvPr/>
        </p:nvSpPr>
        <p:spPr>
          <a:xfrm>
            <a:off x="5690669" y="2404707"/>
            <a:ext cx="1393730" cy="394917"/>
          </a:xfrm>
          <a:prstGeom prst="roundRect">
            <a:avLst/>
          </a:prstGeom>
          <a:solidFill>
            <a:srgbClr val="5BB56C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5690669" y="2404707"/>
            <a:ext cx="1393730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標準化</a:t>
            </a:r>
            <a:endParaRPr lang="en-US" sz="850" dirty="0"/>
          </a:p>
        </p:txBody>
      </p:sp>
      <p:sp>
        <p:nvSpPr>
          <p:cNvPr id="54" name="Text 52"/>
          <p:cNvSpPr/>
          <p:nvPr/>
        </p:nvSpPr>
        <p:spPr>
          <a:xfrm>
            <a:off x="2277409" y="2954769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2地域目の荷主開拓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4752618" y="3206789"/>
            <a:ext cx="777240" cy="201168"/>
          </a:xfrm>
          <a:prstGeom prst="roundRect">
            <a:avLst/>
          </a:prstGeom>
          <a:solidFill>
            <a:srgbClr val="E8EFFC"/>
          </a:solidFill>
          <a:ln w="9525">
            <a:solidFill>
              <a:srgbClr val="2563E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752618" y="3206789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563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実施中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7122583" y="3109915"/>
            <a:ext cx="2825645" cy="394917"/>
          </a:xfrm>
          <a:prstGeom prst="roundRect">
            <a:avLst/>
          </a:prstGeom>
          <a:solidFill>
            <a:srgbClr val="5B8DEF"/>
          </a:solidFill>
          <a:ln>
            <a:noFill/>
          </a:ln>
        </p:spPr>
      </p:sp>
      <p:sp>
        <p:nvSpPr>
          <p:cNvPr id="58" name="Text 56"/>
          <p:cNvSpPr/>
          <p:nvPr/>
        </p:nvSpPr>
        <p:spPr>
          <a:xfrm>
            <a:off x="7122583" y="3109915"/>
            <a:ext cx="2825645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開拓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2277409" y="3659977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荷主画面 v2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4752618" y="3911998"/>
            <a:ext cx="777240" cy="201168"/>
          </a:xfrm>
          <a:prstGeom prst="roundRect">
            <a:avLst/>
          </a:prstGeom>
          <a:solidFill>
            <a:srgbClr val="EAF5EC"/>
          </a:solidFill>
          <a:ln w="9525">
            <a:solidFill>
              <a:srgbClr val="2C8A3E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752618" y="3911998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8A3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完了</a:t>
            </a:r>
            <a:endParaRPr lang="en-US" sz="900" dirty="0"/>
          </a:p>
        </p:txBody>
      </p:sp>
      <p:sp>
        <p:nvSpPr>
          <p:cNvPr id="62" name="Shape 60"/>
          <p:cNvSpPr/>
          <p:nvPr/>
        </p:nvSpPr>
        <p:spPr>
          <a:xfrm>
            <a:off x="5690669" y="3815123"/>
            <a:ext cx="1871035" cy="394917"/>
          </a:xfrm>
          <a:prstGeom prst="roundRect">
            <a:avLst/>
          </a:prstGeom>
          <a:solidFill>
            <a:srgbClr val="5BB56C"/>
          </a:solidFill>
          <a:ln>
            <a:noFill/>
          </a:ln>
        </p:spPr>
      </p:sp>
      <p:sp>
        <p:nvSpPr>
          <p:cNvPr id="63" name="Text 61"/>
          <p:cNvSpPr/>
          <p:nvPr/>
        </p:nvSpPr>
        <p:spPr>
          <a:xfrm>
            <a:off x="5690669" y="3815123"/>
            <a:ext cx="1871035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v2</a:t>
            </a:r>
            <a:endParaRPr lang="en-US" sz="850" dirty="0"/>
          </a:p>
        </p:txBody>
      </p:sp>
      <p:sp>
        <p:nvSpPr>
          <p:cNvPr id="64" name="Text 62"/>
          <p:cNvSpPr/>
          <p:nvPr/>
        </p:nvSpPr>
        <p:spPr>
          <a:xfrm>
            <a:off x="2277409" y="4365186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請求・明細の自動化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4752618" y="4617206"/>
            <a:ext cx="777240" cy="201168"/>
          </a:xfrm>
          <a:prstGeom prst="roundRect">
            <a:avLst/>
          </a:prstGeom>
          <a:solidFill>
            <a:srgbClr val="E8EFFC"/>
          </a:solidFill>
          <a:ln w="9525">
            <a:solidFill>
              <a:srgbClr val="2563EB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4752618" y="4617206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563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実施中</a:t>
            </a:r>
            <a:endParaRPr lang="en-US" sz="900" dirty="0"/>
          </a:p>
        </p:txBody>
      </p:sp>
      <p:sp>
        <p:nvSpPr>
          <p:cNvPr id="67" name="Shape 65"/>
          <p:cNvSpPr/>
          <p:nvPr/>
        </p:nvSpPr>
        <p:spPr>
          <a:xfrm>
            <a:off x="7599888" y="4520331"/>
            <a:ext cx="1871035" cy="394917"/>
          </a:xfrm>
          <a:prstGeom prst="roundRect">
            <a:avLst/>
          </a:prstGeom>
          <a:solidFill>
            <a:srgbClr val="5B8DEF"/>
          </a:solidFill>
          <a:ln>
            <a:noFill/>
          </a:ln>
        </p:spPr>
      </p:sp>
      <p:sp>
        <p:nvSpPr>
          <p:cNvPr id="68" name="Text 66"/>
          <p:cNvSpPr/>
          <p:nvPr/>
        </p:nvSpPr>
        <p:spPr>
          <a:xfrm>
            <a:off x="7599888" y="4520331"/>
            <a:ext cx="1871035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自動化</a:t>
            </a:r>
            <a:endParaRPr lang="en-US" sz="850" dirty="0"/>
          </a:p>
        </p:txBody>
      </p:sp>
      <p:sp>
        <p:nvSpPr>
          <p:cNvPr id="69" name="Text 67"/>
          <p:cNvSpPr/>
          <p:nvPr/>
        </p:nvSpPr>
        <p:spPr>
          <a:xfrm>
            <a:off x="2277409" y="5070394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協力会社との共同運行</a:t>
            </a:r>
            <a:endParaRPr lang="en-US" sz="1050" dirty="0"/>
          </a:p>
        </p:txBody>
      </p:sp>
      <p:sp>
        <p:nvSpPr>
          <p:cNvPr id="70" name="Shape 68"/>
          <p:cNvSpPr/>
          <p:nvPr/>
        </p:nvSpPr>
        <p:spPr>
          <a:xfrm>
            <a:off x="4752618" y="5322414"/>
            <a:ext cx="777240" cy="201168"/>
          </a:xfrm>
          <a:prstGeom prst="roundRect">
            <a:avLst/>
          </a:prstGeom>
          <a:solidFill>
            <a:srgbClr val="E8EFFC"/>
          </a:solidFill>
          <a:ln w="9525">
            <a:solidFill>
              <a:srgbClr val="2563EB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4752618" y="5322414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563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実施中</a:t>
            </a:r>
            <a:endParaRPr lang="en-US" sz="900" dirty="0"/>
          </a:p>
        </p:txBody>
      </p:sp>
      <p:sp>
        <p:nvSpPr>
          <p:cNvPr id="72" name="Shape 70"/>
          <p:cNvSpPr/>
          <p:nvPr/>
        </p:nvSpPr>
        <p:spPr>
          <a:xfrm>
            <a:off x="7122583" y="5225540"/>
            <a:ext cx="3302950" cy="394917"/>
          </a:xfrm>
          <a:prstGeom prst="roundRect">
            <a:avLst/>
          </a:prstGeom>
          <a:solidFill>
            <a:srgbClr val="5B8DEF"/>
          </a:solidFill>
          <a:ln>
            <a:noFill/>
          </a:ln>
        </p:spPr>
      </p:sp>
      <p:sp>
        <p:nvSpPr>
          <p:cNvPr id="73" name="Text 71"/>
          <p:cNvSpPr/>
          <p:nvPr/>
        </p:nvSpPr>
        <p:spPr>
          <a:xfrm>
            <a:off x="7122583" y="5225540"/>
            <a:ext cx="3302950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共同運行</a:t>
            </a:r>
            <a:endParaRPr lang="en-US" sz="850" dirty="0"/>
          </a:p>
        </p:txBody>
      </p:sp>
      <p:sp>
        <p:nvSpPr>
          <p:cNvPr id="74" name="Text 72"/>
          <p:cNvSpPr/>
          <p:nvPr/>
        </p:nvSpPr>
        <p:spPr>
          <a:xfrm>
            <a:off x="2277409" y="5775602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2地域目の運行計画</a:t>
            </a:r>
            <a:endParaRPr lang="en-US" sz="1050" dirty="0"/>
          </a:p>
        </p:txBody>
      </p:sp>
      <p:sp>
        <p:nvSpPr>
          <p:cNvPr id="75" name="Shape 73"/>
          <p:cNvSpPr/>
          <p:nvPr/>
        </p:nvSpPr>
        <p:spPr>
          <a:xfrm>
            <a:off x="4752618" y="6027622"/>
            <a:ext cx="777240" cy="201168"/>
          </a:xfrm>
          <a:prstGeom prst="roundRect">
            <a:avLst/>
          </a:prstGeom>
          <a:solidFill>
            <a:srgbClr val="F3F4F6"/>
          </a:solidFill>
          <a:ln w="9525">
            <a:solidFill>
              <a:srgbClr val="6B7280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4752618" y="6027622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予定</a:t>
            </a:r>
            <a:endParaRPr lang="en-US" sz="900" dirty="0"/>
          </a:p>
        </p:txBody>
      </p:sp>
      <p:sp>
        <p:nvSpPr>
          <p:cNvPr id="77" name="Shape 75"/>
          <p:cNvSpPr/>
          <p:nvPr/>
        </p:nvSpPr>
        <p:spPr>
          <a:xfrm>
            <a:off x="9509108" y="5930748"/>
            <a:ext cx="1871035" cy="394917"/>
          </a:xfrm>
          <a:prstGeom prst="roundRect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78" name="Text 76"/>
          <p:cNvSpPr/>
          <p:nvPr/>
        </p:nvSpPr>
        <p:spPr>
          <a:xfrm>
            <a:off x="9509108" y="5930748"/>
            <a:ext cx="1871035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計画</a:t>
            </a:r>
            <a:endParaRPr lang="en-US" sz="850" dirty="0"/>
          </a:p>
        </p:txBody>
      </p:sp>
      <p:sp>
        <p:nvSpPr>
          <p:cNvPr id="79" name="Shape 77"/>
          <p:cNvSpPr/>
          <p:nvPr/>
        </p:nvSpPr>
        <p:spPr>
          <a:xfrm>
            <a:off x="8535406" y="1893857"/>
            <a:ext cx="0" cy="4586953"/>
          </a:xfrm>
          <a:prstGeom prst="line">
            <a:avLst/>
          </a:prstGeom>
          <a:noFill/>
          <a:ln w="15875">
            <a:solidFill>
              <a:srgbClr val="DC2626"/>
            </a:solidFill>
            <a:prstDash val="dash"/>
          </a:ln>
        </p:spPr>
      </p:sp>
      <p:sp>
        <p:nvSpPr>
          <p:cNvPr id="80" name="Text 78"/>
          <p:cNvSpPr/>
          <p:nvPr/>
        </p:nvSpPr>
        <p:spPr>
          <a:xfrm>
            <a:off x="8215366" y="1831086"/>
            <a:ext cx="640080" cy="23016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91C1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現在</a:t>
            </a:r>
            <a:endParaRPr lang="en-US" sz="850" dirty="0"/>
          </a:p>
        </p:txBody>
      </p:sp>
      <p:sp>
        <p:nvSpPr>
          <p:cNvPr id="81" name="Shape 79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82" name="Shape 80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83" name="Shape 81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85" name="Shape 83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87" name="Shape 85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88" name="Text 86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89" name="Shape 87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91" name="Text 89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5 SWOT — 定時性と予測が強み、知名度が弱み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3-5 SWOT — 定時性と予測が強み、知名度が弱み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3-5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SWOT — 定時性と予測が強み、知名度が弱み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1428867" y="1364742"/>
            <a:ext cx="4913559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プラス要因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6485676" y="1364742"/>
            <a:ext cx="4913559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マイナス要因</a:t>
            </a:r>
            <a:endParaRPr lang="en-US" sz="1440" dirty="0"/>
          </a:p>
        </p:txBody>
      </p:sp>
      <p:sp>
        <p:nvSpPr>
          <p:cNvPr id="9" name="Text 7"/>
          <p:cNvSpPr/>
          <p:nvPr/>
        </p:nvSpPr>
        <p:spPr>
          <a:xfrm>
            <a:off x="792460" y="1854515"/>
            <a:ext cx="530339" cy="22415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内部環境</a:t>
            </a:r>
            <a:endParaRPr lang="en-US" sz="1440" dirty="0"/>
          </a:p>
        </p:txBody>
      </p:sp>
      <p:sp>
        <p:nvSpPr>
          <p:cNvPr id="10" name="Text 8"/>
          <p:cNvSpPr/>
          <p:nvPr/>
        </p:nvSpPr>
        <p:spPr>
          <a:xfrm>
            <a:off x="792460" y="4239287"/>
            <a:ext cx="530339" cy="22415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外部環境</a:t>
            </a:r>
            <a:endParaRPr lang="en-US" sz="1440" dirty="0"/>
          </a:p>
        </p:txBody>
      </p:sp>
      <p:sp>
        <p:nvSpPr>
          <p:cNvPr id="11" name="Shape 9"/>
          <p:cNvSpPr/>
          <p:nvPr/>
        </p:nvSpPr>
        <p:spPr>
          <a:xfrm>
            <a:off x="1428867" y="1854515"/>
            <a:ext cx="4913559" cy="2241523"/>
          </a:xfrm>
          <a:prstGeom prst="roundRect">
            <a:avLst>
              <a:gd name="adj" fmla="val 5000"/>
            </a:avLst>
          </a:prstGeom>
          <a:solidFill>
            <a:srgbClr val="EEF5F2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428867" y="1854515"/>
            <a:ext cx="4913559" cy="67246"/>
          </a:xfrm>
          <a:prstGeom prst="roundRect">
            <a:avLst>
              <a:gd name="adj" fmla="val 66666"/>
            </a:avLst>
          </a:prstGeom>
          <a:solidFill>
            <a:srgbClr val="2E7D5B"/>
          </a:solidFill>
          <a:ln>
            <a:noFill/>
          </a:ln>
        </p:spPr>
      </p:sp>
      <p:sp>
        <p:nvSpPr>
          <p:cNvPr id="13" name="Shape 11"/>
          <p:cNvSpPr/>
          <p:nvPr/>
        </p:nvSpPr>
        <p:spPr>
          <a:xfrm>
            <a:off x="1699112" y="2000214"/>
            <a:ext cx="448305" cy="448305"/>
          </a:xfrm>
          <a:prstGeom prst="roundRect">
            <a:avLst>
              <a:gd name="adj" fmla="val 24000"/>
            </a:avLst>
          </a:prstGeom>
          <a:solidFill>
            <a:srgbClr val="2E7D5B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1699112" y="2000214"/>
            <a:ext cx="448305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7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</a:t>
            </a:r>
            <a:endParaRPr lang="en-US" sz="2070" dirty="0"/>
          </a:p>
        </p:txBody>
      </p:sp>
      <p:sp>
        <p:nvSpPr>
          <p:cNvPr id="15" name="Text 13"/>
          <p:cNvSpPr/>
          <p:nvPr/>
        </p:nvSpPr>
        <p:spPr>
          <a:xfrm>
            <a:off x="2296052" y="2000214"/>
            <a:ext cx="3776128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50" b="1" dirty="0">
                <a:solidFill>
                  <a:srgbClr val="2E7D5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強み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1699112" y="2550508"/>
            <a:ext cx="4373068" cy="13998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需要予測で積載率 82%（業界平均 65%）</a:t>
            </a:r>
            <a:endParaRPr lang="en-US" sz="1590" dirty="0"/>
          </a:p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定時到着率 98.5% の運行管理</a:t>
            </a:r>
            <a:endParaRPr lang="en-US" sz="1590" dirty="0"/>
          </a:p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関東の配送網と24名のドライバー</a:t>
            </a:r>
            <a:endParaRPr lang="en-US" sz="1590" dirty="0"/>
          </a:p>
        </p:txBody>
      </p:sp>
      <p:sp>
        <p:nvSpPr>
          <p:cNvPr id="17" name="Shape 15"/>
          <p:cNvSpPr/>
          <p:nvPr/>
        </p:nvSpPr>
        <p:spPr>
          <a:xfrm>
            <a:off x="6485676" y="1854515"/>
            <a:ext cx="4913559" cy="2241523"/>
          </a:xfrm>
          <a:prstGeom prst="roundRect">
            <a:avLst>
              <a:gd name="adj" fmla="val 5000"/>
            </a:avLst>
          </a:prstGeom>
          <a:solidFill>
            <a:srgbClr val="F9F1EE"/>
          </a:solidFill>
          <a:ln w="12700">
            <a:solidFill>
              <a:srgbClr val="B3502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485676" y="1854515"/>
            <a:ext cx="4913559" cy="67246"/>
          </a:xfrm>
          <a:prstGeom prst="roundRect">
            <a:avLst>
              <a:gd name="adj" fmla="val 66666"/>
            </a:avLst>
          </a:prstGeom>
          <a:solidFill>
            <a:srgbClr val="B3502E"/>
          </a:solidFill>
          <a:ln>
            <a:noFill/>
          </a:ln>
        </p:spPr>
      </p:sp>
      <p:sp>
        <p:nvSpPr>
          <p:cNvPr id="19" name="Shape 17"/>
          <p:cNvSpPr/>
          <p:nvPr/>
        </p:nvSpPr>
        <p:spPr>
          <a:xfrm>
            <a:off x="6755922" y="2000214"/>
            <a:ext cx="448305" cy="448305"/>
          </a:xfrm>
          <a:prstGeom prst="roundRect">
            <a:avLst>
              <a:gd name="adj" fmla="val 24000"/>
            </a:avLst>
          </a:prstGeom>
          <a:solidFill>
            <a:srgbClr val="B3502E"/>
          </a:solidFill>
          <a:ln>
            <a:noFill/>
          </a:ln>
        </p:spPr>
      </p:sp>
      <p:sp>
        <p:nvSpPr>
          <p:cNvPr id="20" name="Text 18"/>
          <p:cNvSpPr/>
          <p:nvPr/>
        </p:nvSpPr>
        <p:spPr>
          <a:xfrm>
            <a:off x="6755922" y="2000214"/>
            <a:ext cx="448305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7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</a:t>
            </a:r>
            <a:endParaRPr lang="en-US" sz="2070" dirty="0"/>
          </a:p>
        </p:txBody>
      </p:sp>
      <p:sp>
        <p:nvSpPr>
          <p:cNvPr id="21" name="Text 19"/>
          <p:cNvSpPr/>
          <p:nvPr/>
        </p:nvSpPr>
        <p:spPr>
          <a:xfrm>
            <a:off x="7352861" y="2000214"/>
            <a:ext cx="3776128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50" b="1" dirty="0">
                <a:solidFill>
                  <a:srgbClr val="B3502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弱み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6755922" y="2550508"/>
            <a:ext cx="4373068" cy="13998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地域外での知名度が低い</a:t>
            </a:r>
            <a:endParaRPr lang="en-US" sz="1590" dirty="0"/>
          </a:p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営業は4名で、紹介に頼っている</a:t>
            </a:r>
            <a:endParaRPr lang="en-US" sz="1590" dirty="0"/>
          </a:p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荷主の画面はまだ最低限</a:t>
            </a:r>
            <a:endParaRPr lang="en-US" sz="1590" dirty="0"/>
          </a:p>
        </p:txBody>
      </p:sp>
      <p:sp>
        <p:nvSpPr>
          <p:cNvPr id="23" name="Shape 21"/>
          <p:cNvSpPr/>
          <p:nvPr/>
        </p:nvSpPr>
        <p:spPr>
          <a:xfrm>
            <a:off x="1428867" y="4239287"/>
            <a:ext cx="4913559" cy="2241523"/>
          </a:xfrm>
          <a:prstGeom prst="roundRect">
            <a:avLst>
              <a:gd name="adj" fmla="val 5000"/>
            </a:avLst>
          </a:prstGeom>
          <a:solidFill>
            <a:srgbClr val="EEF3F8"/>
          </a:solidFill>
          <a:ln w="12700">
            <a:solidFill>
              <a:srgbClr val="2F6E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428867" y="4239287"/>
            <a:ext cx="4913559" cy="67246"/>
          </a:xfrm>
          <a:prstGeom prst="roundRect">
            <a:avLst>
              <a:gd name="adj" fmla="val 66666"/>
            </a:avLst>
          </a:prstGeom>
          <a:solidFill>
            <a:srgbClr val="2F6EA8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1699112" y="4384986"/>
            <a:ext cx="448305" cy="448305"/>
          </a:xfrm>
          <a:prstGeom prst="roundRect">
            <a:avLst>
              <a:gd name="adj" fmla="val 24000"/>
            </a:avLst>
          </a:prstGeom>
          <a:solidFill>
            <a:srgbClr val="2F6EA8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1699112" y="4384986"/>
            <a:ext cx="448305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7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</a:t>
            </a:r>
            <a:endParaRPr lang="en-US" sz="2070" dirty="0"/>
          </a:p>
        </p:txBody>
      </p:sp>
      <p:sp>
        <p:nvSpPr>
          <p:cNvPr id="27" name="Text 25"/>
          <p:cNvSpPr/>
          <p:nvPr/>
        </p:nvSpPr>
        <p:spPr>
          <a:xfrm>
            <a:off x="2296052" y="4384986"/>
            <a:ext cx="3776128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50" b="1" dirty="0">
                <a:solidFill>
                  <a:srgbClr val="2F6E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機会</a:t>
            </a:r>
            <a:endParaRPr lang="en-US" sz="1750" dirty="0"/>
          </a:p>
        </p:txBody>
      </p:sp>
      <p:sp>
        <p:nvSpPr>
          <p:cNvPr id="28" name="Text 26"/>
          <p:cNvSpPr/>
          <p:nvPr/>
        </p:nvSpPr>
        <p:spPr>
          <a:xfrm>
            <a:off x="1699112" y="4935280"/>
            <a:ext cx="4373068" cy="13998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2024年問題で運送の値上げと選別が進む</a:t>
            </a:r>
            <a:endParaRPr lang="en-US" sz="1590" dirty="0"/>
          </a:p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中規模法人の定期便が外注へ流れている</a:t>
            </a:r>
            <a:endParaRPr lang="en-US" sz="1590" dirty="0"/>
          </a:p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自治体の共同配送の実証が増えている</a:t>
            </a:r>
            <a:endParaRPr lang="en-US" sz="1590" dirty="0"/>
          </a:p>
        </p:txBody>
      </p:sp>
      <p:sp>
        <p:nvSpPr>
          <p:cNvPr id="29" name="Shape 27"/>
          <p:cNvSpPr/>
          <p:nvPr/>
        </p:nvSpPr>
        <p:spPr>
          <a:xfrm>
            <a:off x="6485676" y="4239287"/>
            <a:ext cx="4913559" cy="2241523"/>
          </a:xfrm>
          <a:prstGeom prst="roundRect">
            <a:avLst>
              <a:gd name="adj" fmla="val 5000"/>
            </a:avLst>
          </a:prstGeom>
          <a:solidFill>
            <a:srgbClr val="F2F3F4"/>
          </a:solidFill>
          <a:ln w="12700">
            <a:solidFill>
              <a:srgbClr val="5B647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85676" y="4239287"/>
            <a:ext cx="4913559" cy="67246"/>
          </a:xfrm>
          <a:prstGeom prst="roundRect">
            <a:avLst>
              <a:gd name="adj" fmla="val 66666"/>
            </a:avLst>
          </a:prstGeom>
          <a:solidFill>
            <a:srgbClr val="5B6472"/>
          </a:solidFill>
          <a:ln>
            <a:noFill/>
          </a:ln>
        </p:spPr>
      </p:sp>
      <p:sp>
        <p:nvSpPr>
          <p:cNvPr id="31" name="Shape 29"/>
          <p:cNvSpPr/>
          <p:nvPr/>
        </p:nvSpPr>
        <p:spPr>
          <a:xfrm>
            <a:off x="6755922" y="4384986"/>
            <a:ext cx="448305" cy="448305"/>
          </a:xfrm>
          <a:prstGeom prst="roundRect">
            <a:avLst>
              <a:gd name="adj" fmla="val 24000"/>
            </a:avLst>
          </a:prstGeom>
          <a:solidFill>
            <a:srgbClr val="5B6472"/>
          </a:solidFill>
          <a:ln>
            <a:noFill/>
          </a:ln>
        </p:spPr>
      </p:sp>
      <p:sp>
        <p:nvSpPr>
          <p:cNvPr id="32" name="Text 30"/>
          <p:cNvSpPr/>
          <p:nvPr/>
        </p:nvSpPr>
        <p:spPr>
          <a:xfrm>
            <a:off x="6755922" y="4384986"/>
            <a:ext cx="448305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7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</a:t>
            </a:r>
            <a:endParaRPr lang="en-US" sz="2070" dirty="0"/>
          </a:p>
        </p:txBody>
      </p:sp>
      <p:sp>
        <p:nvSpPr>
          <p:cNvPr id="33" name="Text 31"/>
          <p:cNvSpPr/>
          <p:nvPr/>
        </p:nvSpPr>
        <p:spPr>
          <a:xfrm>
            <a:off x="7352861" y="4384986"/>
            <a:ext cx="3776128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50" b="1" dirty="0">
                <a:solidFill>
                  <a:srgbClr val="5B647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脅威</a:t>
            </a:r>
            <a:endParaRPr lang="en-US" sz="1750" dirty="0"/>
          </a:p>
        </p:txBody>
      </p:sp>
      <p:sp>
        <p:nvSpPr>
          <p:cNvPr id="34" name="Text 32"/>
          <p:cNvSpPr/>
          <p:nvPr/>
        </p:nvSpPr>
        <p:spPr>
          <a:xfrm>
            <a:off x="6755922" y="4935280"/>
            <a:ext cx="4373068" cy="13998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大手の地域配送への参入</a:t>
            </a:r>
            <a:endParaRPr lang="en-US" sz="1590" dirty="0"/>
          </a:p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燃料費と人件費の上昇</a:t>
            </a:r>
            <a:endParaRPr lang="en-US" sz="1590" dirty="0"/>
          </a:p>
          <a:p>
            <a:pPr algn="l" indent="0" marL="0">
              <a:lnSpc>
                <a:spcPts val="2035"/>
              </a:lnSpc>
              <a:buNone/>
            </a:pPr>
            <a:r>
              <a:rPr lang="en-US" sz="15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新興プラットフォームの低価格</a:t>
            </a:r>
            <a:endParaRPr lang="en-US" sz="1590" dirty="0"/>
          </a:p>
        </p:txBody>
      </p:sp>
      <p:sp>
        <p:nvSpPr>
          <p:cNvPr id="35" name="Shape 33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6" name="Shape 34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7" name="Shape 35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39" name="Shape 37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41" name="Shape 39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2" name="Text 40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43" name="Shape 41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45" name="Text 43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6 配送の遅れはどこで起きるか｜地域 × 時間帯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3-6 配送の遅れはどこで起きるか｜地域 × 時間帯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3-6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配送の遅れはどこで起きるか｜地域 × 時間帯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都心の午前と夕方、港湾の早朝に遅れが集中。運行計画はここから直す</a:t>
            </a:r>
            <a:endParaRPr lang="en-US" sz="1690" dirty="0"/>
          </a:p>
        </p:txBody>
      </p:sp>
      <p:sp>
        <p:nvSpPr>
          <p:cNvPr id="8" name="Shape 6"/>
          <p:cNvSpPr/>
          <p:nvPr/>
        </p:nvSpPr>
        <p:spPr>
          <a:xfrm>
            <a:off x="2277409" y="1831086"/>
            <a:ext cx="9121826" cy="325481"/>
          </a:xfrm>
          <a:prstGeom prst="roundRect">
            <a:avLst>
              <a:gd name="adj" fmla="val 8428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9" name="Text 7"/>
          <p:cNvSpPr/>
          <p:nvPr/>
        </p:nvSpPr>
        <p:spPr>
          <a:xfrm>
            <a:off x="2277409" y="1831086"/>
            <a:ext cx="9121826" cy="3254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時間帯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792460" y="1831086"/>
            <a:ext cx="1484948" cy="782681"/>
          </a:xfrm>
          <a:prstGeom prst="roundRect">
            <a:avLst>
              <a:gd name="adj" fmla="val 3505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792460" y="1831086"/>
            <a:ext cx="1484948" cy="7826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</a:t>
            </a:r>
            <a:endParaRPr lang="en-US" sz="1380" dirty="0"/>
          </a:p>
        </p:txBody>
      </p:sp>
      <p:sp>
        <p:nvSpPr>
          <p:cNvPr id="12" name="Shape 10"/>
          <p:cNvSpPr/>
          <p:nvPr/>
        </p:nvSpPr>
        <p:spPr>
          <a:xfrm>
            <a:off x="2277409" y="2156567"/>
            <a:ext cx="1520304" cy="457200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77409" y="2156567"/>
            <a:ext cx="15203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早朝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3797713" y="2156567"/>
            <a:ext cx="1520304" cy="457200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797713" y="2156567"/>
            <a:ext cx="15203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午前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318017" y="2156567"/>
            <a:ext cx="1520304" cy="457200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18017" y="2156567"/>
            <a:ext cx="15203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昼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838322" y="2156567"/>
            <a:ext cx="1520304" cy="457200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38322" y="2156567"/>
            <a:ext cx="15203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午後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8358626" y="2156567"/>
            <a:ext cx="1520304" cy="457200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358626" y="2156567"/>
            <a:ext cx="15203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夕方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9878931" y="2156567"/>
            <a:ext cx="1520304" cy="457200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78931" y="2156567"/>
            <a:ext cx="152030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夜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792460" y="2613767"/>
            <a:ext cx="1484948" cy="662378"/>
          </a:xfrm>
          <a:prstGeom prst="rect">
            <a:avLst/>
          </a:prstGeom>
          <a:solidFill>
            <a:srgbClr val="DBF1F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2460" y="2613767"/>
            <a:ext cx="1484948" cy="6623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都心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792460" y="3276144"/>
            <a:ext cx="1484948" cy="662378"/>
          </a:xfrm>
          <a:prstGeom prst="rect">
            <a:avLst/>
          </a:prstGeom>
          <a:solidFill>
            <a:srgbClr val="DBF1F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92460" y="3276144"/>
            <a:ext cx="1484948" cy="6623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郊外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792460" y="3938522"/>
            <a:ext cx="1484948" cy="662378"/>
          </a:xfrm>
          <a:prstGeom prst="rect">
            <a:avLst/>
          </a:prstGeom>
          <a:solidFill>
            <a:srgbClr val="DBF1F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92460" y="3938522"/>
            <a:ext cx="1484948" cy="6623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工業団地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792460" y="4600900"/>
            <a:ext cx="1484948" cy="662378"/>
          </a:xfrm>
          <a:prstGeom prst="rect">
            <a:avLst/>
          </a:prstGeom>
          <a:solidFill>
            <a:srgbClr val="DBF1F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92460" y="4600900"/>
            <a:ext cx="1484948" cy="6623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港湾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792460" y="5263277"/>
            <a:ext cx="1484948" cy="662378"/>
          </a:xfrm>
          <a:prstGeom prst="rect">
            <a:avLst/>
          </a:prstGeom>
          <a:solidFill>
            <a:srgbClr val="DBF1F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92460" y="5263277"/>
            <a:ext cx="1484948" cy="6623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山間部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2277409" y="2613767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797713" y="2613767"/>
            <a:ext cx="1520304" cy="662378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318017" y="2613767"/>
            <a:ext cx="1520304" cy="662378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838322" y="2613767"/>
            <a:ext cx="1520304" cy="662378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358626" y="2613767"/>
            <a:ext cx="1520304" cy="662378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878931" y="2613767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277409" y="3276144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797713" y="3276144"/>
            <a:ext cx="1520304" cy="662378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318017" y="3276144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838322" y="3276144"/>
            <a:ext cx="1520304" cy="662378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358626" y="3276144"/>
            <a:ext cx="1520304" cy="662378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878931" y="3276144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277409" y="3938522"/>
            <a:ext cx="1520304" cy="662378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797713" y="3938522"/>
            <a:ext cx="1520304" cy="662378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318017" y="3938522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838322" y="3938522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358626" y="3938522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878931" y="3938522"/>
            <a:ext cx="1520304" cy="662378"/>
          </a:xfrm>
          <a:prstGeom prst="rect">
            <a:avLst/>
          </a:prstGeom>
          <a:solidFill>
            <a:srgbClr val="E6F5F4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277409" y="4600900"/>
            <a:ext cx="1520304" cy="662378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3797713" y="4600900"/>
            <a:ext cx="1520304" cy="662378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318017" y="4600900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6838322" y="4600900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358626" y="4600900"/>
            <a:ext cx="1520304" cy="662378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9878931" y="4600900"/>
            <a:ext cx="1520304" cy="662378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277409" y="5263277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3797713" y="5263277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5318017" y="5263277"/>
            <a:ext cx="1520304" cy="662378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6838322" y="5263277"/>
            <a:ext cx="1520304" cy="662378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8358626" y="5263277"/>
            <a:ext cx="1520304" cy="662378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9878931" y="5263277"/>
            <a:ext cx="1520304" cy="662378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792460" y="6041898"/>
            <a:ext cx="8905991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遅延の起きやすさ（淡 → 濃）</a:t>
            </a:r>
            <a:endParaRPr lang="en-US" sz="1130" dirty="0"/>
          </a:p>
        </p:txBody>
      </p:sp>
      <p:sp>
        <p:nvSpPr>
          <p:cNvPr id="65" name="Shape 63"/>
          <p:cNvSpPr/>
          <p:nvPr/>
        </p:nvSpPr>
        <p:spPr>
          <a:xfrm>
            <a:off x="9881331" y="6060186"/>
            <a:ext cx="182880" cy="182880"/>
          </a:xfrm>
          <a:prstGeom prst="roundRect">
            <a:avLst>
              <a:gd name="adj" fmla="val 10000"/>
            </a:avLst>
          </a:prstGeom>
          <a:solidFill>
            <a:srgbClr val="E6F5F4"/>
          </a:solidFill>
          <a:ln w="6350">
            <a:solidFill>
              <a:srgbClr val="80CDC8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9808179" y="6279642"/>
            <a:ext cx="32918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</a:t>
            </a:r>
            <a:endParaRPr lang="en-US" sz="880" dirty="0"/>
          </a:p>
        </p:txBody>
      </p:sp>
      <p:sp>
        <p:nvSpPr>
          <p:cNvPr id="67" name="Shape 65"/>
          <p:cNvSpPr/>
          <p:nvPr/>
        </p:nvSpPr>
        <p:spPr>
          <a:xfrm>
            <a:off x="10301955" y="6060186"/>
            <a:ext cx="182880" cy="182880"/>
          </a:xfrm>
          <a:prstGeom prst="roundRect">
            <a:avLst>
              <a:gd name="adj" fmla="val 10000"/>
            </a:avLst>
          </a:prstGeom>
          <a:solidFill>
            <a:srgbClr val="A0DAD6"/>
          </a:solidFill>
          <a:ln w="6350">
            <a:solidFill>
              <a:srgbClr val="80CDC8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0228803" y="6279642"/>
            <a:ext cx="32918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</a:t>
            </a:r>
            <a:endParaRPr lang="en-US" sz="880" dirty="0"/>
          </a:p>
        </p:txBody>
      </p:sp>
      <p:sp>
        <p:nvSpPr>
          <p:cNvPr id="69" name="Shape 67"/>
          <p:cNvSpPr/>
          <p:nvPr/>
        </p:nvSpPr>
        <p:spPr>
          <a:xfrm>
            <a:off x="10722579" y="6060186"/>
            <a:ext cx="182880" cy="182880"/>
          </a:xfrm>
          <a:prstGeom prst="roundRect">
            <a:avLst>
              <a:gd name="adj" fmla="val 10000"/>
            </a:avLst>
          </a:prstGeom>
          <a:solidFill>
            <a:srgbClr val="5ABEB8"/>
          </a:solidFill>
          <a:ln w="6350">
            <a:solidFill>
              <a:srgbClr val="80CDC8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10649427" y="6279642"/>
            <a:ext cx="32918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</a:t>
            </a:r>
            <a:endParaRPr lang="en-US" sz="880" dirty="0"/>
          </a:p>
        </p:txBody>
      </p:sp>
      <p:sp>
        <p:nvSpPr>
          <p:cNvPr id="71" name="Shape 69"/>
          <p:cNvSpPr/>
          <p:nvPr/>
        </p:nvSpPr>
        <p:spPr>
          <a:xfrm>
            <a:off x="11143203" y="6060186"/>
            <a:ext cx="182880" cy="182880"/>
          </a:xfrm>
          <a:prstGeom prst="roundRect">
            <a:avLst>
              <a:gd name="adj" fmla="val 10000"/>
            </a:avLst>
          </a:prstGeom>
          <a:solidFill>
            <a:srgbClr val="14A39A"/>
          </a:solidFill>
          <a:ln w="6350">
            <a:solidFill>
              <a:srgbClr val="80CDC8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11070051" y="6279642"/>
            <a:ext cx="32918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特大</a:t>
            </a:r>
            <a:endParaRPr lang="en-US" sz="880" dirty="0"/>
          </a:p>
        </p:txBody>
      </p:sp>
      <p:sp>
        <p:nvSpPr>
          <p:cNvPr id="73" name="Shape 71"/>
          <p:cNvSpPr/>
          <p:nvPr/>
        </p:nvSpPr>
        <p:spPr>
          <a:xfrm>
            <a:off x="3797713" y="2613767"/>
            <a:ext cx="6081218" cy="662378"/>
          </a:xfrm>
          <a:prstGeom prst="roundRect">
            <a:avLst>
              <a:gd name="adj" fmla="val 4141"/>
            </a:avLst>
          </a:prstGeom>
          <a:ln w="34925">
            <a:solidFill>
              <a:srgbClr val="E8A10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5466722" y="3120696"/>
            <a:ext cx="2743200" cy="310896"/>
          </a:xfrm>
          <a:prstGeom prst="roundRect">
            <a:avLst>
              <a:gd name="adj" fmla="val 50000"/>
            </a:avLst>
          </a:prstGeom>
          <a:solidFill>
            <a:srgbClr val="E8A100"/>
          </a:solidFill>
          <a:ln>
            <a:noFill/>
          </a:ln>
        </p:spPr>
      </p:sp>
      <p:sp>
        <p:nvSpPr>
          <p:cNvPr id="75" name="Text 73"/>
          <p:cNvSpPr/>
          <p:nvPr/>
        </p:nvSpPr>
        <p:spPr>
          <a:xfrm>
            <a:off x="5466722" y="3120696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◎ 都心の日中便を先に直す</a:t>
            </a:r>
            <a:endParaRPr lang="en-US" sz="1130" dirty="0"/>
          </a:p>
        </p:txBody>
      </p:sp>
      <p:sp>
        <p:nvSpPr>
          <p:cNvPr id="76" name="Shape 74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77" name="Shape 75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78" name="Shape 76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80" name="Shape 78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82" name="Shape 80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83" name="Text 81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84" name="Shape 82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86" name="Text 84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33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7 リスクと機会 — 発生確率 × 影響度で見る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3-7 リスクと機会 — 発生確率 × 影響度で見る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3-7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リスクと機会 — 発生確率 × 影響度で見る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燃料費と人件費の上昇は確率が高く影響も大きい。価格条項で手当てする</a:t>
            </a:r>
            <a:endParaRPr lang="en-US" sz="1690" dirty="0"/>
          </a:p>
        </p:txBody>
      </p:sp>
      <p:sp>
        <p:nvSpPr>
          <p:cNvPr id="8" name="Shape 6"/>
          <p:cNvSpPr/>
          <p:nvPr/>
        </p:nvSpPr>
        <p:spPr>
          <a:xfrm>
            <a:off x="2045188" y="1831086"/>
            <a:ext cx="4050659" cy="292608"/>
          </a:xfrm>
          <a:prstGeom prst="rect">
            <a:avLst/>
          </a:prstGeom>
          <a:solidFill>
            <a:srgbClr val="E0F3F2"/>
          </a:solidFill>
          <a:ln w="12700">
            <a:solidFill>
              <a:srgbClr val="E0F3F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45188" y="1831086"/>
            <a:ext cx="4050659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脅威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5848" y="1831086"/>
            <a:ext cx="4050659" cy="292608"/>
          </a:xfrm>
          <a:prstGeom prst="rect">
            <a:avLst/>
          </a:prstGeom>
          <a:solidFill>
            <a:srgbClr val="E0F3F2"/>
          </a:solidFill>
          <a:ln w="12700">
            <a:solidFill>
              <a:srgbClr val="E0F3F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5848" y="1831086"/>
            <a:ext cx="4050659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好機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 rot="16200000">
            <a:off x="792460" y="2155698"/>
            <a:ext cx="256032" cy="3337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発生確率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 rot="16200000">
            <a:off x="11143203" y="2155698"/>
            <a:ext cx="256032" cy="3337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発生確率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48492" y="2155698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極めて高い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90%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048492" y="2823114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高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70%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48492" y="3490530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50%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48492" y="4157946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低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30%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48492" y="4825362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極めて低い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10%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183083" y="2155698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極めて高い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90%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183083" y="2823114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高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70%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0183083" y="3490530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50%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183083" y="4157946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低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30%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183083" y="4825362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極めて低い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10%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045188" y="2155698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045188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855320" y="2155698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855320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0.09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665452" y="2155698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665452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0.18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475584" y="2155698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475584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0.36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285716" y="2155698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285716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0.72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095848" y="2155698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095848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0.72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905979" y="2155698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905979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0.36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7716111" y="2155698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716111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0.18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8526243" y="2155698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526243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0.09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9336375" y="2155698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336375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2045188" y="2823114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045188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2855320" y="2823114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855320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0.07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3665452" y="2823114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665452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0.14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4475584" y="2823114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475584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0.28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5285716" y="2823114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5285716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0.56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6095848" y="2823114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095848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0.56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6905979" y="2823114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6905979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0.28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7716111" y="2823114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7716111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0.14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8526243" y="2823114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8526243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0.07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9336375" y="2823114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9336375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2045188" y="3490530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2045188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2855320" y="3490530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2855320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3665452" y="3490530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3665452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0.10</a:t>
            </a:r>
            <a:endParaRPr lang="en-US" sz="1200" dirty="0"/>
          </a:p>
        </p:txBody>
      </p:sp>
      <p:sp>
        <p:nvSpPr>
          <p:cNvPr id="70" name="Shape 68"/>
          <p:cNvSpPr/>
          <p:nvPr/>
        </p:nvSpPr>
        <p:spPr>
          <a:xfrm>
            <a:off x="4475584" y="3490530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4475584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0.20</a:t>
            </a:r>
            <a:endParaRPr lang="en-US" sz="1200" dirty="0"/>
          </a:p>
        </p:txBody>
      </p:sp>
      <p:sp>
        <p:nvSpPr>
          <p:cNvPr id="72" name="Shape 70"/>
          <p:cNvSpPr/>
          <p:nvPr/>
        </p:nvSpPr>
        <p:spPr>
          <a:xfrm>
            <a:off x="5285716" y="3490530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5285716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0.40</a:t>
            </a:r>
            <a:endParaRPr lang="en-US" sz="1200" dirty="0"/>
          </a:p>
        </p:txBody>
      </p:sp>
      <p:sp>
        <p:nvSpPr>
          <p:cNvPr id="74" name="Shape 72"/>
          <p:cNvSpPr/>
          <p:nvPr/>
        </p:nvSpPr>
        <p:spPr>
          <a:xfrm>
            <a:off x="6095848" y="3490530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6095848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0.40</a:t>
            </a:r>
            <a:endParaRPr lang="en-US" sz="1200" dirty="0"/>
          </a:p>
        </p:txBody>
      </p:sp>
      <p:sp>
        <p:nvSpPr>
          <p:cNvPr id="76" name="Shape 74"/>
          <p:cNvSpPr/>
          <p:nvPr/>
        </p:nvSpPr>
        <p:spPr>
          <a:xfrm>
            <a:off x="6905979" y="3490530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6905979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0.20</a:t>
            </a:r>
            <a:endParaRPr lang="en-US" sz="1200" dirty="0"/>
          </a:p>
        </p:txBody>
      </p:sp>
      <p:sp>
        <p:nvSpPr>
          <p:cNvPr id="78" name="Shape 76"/>
          <p:cNvSpPr/>
          <p:nvPr/>
        </p:nvSpPr>
        <p:spPr>
          <a:xfrm>
            <a:off x="7716111" y="3490530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7716111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0.10</a:t>
            </a:r>
            <a:endParaRPr lang="en-US" sz="1200" dirty="0"/>
          </a:p>
        </p:txBody>
      </p:sp>
      <p:sp>
        <p:nvSpPr>
          <p:cNvPr id="80" name="Shape 78"/>
          <p:cNvSpPr/>
          <p:nvPr/>
        </p:nvSpPr>
        <p:spPr>
          <a:xfrm>
            <a:off x="8526243" y="3490530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8526243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1200" dirty="0"/>
          </a:p>
        </p:txBody>
      </p:sp>
      <p:sp>
        <p:nvSpPr>
          <p:cNvPr id="82" name="Shape 80"/>
          <p:cNvSpPr/>
          <p:nvPr/>
        </p:nvSpPr>
        <p:spPr>
          <a:xfrm>
            <a:off x="9336375" y="3490530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9336375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84" name="Shape 82"/>
          <p:cNvSpPr/>
          <p:nvPr/>
        </p:nvSpPr>
        <p:spPr>
          <a:xfrm>
            <a:off x="2045188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2045188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86" name="Shape 84"/>
          <p:cNvSpPr/>
          <p:nvPr/>
        </p:nvSpPr>
        <p:spPr>
          <a:xfrm>
            <a:off x="2855320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2855320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88" name="Shape 86"/>
          <p:cNvSpPr/>
          <p:nvPr/>
        </p:nvSpPr>
        <p:spPr>
          <a:xfrm>
            <a:off x="3665452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3665452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0.06</a:t>
            </a:r>
            <a:endParaRPr lang="en-US" sz="1200" dirty="0"/>
          </a:p>
        </p:txBody>
      </p:sp>
      <p:sp>
        <p:nvSpPr>
          <p:cNvPr id="90" name="Shape 88"/>
          <p:cNvSpPr/>
          <p:nvPr/>
        </p:nvSpPr>
        <p:spPr>
          <a:xfrm>
            <a:off x="4475584" y="4157946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4475584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0.12</a:t>
            </a:r>
            <a:endParaRPr lang="en-US" sz="1200" dirty="0"/>
          </a:p>
        </p:txBody>
      </p:sp>
      <p:sp>
        <p:nvSpPr>
          <p:cNvPr id="92" name="Shape 90"/>
          <p:cNvSpPr/>
          <p:nvPr/>
        </p:nvSpPr>
        <p:spPr>
          <a:xfrm>
            <a:off x="5285716" y="4157946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5285716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0.24</a:t>
            </a:r>
            <a:endParaRPr lang="en-US" sz="1200" dirty="0"/>
          </a:p>
        </p:txBody>
      </p:sp>
      <p:sp>
        <p:nvSpPr>
          <p:cNvPr id="94" name="Shape 92"/>
          <p:cNvSpPr/>
          <p:nvPr/>
        </p:nvSpPr>
        <p:spPr>
          <a:xfrm>
            <a:off x="6095848" y="4157946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6095848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0.24</a:t>
            </a:r>
            <a:endParaRPr lang="en-US" sz="1200" dirty="0"/>
          </a:p>
        </p:txBody>
      </p:sp>
      <p:sp>
        <p:nvSpPr>
          <p:cNvPr id="96" name="Shape 94"/>
          <p:cNvSpPr/>
          <p:nvPr/>
        </p:nvSpPr>
        <p:spPr>
          <a:xfrm>
            <a:off x="6905979" y="4157946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6905979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0.12</a:t>
            </a:r>
            <a:endParaRPr lang="en-US" sz="1200" dirty="0"/>
          </a:p>
        </p:txBody>
      </p:sp>
      <p:sp>
        <p:nvSpPr>
          <p:cNvPr id="98" name="Shape 96"/>
          <p:cNvSpPr/>
          <p:nvPr/>
        </p:nvSpPr>
        <p:spPr>
          <a:xfrm>
            <a:off x="7716111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7716111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0.06</a:t>
            </a:r>
            <a:endParaRPr lang="en-US" sz="1200" dirty="0"/>
          </a:p>
        </p:txBody>
      </p:sp>
      <p:sp>
        <p:nvSpPr>
          <p:cNvPr id="100" name="Shape 98"/>
          <p:cNvSpPr/>
          <p:nvPr/>
        </p:nvSpPr>
        <p:spPr>
          <a:xfrm>
            <a:off x="8526243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8526243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102" name="Shape 100"/>
          <p:cNvSpPr/>
          <p:nvPr/>
        </p:nvSpPr>
        <p:spPr>
          <a:xfrm>
            <a:off x="9336375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9336375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104" name="Shape 102"/>
          <p:cNvSpPr/>
          <p:nvPr/>
        </p:nvSpPr>
        <p:spPr>
          <a:xfrm>
            <a:off x="2045188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2045188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106" name="Shape 104"/>
          <p:cNvSpPr/>
          <p:nvPr/>
        </p:nvSpPr>
        <p:spPr>
          <a:xfrm>
            <a:off x="2855320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2855320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108" name="Shape 106"/>
          <p:cNvSpPr/>
          <p:nvPr/>
        </p:nvSpPr>
        <p:spPr>
          <a:xfrm>
            <a:off x="3665452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3665452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0.02</a:t>
            </a:r>
            <a:endParaRPr lang="en-US" sz="1200" dirty="0"/>
          </a:p>
        </p:txBody>
      </p:sp>
      <p:sp>
        <p:nvSpPr>
          <p:cNvPr id="110" name="Shape 108"/>
          <p:cNvSpPr/>
          <p:nvPr/>
        </p:nvSpPr>
        <p:spPr>
          <a:xfrm>
            <a:off x="4475584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4475584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0.04</a:t>
            </a:r>
            <a:endParaRPr lang="en-US" sz="1200" dirty="0"/>
          </a:p>
        </p:txBody>
      </p:sp>
      <p:sp>
        <p:nvSpPr>
          <p:cNvPr id="112" name="Shape 110"/>
          <p:cNvSpPr/>
          <p:nvPr/>
        </p:nvSpPr>
        <p:spPr>
          <a:xfrm>
            <a:off x="5285716" y="4825362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5285716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0.08</a:t>
            </a:r>
            <a:endParaRPr lang="en-US" sz="1200" dirty="0"/>
          </a:p>
        </p:txBody>
      </p:sp>
      <p:sp>
        <p:nvSpPr>
          <p:cNvPr id="114" name="Shape 112"/>
          <p:cNvSpPr/>
          <p:nvPr/>
        </p:nvSpPr>
        <p:spPr>
          <a:xfrm>
            <a:off x="6095848" y="4825362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6095848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0.08</a:t>
            </a:r>
            <a:endParaRPr lang="en-US" sz="1200" dirty="0"/>
          </a:p>
        </p:txBody>
      </p:sp>
      <p:sp>
        <p:nvSpPr>
          <p:cNvPr id="116" name="Shape 114"/>
          <p:cNvSpPr/>
          <p:nvPr/>
        </p:nvSpPr>
        <p:spPr>
          <a:xfrm>
            <a:off x="6905979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6905979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0.04</a:t>
            </a:r>
            <a:endParaRPr lang="en-US" sz="1200" dirty="0"/>
          </a:p>
        </p:txBody>
      </p:sp>
      <p:sp>
        <p:nvSpPr>
          <p:cNvPr id="118" name="Shape 116"/>
          <p:cNvSpPr/>
          <p:nvPr/>
        </p:nvSpPr>
        <p:spPr>
          <a:xfrm>
            <a:off x="7716111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19" name="Text 117"/>
          <p:cNvSpPr/>
          <p:nvPr/>
        </p:nvSpPr>
        <p:spPr>
          <a:xfrm>
            <a:off x="7716111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0.02</a:t>
            </a:r>
            <a:endParaRPr lang="en-US" sz="1200" dirty="0"/>
          </a:p>
        </p:txBody>
      </p:sp>
      <p:sp>
        <p:nvSpPr>
          <p:cNvPr id="120" name="Shape 118"/>
          <p:cNvSpPr/>
          <p:nvPr/>
        </p:nvSpPr>
        <p:spPr>
          <a:xfrm>
            <a:off x="8526243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21" name="Text 119"/>
          <p:cNvSpPr/>
          <p:nvPr/>
        </p:nvSpPr>
        <p:spPr>
          <a:xfrm>
            <a:off x="8526243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122" name="Shape 120"/>
          <p:cNvSpPr/>
          <p:nvPr/>
        </p:nvSpPr>
        <p:spPr>
          <a:xfrm>
            <a:off x="9336375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23" name="Text 121"/>
          <p:cNvSpPr/>
          <p:nvPr/>
        </p:nvSpPr>
        <p:spPr>
          <a:xfrm>
            <a:off x="9336375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124" name="Shape 122"/>
          <p:cNvSpPr/>
          <p:nvPr/>
        </p:nvSpPr>
        <p:spPr>
          <a:xfrm>
            <a:off x="6082132" y="1831086"/>
            <a:ext cx="27432" cy="3661692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125" name="Text 123"/>
          <p:cNvSpPr/>
          <p:nvPr/>
        </p:nvSpPr>
        <p:spPr>
          <a:xfrm>
            <a:off x="2045188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極めて低い</a:t>
            </a:r>
            <a:endParaRPr lang="en-US" sz="900" dirty="0"/>
          </a:p>
        </p:txBody>
      </p:sp>
      <p:sp>
        <p:nvSpPr>
          <p:cNvPr id="126" name="Text 124"/>
          <p:cNvSpPr/>
          <p:nvPr/>
        </p:nvSpPr>
        <p:spPr>
          <a:xfrm>
            <a:off x="2045188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900" dirty="0"/>
          </a:p>
        </p:txBody>
      </p:sp>
      <p:sp>
        <p:nvSpPr>
          <p:cNvPr id="127" name="Text 125"/>
          <p:cNvSpPr/>
          <p:nvPr/>
        </p:nvSpPr>
        <p:spPr>
          <a:xfrm>
            <a:off x="2855320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低</a:t>
            </a:r>
            <a:endParaRPr lang="en-US" sz="900" dirty="0"/>
          </a:p>
        </p:txBody>
      </p:sp>
      <p:sp>
        <p:nvSpPr>
          <p:cNvPr id="128" name="Text 126"/>
          <p:cNvSpPr/>
          <p:nvPr/>
        </p:nvSpPr>
        <p:spPr>
          <a:xfrm>
            <a:off x="2855320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</a:t>
            </a:r>
            <a:endParaRPr lang="en-US" sz="900" dirty="0"/>
          </a:p>
        </p:txBody>
      </p:sp>
      <p:sp>
        <p:nvSpPr>
          <p:cNvPr id="129" name="Text 127"/>
          <p:cNvSpPr/>
          <p:nvPr/>
        </p:nvSpPr>
        <p:spPr>
          <a:xfrm>
            <a:off x="3665452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</a:t>
            </a:r>
            <a:endParaRPr lang="en-US" sz="900" dirty="0"/>
          </a:p>
        </p:txBody>
      </p:sp>
      <p:sp>
        <p:nvSpPr>
          <p:cNvPr id="130" name="Text 128"/>
          <p:cNvSpPr/>
          <p:nvPr/>
        </p:nvSpPr>
        <p:spPr>
          <a:xfrm>
            <a:off x="3665452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</a:t>
            </a:r>
            <a:endParaRPr lang="en-US" sz="900" dirty="0"/>
          </a:p>
        </p:txBody>
      </p:sp>
      <p:sp>
        <p:nvSpPr>
          <p:cNvPr id="131" name="Text 129"/>
          <p:cNvSpPr/>
          <p:nvPr/>
        </p:nvSpPr>
        <p:spPr>
          <a:xfrm>
            <a:off x="4475584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高</a:t>
            </a:r>
            <a:endParaRPr lang="en-US" sz="900" dirty="0"/>
          </a:p>
        </p:txBody>
      </p:sp>
      <p:sp>
        <p:nvSpPr>
          <p:cNvPr id="132" name="Text 130"/>
          <p:cNvSpPr/>
          <p:nvPr/>
        </p:nvSpPr>
        <p:spPr>
          <a:xfrm>
            <a:off x="4475584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0.4</a:t>
            </a:r>
            <a:endParaRPr lang="en-US" sz="900" dirty="0"/>
          </a:p>
        </p:txBody>
      </p:sp>
      <p:sp>
        <p:nvSpPr>
          <p:cNvPr id="133" name="Text 131"/>
          <p:cNvSpPr/>
          <p:nvPr/>
        </p:nvSpPr>
        <p:spPr>
          <a:xfrm>
            <a:off x="5285716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極めて高い</a:t>
            </a:r>
            <a:endParaRPr lang="en-US" sz="900" dirty="0"/>
          </a:p>
        </p:txBody>
      </p:sp>
      <p:sp>
        <p:nvSpPr>
          <p:cNvPr id="134" name="Text 132"/>
          <p:cNvSpPr/>
          <p:nvPr/>
        </p:nvSpPr>
        <p:spPr>
          <a:xfrm>
            <a:off x="5285716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0.8</a:t>
            </a:r>
            <a:endParaRPr lang="en-US" sz="900" dirty="0"/>
          </a:p>
        </p:txBody>
      </p:sp>
      <p:sp>
        <p:nvSpPr>
          <p:cNvPr id="135" name="Text 133"/>
          <p:cNvSpPr/>
          <p:nvPr/>
        </p:nvSpPr>
        <p:spPr>
          <a:xfrm>
            <a:off x="6095848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極めて高い</a:t>
            </a:r>
            <a:endParaRPr lang="en-US" sz="900" dirty="0"/>
          </a:p>
        </p:txBody>
      </p:sp>
      <p:sp>
        <p:nvSpPr>
          <p:cNvPr id="136" name="Text 134"/>
          <p:cNvSpPr/>
          <p:nvPr/>
        </p:nvSpPr>
        <p:spPr>
          <a:xfrm>
            <a:off x="6095848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0.8</a:t>
            </a:r>
            <a:endParaRPr lang="en-US" sz="900" dirty="0"/>
          </a:p>
        </p:txBody>
      </p:sp>
      <p:sp>
        <p:nvSpPr>
          <p:cNvPr id="137" name="Text 135"/>
          <p:cNvSpPr/>
          <p:nvPr/>
        </p:nvSpPr>
        <p:spPr>
          <a:xfrm>
            <a:off x="6905979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高</a:t>
            </a:r>
            <a:endParaRPr lang="en-US" sz="900" dirty="0"/>
          </a:p>
        </p:txBody>
      </p:sp>
      <p:sp>
        <p:nvSpPr>
          <p:cNvPr id="138" name="Text 136"/>
          <p:cNvSpPr/>
          <p:nvPr/>
        </p:nvSpPr>
        <p:spPr>
          <a:xfrm>
            <a:off x="6905979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0.4</a:t>
            </a:r>
            <a:endParaRPr lang="en-US" sz="900" dirty="0"/>
          </a:p>
        </p:txBody>
      </p:sp>
      <p:sp>
        <p:nvSpPr>
          <p:cNvPr id="139" name="Text 137"/>
          <p:cNvSpPr/>
          <p:nvPr/>
        </p:nvSpPr>
        <p:spPr>
          <a:xfrm>
            <a:off x="7716111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中</a:t>
            </a:r>
            <a:endParaRPr lang="en-US" sz="900" dirty="0"/>
          </a:p>
        </p:txBody>
      </p:sp>
      <p:sp>
        <p:nvSpPr>
          <p:cNvPr id="140" name="Text 138"/>
          <p:cNvSpPr/>
          <p:nvPr/>
        </p:nvSpPr>
        <p:spPr>
          <a:xfrm>
            <a:off x="7716111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</a:t>
            </a:r>
            <a:endParaRPr lang="en-US" sz="900" dirty="0"/>
          </a:p>
        </p:txBody>
      </p:sp>
      <p:sp>
        <p:nvSpPr>
          <p:cNvPr id="141" name="Text 139"/>
          <p:cNvSpPr/>
          <p:nvPr/>
        </p:nvSpPr>
        <p:spPr>
          <a:xfrm>
            <a:off x="8526243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低</a:t>
            </a:r>
            <a:endParaRPr lang="en-US" sz="900" dirty="0"/>
          </a:p>
        </p:txBody>
      </p:sp>
      <p:sp>
        <p:nvSpPr>
          <p:cNvPr id="142" name="Text 140"/>
          <p:cNvSpPr/>
          <p:nvPr/>
        </p:nvSpPr>
        <p:spPr>
          <a:xfrm>
            <a:off x="8526243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</a:t>
            </a:r>
            <a:endParaRPr lang="en-US" sz="900" dirty="0"/>
          </a:p>
        </p:txBody>
      </p:sp>
      <p:sp>
        <p:nvSpPr>
          <p:cNvPr id="143" name="Text 141"/>
          <p:cNvSpPr/>
          <p:nvPr/>
        </p:nvSpPr>
        <p:spPr>
          <a:xfrm>
            <a:off x="9336375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極めて低い</a:t>
            </a:r>
            <a:endParaRPr lang="en-US" sz="900" dirty="0"/>
          </a:p>
        </p:txBody>
      </p:sp>
      <p:sp>
        <p:nvSpPr>
          <p:cNvPr id="144" name="Text 142"/>
          <p:cNvSpPr/>
          <p:nvPr/>
        </p:nvSpPr>
        <p:spPr>
          <a:xfrm>
            <a:off x="9336375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900" dirty="0"/>
          </a:p>
        </p:txBody>
      </p:sp>
      <p:sp>
        <p:nvSpPr>
          <p:cNvPr id="145" name="Text 143"/>
          <p:cNvSpPr/>
          <p:nvPr/>
        </p:nvSpPr>
        <p:spPr>
          <a:xfrm>
            <a:off x="2045188" y="5895114"/>
            <a:ext cx="405065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マイナスの影響</a:t>
            </a:r>
            <a:endParaRPr lang="en-US" sz="1100" dirty="0"/>
          </a:p>
        </p:txBody>
      </p:sp>
      <p:sp>
        <p:nvSpPr>
          <p:cNvPr id="146" name="Text 144"/>
          <p:cNvSpPr/>
          <p:nvPr/>
        </p:nvSpPr>
        <p:spPr>
          <a:xfrm>
            <a:off x="6095848" y="5895114"/>
            <a:ext cx="405065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プラスの影響</a:t>
            </a:r>
            <a:endParaRPr lang="en-US" sz="1100" dirty="0"/>
          </a:p>
        </p:txBody>
      </p:sp>
      <p:sp>
        <p:nvSpPr>
          <p:cNvPr id="147" name="Text 145"/>
          <p:cNvSpPr/>
          <p:nvPr/>
        </p:nvSpPr>
        <p:spPr>
          <a:xfrm>
            <a:off x="792460" y="6178578"/>
            <a:ext cx="1051560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セル色:</a:t>
            </a:r>
            <a:endParaRPr lang="en-US" sz="950" dirty="0"/>
          </a:p>
        </p:txBody>
      </p:sp>
      <p:sp>
        <p:nvSpPr>
          <p:cNvPr id="148" name="Shape 146"/>
          <p:cNvSpPr/>
          <p:nvPr/>
        </p:nvSpPr>
        <p:spPr>
          <a:xfrm>
            <a:off x="1844020" y="6246580"/>
            <a:ext cx="166228" cy="166228"/>
          </a:xfrm>
          <a:prstGeom prst="rect">
            <a:avLst/>
          </a:prstGeom>
          <a:solidFill>
            <a:srgbClr val="7A3B38"/>
          </a:solidFill>
          <a:ln w="9525">
            <a:solidFill>
              <a:srgbClr val="7A3B38"/>
            </a:solidFill>
            <a:prstDash val="solid"/>
          </a:ln>
        </p:spPr>
      </p:sp>
      <p:sp>
        <p:nvSpPr>
          <p:cNvPr id="149" name="Text 147"/>
          <p:cNvSpPr/>
          <p:nvPr/>
        </p:nvSpPr>
        <p:spPr>
          <a:xfrm>
            <a:off x="2055968" y="6178578"/>
            <a:ext cx="1653375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脅威・高（≥0.24）</a:t>
            </a:r>
            <a:endParaRPr lang="en-US" sz="950" dirty="0"/>
          </a:p>
        </p:txBody>
      </p:sp>
      <p:sp>
        <p:nvSpPr>
          <p:cNvPr id="150" name="Shape 148"/>
          <p:cNvSpPr/>
          <p:nvPr/>
        </p:nvSpPr>
        <p:spPr>
          <a:xfrm>
            <a:off x="3736775" y="6246580"/>
            <a:ext cx="166228" cy="166228"/>
          </a:xfrm>
          <a:prstGeom prst="rect">
            <a:avLst/>
          </a:prstGeom>
          <a:solidFill>
            <a:srgbClr val="E7E8D2"/>
          </a:solidFill>
          <a:ln w="9525">
            <a:solidFill>
              <a:srgbClr val="E7E8D2"/>
            </a:solidFill>
            <a:prstDash val="solid"/>
          </a:ln>
        </p:spPr>
      </p:sp>
      <p:sp>
        <p:nvSpPr>
          <p:cNvPr id="151" name="Text 149"/>
          <p:cNvSpPr/>
          <p:nvPr/>
        </p:nvSpPr>
        <p:spPr>
          <a:xfrm>
            <a:off x="3948723" y="6178578"/>
            <a:ext cx="1653375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脅威・中（≥0.08）</a:t>
            </a:r>
            <a:endParaRPr lang="en-US" sz="950" dirty="0"/>
          </a:p>
        </p:txBody>
      </p:sp>
      <p:sp>
        <p:nvSpPr>
          <p:cNvPr id="152" name="Shape 150"/>
          <p:cNvSpPr/>
          <p:nvPr/>
        </p:nvSpPr>
        <p:spPr>
          <a:xfrm>
            <a:off x="5629530" y="6246580"/>
            <a:ext cx="166228" cy="166228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53" name="Text 151"/>
          <p:cNvSpPr/>
          <p:nvPr/>
        </p:nvSpPr>
        <p:spPr>
          <a:xfrm>
            <a:off x="5841478" y="6178578"/>
            <a:ext cx="1653375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低（&lt;0.08）</a:t>
            </a:r>
            <a:endParaRPr lang="en-US" sz="950" dirty="0"/>
          </a:p>
        </p:txBody>
      </p:sp>
      <p:sp>
        <p:nvSpPr>
          <p:cNvPr id="154" name="Shape 152"/>
          <p:cNvSpPr/>
          <p:nvPr/>
        </p:nvSpPr>
        <p:spPr>
          <a:xfrm>
            <a:off x="7522285" y="6246580"/>
            <a:ext cx="166228" cy="166228"/>
          </a:xfrm>
          <a:prstGeom prst="rect">
            <a:avLst/>
          </a:prstGeom>
          <a:solidFill>
            <a:srgbClr val="D1F5E7"/>
          </a:solidFill>
          <a:ln w="9525">
            <a:solidFill>
              <a:srgbClr val="D1F5E7"/>
            </a:solidFill>
            <a:prstDash val="solid"/>
          </a:ln>
        </p:spPr>
      </p:sp>
      <p:sp>
        <p:nvSpPr>
          <p:cNvPr id="155" name="Text 153"/>
          <p:cNvSpPr/>
          <p:nvPr/>
        </p:nvSpPr>
        <p:spPr>
          <a:xfrm>
            <a:off x="7734233" y="6178578"/>
            <a:ext cx="1653375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好機・中（≥0.08）</a:t>
            </a:r>
            <a:endParaRPr lang="en-US" sz="950" dirty="0"/>
          </a:p>
        </p:txBody>
      </p:sp>
      <p:sp>
        <p:nvSpPr>
          <p:cNvPr id="156" name="Shape 154"/>
          <p:cNvSpPr/>
          <p:nvPr/>
        </p:nvSpPr>
        <p:spPr>
          <a:xfrm>
            <a:off x="9415040" y="6246580"/>
            <a:ext cx="166228" cy="166228"/>
          </a:xfrm>
          <a:prstGeom prst="rect">
            <a:avLst/>
          </a:prstGeom>
          <a:solidFill>
            <a:srgbClr val="0E7D4E"/>
          </a:solidFill>
          <a:ln w="9525">
            <a:solidFill>
              <a:srgbClr val="0E7D4E"/>
            </a:solidFill>
            <a:prstDash val="solid"/>
          </a:ln>
        </p:spPr>
      </p:sp>
      <p:sp>
        <p:nvSpPr>
          <p:cNvPr id="157" name="Text 155"/>
          <p:cNvSpPr/>
          <p:nvPr/>
        </p:nvSpPr>
        <p:spPr>
          <a:xfrm>
            <a:off x="9626988" y="6178578"/>
            <a:ext cx="1653375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好機・高（≥0.24）</a:t>
            </a:r>
            <a:endParaRPr lang="en-US" sz="950" dirty="0"/>
          </a:p>
        </p:txBody>
      </p:sp>
      <p:sp>
        <p:nvSpPr>
          <p:cNvPr id="158" name="Shape 156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159" name="Shape 157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60" name="Shape 158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61" name="Text 159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162" name="Shape 160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63" name="Text 161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164" name="Shape 162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65" name="Text 163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166" name="Shape 164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67" name="Text 165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168" name="Text 166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34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財務と判断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財務と判断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389010" cy="6858000"/>
          </a:xfrm>
          <a:prstGeom prst="rect">
            <a:avLst/>
          </a:prstGeom>
          <a:solidFill>
            <a:srgbClr val="008F85"/>
          </a:solidFill>
          <a:ln w="12700">
            <a:solidFill>
              <a:srgbClr val="008F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1121" y="2058543"/>
            <a:ext cx="3686769" cy="1234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4398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4398" dirty="0"/>
          </a:p>
        </p:txBody>
      </p:sp>
      <p:sp>
        <p:nvSpPr>
          <p:cNvPr id="5" name="Shape 3"/>
          <p:cNvSpPr/>
          <p:nvPr/>
        </p:nvSpPr>
        <p:spPr>
          <a:xfrm>
            <a:off x="1536154" y="3395853"/>
            <a:ext cx="1316703" cy="320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51121" y="3633597"/>
            <a:ext cx="3686769" cy="1165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199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財務と判断</a:t>
            </a:r>
            <a:endParaRPr lang="en-US" sz="2199" dirty="0"/>
          </a:p>
        </p:txBody>
      </p:sp>
      <p:sp>
        <p:nvSpPr>
          <p:cNvPr id="7" name="Text 5"/>
          <p:cNvSpPr/>
          <p:nvPr/>
        </p:nvSpPr>
        <p:spPr>
          <a:xfrm>
            <a:off x="4998595" y="1698898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5591111" y="1698898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市場と競合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0726253" y="1698898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P.8</a:t>
            </a:r>
            <a:endParaRPr lang="en-US" sz="1485" dirty="0"/>
          </a:p>
        </p:txBody>
      </p:sp>
      <p:sp>
        <p:nvSpPr>
          <p:cNvPr id="10" name="Shape 8">
            <a:hlinkClick r:id="rId1" tooltip="1. 市場と競合" action="ppaction://hlinksldjump"/>
          </p:cNvPr>
          <p:cNvSpPr/>
          <p:nvPr/>
        </p:nvSpPr>
        <p:spPr>
          <a:xfrm>
            <a:off x="4998595" y="1698898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98595" y="2743714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5591111" y="2743714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事業の設計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10726253" y="2743714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P.17</a:t>
            </a:r>
            <a:endParaRPr lang="en-US" sz="1485" dirty="0"/>
          </a:p>
        </p:txBody>
      </p:sp>
      <p:sp>
        <p:nvSpPr>
          <p:cNvPr id="14" name="Shape 12">
            <a:hlinkClick r:id="rId2" tooltip="2. 事業の設計" action="ppaction://hlinksldjump"/>
          </p:cNvPr>
          <p:cNvSpPr/>
          <p:nvPr/>
        </p:nvSpPr>
        <p:spPr>
          <a:xfrm>
            <a:off x="4998595" y="2743714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98595" y="3788531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5591111" y="3788531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計画と体制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10726253" y="3788531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P.27</a:t>
            </a:r>
            <a:endParaRPr lang="en-US" sz="1485" dirty="0"/>
          </a:p>
        </p:txBody>
      </p:sp>
      <p:sp>
        <p:nvSpPr>
          <p:cNvPr id="18" name="Shape 16">
            <a:hlinkClick r:id="rId3" tooltip="3. 計画と体制" action="ppaction://hlinksldjump"/>
          </p:cNvPr>
          <p:cNvSpPr/>
          <p:nvPr/>
        </p:nvSpPr>
        <p:spPr>
          <a:xfrm>
            <a:off x="4998595" y="3788531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98595" y="4833347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5591111" y="4833347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財務と判断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10726253" y="4833347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P.35</a:t>
            </a:r>
            <a:endParaRPr lang="en-US" sz="1485" dirty="0"/>
          </a:p>
        </p:txBody>
      </p:sp>
      <p:sp>
        <p:nvSpPr>
          <p:cNvPr id="22" name="Shape 20">
            <a:hlinkClick r:id="rId4" tooltip="4. 財務と判断" action="ppaction://hlinksldjump"/>
          </p:cNvPr>
          <p:cNvSpPr/>
          <p:nvPr/>
        </p:nvSpPr>
        <p:spPr>
          <a:xfrm>
            <a:off x="4998595" y="4833347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24" name="Shape 22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27" name="Shape 25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29" name="Shape 27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31" name="Shape 29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32" name="Text 30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33" name="Text 3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35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-1 三表のつながり — 現金はCF、利益はPLから期末BSへ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4-1 三表のつながり — 現金はCF、利益はPLから期末BSへ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4-1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三表のつながり — 現金はCF、利益はPLから期末BSへ</a:t>
            </a:r>
            <a:endParaRPr lang="en-US" sz="2064" dirty="0"/>
          </a:p>
        </p:txBody>
      </p:sp>
      <p:sp>
        <p:nvSpPr>
          <p:cNvPr id="7" name="Shape 5"/>
          <p:cNvSpPr/>
          <p:nvPr/>
        </p:nvSpPr>
        <p:spPr>
          <a:xfrm>
            <a:off x="792460" y="1663886"/>
            <a:ext cx="10606775" cy="0"/>
          </a:xfrm>
          <a:prstGeom prst="line">
            <a:avLst/>
          </a:prstGeom>
          <a:noFill/>
          <a:ln w="9525">
            <a:solidFill>
              <a:srgbClr val="009B9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9747" y="1296162"/>
            <a:ext cx="10392201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期首の現金と繰越利益が、当期の</a:t>
            </a:r>
            <a:r>
              <a:rPr lang="en-US" sz="169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CF純増減</a:t>
            </a: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と</a:t>
            </a:r>
            <a:r>
              <a:rPr lang="en-US" sz="169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当期純利益</a:t>
            </a: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を経て、期末BSに着地する</a:t>
            </a:r>
            <a:endParaRPr lang="en-US" sz="1690" dirty="0"/>
          </a:p>
        </p:txBody>
      </p:sp>
      <p:sp>
        <p:nvSpPr>
          <p:cNvPr id="9" name="Text 7"/>
          <p:cNvSpPr/>
          <p:nvPr/>
        </p:nvSpPr>
        <p:spPr>
          <a:xfrm>
            <a:off x="792460" y="1735074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ピンクの枠が「つなぐ数字」。左＝期首、中央＝期間、右＝期末。</a:t>
            </a:r>
            <a:endParaRPr lang="en-US" sz="1315" dirty="0"/>
          </a:p>
        </p:txBody>
      </p:sp>
      <p:sp>
        <p:nvSpPr>
          <p:cNvPr id="10" name="Shape 8"/>
          <p:cNvSpPr/>
          <p:nvPr/>
        </p:nvSpPr>
        <p:spPr>
          <a:xfrm>
            <a:off x="792460" y="2623062"/>
            <a:ext cx="1697084" cy="3857748"/>
          </a:xfrm>
          <a:prstGeom prst="rect">
            <a:avLst/>
          </a:prstGeom>
          <a:solidFill>
            <a:srgbClr val="FFFFFF"/>
          </a:solidFill>
          <a:ln w="12700">
            <a:solidFill>
              <a:srgbClr val="9CA3A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02151" y="2623062"/>
            <a:ext cx="1697084" cy="3857748"/>
          </a:xfrm>
          <a:prstGeom prst="rect">
            <a:avLst/>
          </a:prstGeom>
          <a:solidFill>
            <a:srgbClr val="FFFFFF"/>
          </a:solidFill>
          <a:ln w="12700">
            <a:solidFill>
              <a:srgbClr val="9CA3A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2460" y="2407158"/>
            <a:ext cx="1697084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2026年度 貸借対照表（期首）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702151" y="2407158"/>
            <a:ext cx="1697084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2027年度 貸借対照表（期末）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754714" y="2407158"/>
            <a:ext cx="3675247" cy="1833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キャッシュフロー計算書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754714" y="4048921"/>
            <a:ext cx="2672907" cy="13748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損益計算書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92460" y="2623062"/>
            <a:ext cx="1697084" cy="617240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92460" y="2623062"/>
            <a:ext cx="1697084" cy="61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Cash 残高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92460" y="5786415"/>
            <a:ext cx="1697084" cy="694395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92460" y="5786415"/>
            <a:ext cx="1697084" cy="6943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繰越利益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9702151" y="2623062"/>
            <a:ext cx="1697084" cy="617240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702151" y="2623062"/>
            <a:ext cx="1697084" cy="61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Cash 残高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702151" y="5323485"/>
            <a:ext cx="1697084" cy="462930"/>
          </a:xfrm>
          <a:prstGeom prst="rect">
            <a:avLst/>
          </a:prstGeom>
          <a:solidFill>
            <a:srgbClr val="FCE7F0"/>
          </a:solidFill>
          <a:ln w="15875">
            <a:solidFill>
              <a:srgbClr val="E11D48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9702151" y="5323485"/>
            <a:ext cx="1697084" cy="4629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F123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当期純利益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9702151" y="5786415"/>
            <a:ext cx="1697084" cy="694395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02151" y="5786415"/>
            <a:ext cx="1697084" cy="6943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繰越利益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54714" y="2823456"/>
            <a:ext cx="1046889" cy="677266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754714" y="2823456"/>
            <a:ext cx="1046889" cy="6772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営業 CF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3881789" y="3060499"/>
            <a:ext cx="1046889" cy="430988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881789" y="3060499"/>
            <a:ext cx="1046889" cy="4309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投資 CF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008865" y="3168246"/>
            <a:ext cx="1046889" cy="344790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008865" y="3168246"/>
            <a:ext cx="1046889" cy="3447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財務 CF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135941" y="3048185"/>
            <a:ext cx="1046889" cy="517185"/>
          </a:xfrm>
          <a:prstGeom prst="rect">
            <a:avLst/>
          </a:prstGeom>
          <a:solidFill>
            <a:srgbClr val="FCE7F0"/>
          </a:solidFill>
          <a:ln w="15875">
            <a:solidFill>
              <a:srgbClr val="E11D48"/>
            </a:solidFill>
            <a:prstDash val="dash"/>
          </a:ln>
        </p:spPr>
      </p:sp>
      <p:sp>
        <p:nvSpPr>
          <p:cNvPr id="33" name="Text 31"/>
          <p:cNvSpPr/>
          <p:nvPr/>
        </p:nvSpPr>
        <p:spPr>
          <a:xfrm>
            <a:off x="6135941" y="3048185"/>
            <a:ext cx="1046889" cy="5171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F123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CF 純増減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7263017" y="2986616"/>
            <a:ext cx="1046889" cy="591069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263017" y="2986616"/>
            <a:ext cx="1046889" cy="5910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期首 Cash 残高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8390093" y="2888104"/>
            <a:ext cx="1046889" cy="763464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390093" y="2888104"/>
            <a:ext cx="1046889" cy="7634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期末 Cash 残高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2754714" y="4341303"/>
            <a:ext cx="1470099" cy="1642413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754714" y="4341303"/>
            <a:ext cx="1470099" cy="16424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売上高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2754714" y="5983716"/>
            <a:ext cx="1470099" cy="360530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754714" y="5983716"/>
            <a:ext cx="1470099" cy="3605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営業外収益・特別利益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4224813" y="4902127"/>
            <a:ext cx="868695" cy="1442119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224813" y="4902127"/>
            <a:ext cx="868695" cy="14421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売上原価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5093507" y="5182539"/>
            <a:ext cx="868695" cy="1161707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093507" y="5182539"/>
            <a:ext cx="868695" cy="11617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販売管理費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5962202" y="5442921"/>
            <a:ext cx="868695" cy="901324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962202" y="5442921"/>
            <a:ext cx="868695" cy="9013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営業外費用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6830897" y="5663245"/>
            <a:ext cx="868695" cy="681001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830897" y="5663245"/>
            <a:ext cx="868695" cy="681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特別損失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7699592" y="5863539"/>
            <a:ext cx="868695" cy="480706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699592" y="5863539"/>
            <a:ext cx="868695" cy="48070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法人税等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8568287" y="5983716"/>
            <a:ext cx="868695" cy="360530"/>
          </a:xfrm>
          <a:prstGeom prst="rect">
            <a:avLst/>
          </a:prstGeom>
          <a:solidFill>
            <a:srgbClr val="FCE7F0"/>
          </a:solidFill>
          <a:ln w="15875">
            <a:solidFill>
              <a:srgbClr val="E11D48"/>
            </a:solidFill>
            <a:prstDash val="dash"/>
          </a:ln>
        </p:spPr>
      </p:sp>
      <p:sp>
        <p:nvSpPr>
          <p:cNvPr id="53" name="Text 51"/>
          <p:cNvSpPr/>
          <p:nvPr/>
        </p:nvSpPr>
        <p:spPr>
          <a:xfrm>
            <a:off x="8568287" y="5983716"/>
            <a:ext cx="868695" cy="3605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F123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当期純利益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2489544" y="2931681"/>
            <a:ext cx="4773473" cy="350469"/>
          </a:xfrm>
          <a:prstGeom prst="line">
            <a:avLst/>
          </a:prstGeom>
          <a:noFill/>
          <a:ln w="12700">
            <a:solidFill>
              <a:srgbClr val="9CA3AF"/>
            </a:solidFill>
            <a:prstDash val="dash"/>
          </a:ln>
        </p:spPr>
      </p:sp>
      <p:sp>
        <p:nvSpPr>
          <p:cNvPr id="55" name="Shape 53"/>
          <p:cNvSpPr/>
          <p:nvPr/>
        </p:nvSpPr>
        <p:spPr>
          <a:xfrm>
            <a:off x="9436982" y="3269836"/>
            <a:ext cx="265169" cy="-338155"/>
          </a:xfrm>
          <a:prstGeom prst="line">
            <a:avLst/>
          </a:prstGeom>
          <a:noFill/>
          <a:ln w="12700">
            <a:solidFill>
              <a:srgbClr val="9CA3AF"/>
            </a:solidFill>
            <a:prstDash val="dash"/>
          </a:ln>
        </p:spPr>
      </p:sp>
      <p:sp>
        <p:nvSpPr>
          <p:cNvPr id="56" name="Shape 54"/>
          <p:cNvSpPr/>
          <p:nvPr/>
        </p:nvSpPr>
        <p:spPr>
          <a:xfrm>
            <a:off x="2489544" y="6133613"/>
            <a:ext cx="265169" cy="210633"/>
          </a:xfrm>
          <a:prstGeom prst="line">
            <a:avLst/>
          </a:prstGeom>
          <a:noFill/>
          <a:ln w="12700">
            <a:solidFill>
              <a:srgbClr val="9CA3AF"/>
            </a:solidFill>
            <a:prstDash val="dash"/>
          </a:ln>
        </p:spPr>
      </p:sp>
      <p:sp>
        <p:nvSpPr>
          <p:cNvPr id="57" name="Shape 55"/>
          <p:cNvSpPr/>
          <p:nvPr/>
        </p:nvSpPr>
        <p:spPr>
          <a:xfrm>
            <a:off x="9436982" y="6163981"/>
            <a:ext cx="265169" cy="-609030"/>
          </a:xfrm>
          <a:prstGeom prst="line">
            <a:avLst/>
          </a:prstGeom>
          <a:noFill/>
          <a:ln w="12700">
            <a:solidFill>
              <a:srgbClr val="9CA3AF"/>
            </a:solidFill>
            <a:prstDash val="dash"/>
          </a:ln>
        </p:spPr>
      </p:sp>
      <p:sp>
        <p:nvSpPr>
          <p:cNvPr id="58" name="Shape 56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59" name="Shape 57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60" name="Shape 58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62" name="Shape 60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64" name="Shape 62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66" name="Shape 64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67" name="Text 65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68" name="Text 66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36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-2 損益分岐点 — 2地域目は3年目に単年黒字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4-2 損益分岐点 — 2地域目は3年目に単年黒字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4-2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損益分岐点 — 2地域目は3年目に単年黒字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固定費（車両・人件費）に対し、定期便の売上が積み上がると分岐点を超える</a:t>
            </a:r>
            <a:endParaRPr lang="en-US" sz="1690" dirty="0"/>
          </a:p>
        </p:txBody>
      </p:sp>
      <p:sp>
        <p:nvSpPr>
          <p:cNvPr id="8" name="Text 6"/>
          <p:cNvSpPr/>
          <p:nvPr/>
        </p:nvSpPr>
        <p:spPr>
          <a:xfrm>
            <a:off x="792460" y="1831086"/>
            <a:ext cx="624739" cy="7439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費用・収益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469871" y="5296060"/>
            <a:ext cx="2372693" cy="386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売上高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70965" y="2093336"/>
            <a:ext cx="13716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0746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売上高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23232" y="3807860"/>
            <a:ext cx="1941294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7842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費用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901270" y="4558159"/>
            <a:ext cx="1833445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固定費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01270" y="3416653"/>
            <a:ext cx="1833445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変動費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50080" y="5918812"/>
            <a:ext cx="3343340" cy="507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746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損益分岐点比率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631646" y="5918812"/>
            <a:ext cx="1833445" cy="507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746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安全余裕率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686864" y="2203064"/>
            <a:ext cx="3712371" cy="557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読み方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686864" y="2854025"/>
            <a:ext cx="3712371" cy="30223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売上高の線と費用の線の交点が損益分岐点。実際の売上高との差が安全余裕。2地域目は3年目の売上で分岐点比率 62%、安全余裕率 38% を見込む。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19" name="Shape 17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0" name="Shape 18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22" name="Shape 20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24" name="Shape 22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26" name="Shape 24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28" name="Text 26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37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-3 事業価値の考え方 — 5年の計画と、その先の継続価値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4-3 事業価値の考え方 — 5年の計画と、その先の継続価値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4-3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事業価値の考え方 — 5年の計画と、その先の継続価値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計画期間5年の FCF を現在価値に直し、6年目以降は継続価値として積む</a:t>
            </a:r>
            <a:endParaRPr lang="en-US" sz="1690" dirty="0"/>
          </a:p>
        </p:txBody>
      </p:sp>
      <p:sp>
        <p:nvSpPr>
          <p:cNvPr id="8" name="Text 6"/>
          <p:cNvSpPr/>
          <p:nvPr/>
        </p:nvSpPr>
        <p:spPr>
          <a:xfrm>
            <a:off x="792460" y="1831086"/>
            <a:ext cx="233349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現在価値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181747" y="1831086"/>
            <a:ext cx="540393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事業計画期間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41474" y="1831086"/>
            <a:ext cx="2757761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計画期間以降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818359" y="5935417"/>
            <a:ext cx="1234440" cy="94389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854935" y="5935417"/>
            <a:ext cx="1161288" cy="943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1818359" y="5784395"/>
            <a:ext cx="1234440" cy="151022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54935" y="5784395"/>
            <a:ext cx="1161288" cy="1510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2027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818359" y="5557862"/>
            <a:ext cx="1234440" cy="226533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854935" y="5557862"/>
            <a:ext cx="1161288" cy="2265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2028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1818359" y="5255817"/>
            <a:ext cx="1234440" cy="302044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854935" y="5255817"/>
            <a:ext cx="1161288" cy="3020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2029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18359" y="4897140"/>
            <a:ext cx="1234440" cy="358678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854935" y="4897140"/>
            <a:ext cx="1161288" cy="3586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2030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1818359" y="2793616"/>
            <a:ext cx="1234440" cy="2103523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854935" y="2793616"/>
            <a:ext cx="1161288" cy="21035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t年目まで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1818359" y="2234355"/>
            <a:ext cx="1234440" cy="531363"/>
          </a:xfrm>
          <a:prstGeom prst="rect">
            <a:avLst/>
          </a:prstGeom>
          <a:solidFill>
            <a:srgbClr val="FFFFFF"/>
          </a:solidFill>
          <a:ln w="15875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818359" y="2234355"/>
            <a:ext cx="1234440" cy="5313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非事業価値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 rot="16200000">
            <a:off x="1470887" y="2234355"/>
            <a:ext cx="292608" cy="37954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企業価値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 rot="16200000">
            <a:off x="1818359" y="2793616"/>
            <a:ext cx="1234440" cy="3236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事業価値評価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3397905" y="5310668"/>
            <a:ext cx="821397" cy="719138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397905" y="6066382"/>
            <a:ext cx="821397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435459" y="4879185"/>
            <a:ext cx="821397" cy="1150621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435459" y="6066382"/>
            <a:ext cx="821397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2027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5473013" y="4303874"/>
            <a:ext cx="821397" cy="1725932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73013" y="6066382"/>
            <a:ext cx="821397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2028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510568" y="3728564"/>
            <a:ext cx="821397" cy="2301242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10568" y="6066382"/>
            <a:ext cx="821397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2029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7548122" y="3297081"/>
            <a:ext cx="821397" cy="2732725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548122" y="6066382"/>
            <a:ext cx="821397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2030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8678050" y="2917536"/>
            <a:ext cx="2684609" cy="2353180"/>
          </a:xfrm>
          <a:prstGeom prst="roundRect">
            <a:avLst>
              <a:gd name="adj" fmla="val 1554"/>
            </a:avLst>
          </a:prstGeom>
          <a:ln w="19050">
            <a:solidFill>
              <a:srgbClr val="B8B8B8"/>
            </a:solidFill>
            <a:prstDash val="dash"/>
          </a:ln>
        </p:spPr>
      </p:sp>
      <p:sp>
        <p:nvSpPr>
          <p:cNvPr id="38" name="Shape 36"/>
          <p:cNvSpPr/>
          <p:nvPr/>
        </p:nvSpPr>
        <p:spPr>
          <a:xfrm>
            <a:off x="8787778" y="3872225"/>
            <a:ext cx="711990" cy="1032730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787778" y="4923244"/>
            <a:ext cx="71199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2031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9572919" y="3543629"/>
            <a:ext cx="711990" cy="1361327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572919" y="4923244"/>
            <a:ext cx="71199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2032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10358061" y="3215033"/>
            <a:ext cx="711990" cy="1689923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0358061" y="4923244"/>
            <a:ext cx="71199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2033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 rot="10800000">
            <a:off x="3071087" y="5767298"/>
            <a:ext cx="308530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45" name="Shape 43"/>
          <p:cNvSpPr/>
          <p:nvPr/>
        </p:nvSpPr>
        <p:spPr>
          <a:xfrm rot="10800000">
            <a:off x="3071087" y="5587287"/>
            <a:ext cx="1346084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46" name="Shape 44"/>
          <p:cNvSpPr/>
          <p:nvPr/>
        </p:nvSpPr>
        <p:spPr>
          <a:xfrm rot="10800000">
            <a:off x="3071087" y="5334688"/>
            <a:ext cx="2383639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47" name="Shape 45"/>
          <p:cNvSpPr/>
          <p:nvPr/>
        </p:nvSpPr>
        <p:spPr>
          <a:xfrm rot="10800000">
            <a:off x="3071087" y="5044333"/>
            <a:ext cx="3421193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48" name="Shape 46"/>
          <p:cNvSpPr/>
          <p:nvPr/>
        </p:nvSpPr>
        <p:spPr>
          <a:xfrm rot="10800000">
            <a:off x="3071087" y="4760495"/>
            <a:ext cx="4458748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49" name="Shape 47"/>
          <p:cNvSpPr/>
          <p:nvPr/>
        </p:nvSpPr>
        <p:spPr>
          <a:xfrm>
            <a:off x="10020354" y="2307507"/>
            <a:ext cx="9144" cy="610029"/>
          </a:xfrm>
          <a:prstGeom prst="line">
            <a:avLst/>
          </a:prstGeom>
          <a:noFill/>
          <a:ln w="25400">
            <a:solidFill>
              <a:srgbClr val="2F8F4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 rot="10800000">
            <a:off x="3098519" y="2266359"/>
            <a:ext cx="6921836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51" name="Shape 49"/>
          <p:cNvSpPr/>
          <p:nvPr/>
        </p:nvSpPr>
        <p:spPr>
          <a:xfrm>
            <a:off x="3098519" y="2307507"/>
            <a:ext cx="9144" cy="1222343"/>
          </a:xfrm>
          <a:prstGeom prst="line">
            <a:avLst/>
          </a:prstGeom>
          <a:noFill/>
          <a:ln w="25400">
            <a:solidFill>
              <a:srgbClr val="2F8F4E"/>
            </a:solidFill>
            <a:prstDash val="solid"/>
            <a:tailEnd type="triangle"/>
          </a:ln>
        </p:spPr>
      </p:sp>
      <p:sp>
        <p:nvSpPr>
          <p:cNvPr id="52" name="Text 50"/>
          <p:cNvSpPr/>
          <p:nvPr/>
        </p:nvSpPr>
        <p:spPr>
          <a:xfrm>
            <a:off x="3181747" y="2252643"/>
            <a:ext cx="540393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8F4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各年の予想FCFを現在価値に還元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5073123" y="2051475"/>
            <a:ext cx="6234672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8F4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継続価値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3181747" y="6096762"/>
            <a:ext cx="8217488" cy="384048"/>
          </a:xfrm>
          <a:prstGeom prst="roundRect">
            <a:avLst>
              <a:gd name="adj" fmla="val 7143"/>
            </a:avLst>
          </a:prstGeom>
          <a:solidFill>
            <a:srgbClr val="9A9A9A"/>
          </a:solidFill>
          <a:ln>
            <a:noFill/>
          </a:ln>
        </p:spPr>
      </p:sp>
      <p:sp>
        <p:nvSpPr>
          <p:cNvPr id="55" name="Text 53"/>
          <p:cNvSpPr/>
          <p:nvPr/>
        </p:nvSpPr>
        <p:spPr>
          <a:xfrm>
            <a:off x="3181747" y="6096762"/>
            <a:ext cx="8217488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予想フリーキャッシュフロー（FCF）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57" name="Shape 55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58" name="Shape 56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60" name="Shape 58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62" name="Shape 60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64" name="Shape 62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65" name="Text 63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66" name="Text 64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38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-4 投資判断の評価基準 — 実現容易性と収益ポテンシャル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4-4 投資判断の評価基準 — 実現容易性と収益ポテンシャル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4-4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投資判断の評価基準 — 実現容易性と収益ポテンシャル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1268730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2地域目の候補（中部・関西・北関東）を、同じ6つの観点で評価した</a:t>
            </a:r>
            <a:endParaRPr lang="en-US" sz="1315" dirty="0"/>
          </a:p>
        </p:txBody>
      </p:sp>
      <p:sp>
        <p:nvSpPr>
          <p:cNvPr id="8" name="Shape 6"/>
          <p:cNvSpPr/>
          <p:nvPr/>
        </p:nvSpPr>
        <p:spPr>
          <a:xfrm>
            <a:off x="2946590" y="2318568"/>
            <a:ext cx="2006271" cy="678199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9" name="Shape 7"/>
          <p:cNvSpPr/>
          <p:nvPr/>
        </p:nvSpPr>
        <p:spPr>
          <a:xfrm>
            <a:off x="1730629" y="2318568"/>
            <a:ext cx="1152320" cy="678199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10" name="Shape 8"/>
          <p:cNvSpPr/>
          <p:nvPr/>
        </p:nvSpPr>
        <p:spPr>
          <a:xfrm>
            <a:off x="2946590" y="3055741"/>
            <a:ext cx="2006271" cy="678199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11" name="Shape 9"/>
          <p:cNvSpPr/>
          <p:nvPr/>
        </p:nvSpPr>
        <p:spPr>
          <a:xfrm>
            <a:off x="1730629" y="3055741"/>
            <a:ext cx="1152320" cy="678199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12" name="Shape 10"/>
          <p:cNvSpPr/>
          <p:nvPr/>
        </p:nvSpPr>
        <p:spPr>
          <a:xfrm>
            <a:off x="2946590" y="3792914"/>
            <a:ext cx="2006271" cy="678199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13" name="Shape 11"/>
          <p:cNvSpPr/>
          <p:nvPr/>
        </p:nvSpPr>
        <p:spPr>
          <a:xfrm>
            <a:off x="1730629" y="3792914"/>
            <a:ext cx="1152320" cy="678199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14" name="Shape 12"/>
          <p:cNvSpPr/>
          <p:nvPr/>
        </p:nvSpPr>
        <p:spPr>
          <a:xfrm>
            <a:off x="2946590" y="4593647"/>
            <a:ext cx="2006271" cy="678199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15" name="Shape 13"/>
          <p:cNvSpPr/>
          <p:nvPr/>
        </p:nvSpPr>
        <p:spPr>
          <a:xfrm>
            <a:off x="1730629" y="4593647"/>
            <a:ext cx="1152320" cy="678199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16" name="Shape 14"/>
          <p:cNvSpPr/>
          <p:nvPr/>
        </p:nvSpPr>
        <p:spPr>
          <a:xfrm>
            <a:off x="2946590" y="5324923"/>
            <a:ext cx="2006271" cy="542559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17" name="Shape 15"/>
          <p:cNvSpPr/>
          <p:nvPr/>
        </p:nvSpPr>
        <p:spPr>
          <a:xfrm>
            <a:off x="1730629" y="5324923"/>
            <a:ext cx="1152320" cy="542559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18" name="Shape 16"/>
          <p:cNvSpPr/>
          <p:nvPr/>
        </p:nvSpPr>
        <p:spPr>
          <a:xfrm>
            <a:off x="2946590" y="5914661"/>
            <a:ext cx="2006271" cy="542559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19" name="Shape 17"/>
          <p:cNvSpPr/>
          <p:nvPr/>
        </p:nvSpPr>
        <p:spPr>
          <a:xfrm>
            <a:off x="1730629" y="5914661"/>
            <a:ext cx="1152320" cy="542559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20" name="Shape 18"/>
          <p:cNvSpPr/>
          <p:nvPr/>
        </p:nvSpPr>
        <p:spPr>
          <a:xfrm>
            <a:off x="2946590" y="3026254"/>
            <a:ext cx="8452645" cy="0"/>
          </a:xfrm>
          <a:prstGeom prst="line">
            <a:avLst/>
          </a:prstGeom>
          <a:noFill/>
          <a:ln w="9525">
            <a:solidFill>
              <a:srgbClr val="C7D0D6"/>
            </a:solidFill>
            <a:prstDash val="sysDot"/>
          </a:ln>
        </p:spPr>
      </p:sp>
      <p:sp>
        <p:nvSpPr>
          <p:cNvPr id="21" name="Shape 19"/>
          <p:cNvSpPr/>
          <p:nvPr/>
        </p:nvSpPr>
        <p:spPr>
          <a:xfrm>
            <a:off x="2946590" y="3763427"/>
            <a:ext cx="8452645" cy="0"/>
          </a:xfrm>
          <a:prstGeom prst="line">
            <a:avLst/>
          </a:prstGeom>
          <a:noFill/>
          <a:ln w="9525">
            <a:solidFill>
              <a:srgbClr val="C7D0D6"/>
            </a:solidFill>
            <a:prstDash val="sysDot"/>
          </a:ln>
        </p:spPr>
      </p:sp>
      <p:sp>
        <p:nvSpPr>
          <p:cNvPr id="22" name="Shape 20"/>
          <p:cNvSpPr/>
          <p:nvPr/>
        </p:nvSpPr>
        <p:spPr>
          <a:xfrm>
            <a:off x="2946590" y="4500600"/>
            <a:ext cx="8452645" cy="0"/>
          </a:xfrm>
          <a:prstGeom prst="line">
            <a:avLst/>
          </a:prstGeom>
          <a:noFill/>
          <a:ln w="9525">
            <a:solidFill>
              <a:srgbClr val="C7D0D6"/>
            </a:solidFill>
            <a:prstDash val="sysDot"/>
          </a:ln>
        </p:spPr>
      </p:sp>
      <p:sp>
        <p:nvSpPr>
          <p:cNvPr id="23" name="Shape 21"/>
          <p:cNvSpPr/>
          <p:nvPr/>
        </p:nvSpPr>
        <p:spPr>
          <a:xfrm>
            <a:off x="2946590" y="5301333"/>
            <a:ext cx="8452645" cy="0"/>
          </a:xfrm>
          <a:prstGeom prst="line">
            <a:avLst/>
          </a:prstGeom>
          <a:noFill/>
          <a:ln w="9525">
            <a:solidFill>
              <a:srgbClr val="C7D0D6"/>
            </a:solidFill>
            <a:prstDash val="sysDot"/>
          </a:ln>
        </p:spPr>
      </p:sp>
      <p:sp>
        <p:nvSpPr>
          <p:cNvPr id="24" name="Shape 22"/>
          <p:cNvSpPr/>
          <p:nvPr/>
        </p:nvSpPr>
        <p:spPr>
          <a:xfrm>
            <a:off x="2946590" y="5891072"/>
            <a:ext cx="8452645" cy="0"/>
          </a:xfrm>
          <a:prstGeom prst="line">
            <a:avLst/>
          </a:prstGeom>
          <a:noFill/>
          <a:ln w="9525">
            <a:solidFill>
              <a:srgbClr val="C7D0D6"/>
            </a:solidFill>
            <a:prstDash val="sysDot"/>
          </a:ln>
        </p:spPr>
      </p:sp>
      <p:sp>
        <p:nvSpPr>
          <p:cNvPr id="25" name="Shape 23"/>
          <p:cNvSpPr/>
          <p:nvPr/>
        </p:nvSpPr>
        <p:spPr>
          <a:xfrm>
            <a:off x="792460" y="2194560"/>
            <a:ext cx="874529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6" name="Shape 24"/>
          <p:cNvSpPr/>
          <p:nvPr/>
        </p:nvSpPr>
        <p:spPr>
          <a:xfrm>
            <a:off x="1730629" y="2194560"/>
            <a:ext cx="1152320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7" name="Shape 25"/>
          <p:cNvSpPr/>
          <p:nvPr/>
        </p:nvSpPr>
        <p:spPr>
          <a:xfrm>
            <a:off x="2946590" y="2194560"/>
            <a:ext cx="2006271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8" name="Shape 26"/>
          <p:cNvSpPr/>
          <p:nvPr/>
        </p:nvSpPr>
        <p:spPr>
          <a:xfrm>
            <a:off x="5016502" y="2194560"/>
            <a:ext cx="2085151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9" name="Shape 27"/>
          <p:cNvSpPr/>
          <p:nvPr/>
        </p:nvSpPr>
        <p:spPr>
          <a:xfrm>
            <a:off x="7165293" y="2194560"/>
            <a:ext cx="2085151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0" name="Shape 28"/>
          <p:cNvSpPr/>
          <p:nvPr/>
        </p:nvSpPr>
        <p:spPr>
          <a:xfrm>
            <a:off x="9314085" y="2194560"/>
            <a:ext cx="2085151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1" name="Shape 29"/>
          <p:cNvSpPr/>
          <p:nvPr/>
        </p:nvSpPr>
        <p:spPr>
          <a:xfrm>
            <a:off x="792460" y="2289082"/>
            <a:ext cx="874529" cy="2211519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2" name="Shape 30"/>
          <p:cNvSpPr/>
          <p:nvPr/>
        </p:nvSpPr>
        <p:spPr>
          <a:xfrm>
            <a:off x="792460" y="4564160"/>
            <a:ext cx="874529" cy="191665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792460" y="1940814"/>
            <a:ext cx="874529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大分類</a:t>
            </a:r>
            <a:endParaRPr lang="en-US" sz="1130" dirty="0"/>
          </a:p>
        </p:txBody>
      </p:sp>
      <p:sp>
        <p:nvSpPr>
          <p:cNvPr id="34" name="Text 32"/>
          <p:cNvSpPr/>
          <p:nvPr/>
        </p:nvSpPr>
        <p:spPr>
          <a:xfrm>
            <a:off x="1730629" y="1940814"/>
            <a:ext cx="1152320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小分類</a:t>
            </a:r>
            <a:endParaRPr lang="en-US" sz="1130" dirty="0"/>
          </a:p>
        </p:txBody>
      </p:sp>
      <p:sp>
        <p:nvSpPr>
          <p:cNvPr id="35" name="Text 33"/>
          <p:cNvSpPr/>
          <p:nvPr/>
        </p:nvSpPr>
        <p:spPr>
          <a:xfrm>
            <a:off x="2946590" y="1940814"/>
            <a:ext cx="2006271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評価観点</a:t>
            </a:r>
            <a:endParaRPr lang="en-US" sz="1130" dirty="0"/>
          </a:p>
        </p:txBody>
      </p:sp>
      <p:sp>
        <p:nvSpPr>
          <p:cNvPr id="36" name="Text 34"/>
          <p:cNvSpPr/>
          <p:nvPr/>
        </p:nvSpPr>
        <p:spPr>
          <a:xfrm>
            <a:off x="5016502" y="1940814"/>
            <a:ext cx="2085151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評価：高</a:t>
            </a:r>
            <a:endParaRPr lang="en-US" sz="1130" dirty="0"/>
          </a:p>
        </p:txBody>
      </p:sp>
      <p:sp>
        <p:nvSpPr>
          <p:cNvPr id="37" name="Text 35"/>
          <p:cNvSpPr/>
          <p:nvPr/>
        </p:nvSpPr>
        <p:spPr>
          <a:xfrm>
            <a:off x="7165293" y="1940814"/>
            <a:ext cx="2085151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評価：中</a:t>
            </a:r>
            <a:endParaRPr lang="en-US" sz="1130" dirty="0"/>
          </a:p>
        </p:txBody>
      </p:sp>
      <p:sp>
        <p:nvSpPr>
          <p:cNvPr id="38" name="Text 36"/>
          <p:cNvSpPr/>
          <p:nvPr/>
        </p:nvSpPr>
        <p:spPr>
          <a:xfrm>
            <a:off x="9314085" y="1940814"/>
            <a:ext cx="2085151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評価：低</a:t>
            </a:r>
            <a:endParaRPr lang="en-US" sz="1130" dirty="0"/>
          </a:p>
        </p:txBody>
      </p:sp>
      <p:sp>
        <p:nvSpPr>
          <p:cNvPr id="39" name="Text 37"/>
          <p:cNvSpPr/>
          <p:nvPr/>
        </p:nvSpPr>
        <p:spPr>
          <a:xfrm>
            <a:off x="792460" y="2289082"/>
            <a:ext cx="874529" cy="22115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実現容易性</a:t>
            </a:r>
            <a:endParaRPr lang="en-US" sz="1130" dirty="0"/>
          </a:p>
        </p:txBody>
      </p:sp>
      <p:sp>
        <p:nvSpPr>
          <p:cNvPr id="40" name="Text 38"/>
          <p:cNvSpPr/>
          <p:nvPr/>
        </p:nvSpPr>
        <p:spPr>
          <a:xfrm>
            <a:off x="792460" y="4564160"/>
            <a:ext cx="874529" cy="1916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収益ポテンシャル</a:t>
            </a:r>
            <a:endParaRPr lang="en-US" sz="1130" dirty="0"/>
          </a:p>
        </p:txBody>
      </p:sp>
      <p:sp>
        <p:nvSpPr>
          <p:cNvPr id="41" name="Text 39"/>
          <p:cNvSpPr/>
          <p:nvPr/>
        </p:nvSpPr>
        <p:spPr>
          <a:xfrm>
            <a:off x="1730629" y="2318568"/>
            <a:ext cx="1152320" cy="678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成功要件充足度</a:t>
            </a:r>
            <a:endParaRPr lang="en-US" sz="1080" dirty="0"/>
          </a:p>
        </p:txBody>
      </p:sp>
      <p:sp>
        <p:nvSpPr>
          <p:cNvPr id="42" name="Text 40"/>
          <p:cNvSpPr/>
          <p:nvPr/>
        </p:nvSpPr>
        <p:spPr>
          <a:xfrm>
            <a:off x="3028886" y="2318568"/>
            <a:ext cx="184167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合意形成と検証未了の重さ</a:t>
            </a:r>
            <a:endParaRPr lang="en-US" sz="1080" dirty="0"/>
          </a:p>
        </p:txBody>
      </p:sp>
      <p:sp>
        <p:nvSpPr>
          <p:cNvPr id="43" name="Text 41"/>
          <p:cNvSpPr/>
          <p:nvPr/>
        </p:nvSpPr>
        <p:spPr>
          <a:xfrm>
            <a:off x="3028886" y="2666684"/>
            <a:ext cx="184167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・社内外の関係者調整コスト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・実行前提の検証進捗度</a:t>
            </a:r>
            <a:endParaRPr lang="en-US" sz="890" dirty="0"/>
          </a:p>
        </p:txBody>
      </p:sp>
      <p:sp>
        <p:nvSpPr>
          <p:cNvPr id="44" name="Text 42"/>
          <p:cNvSpPr/>
          <p:nvPr/>
        </p:nvSpPr>
        <p:spPr>
          <a:xfrm>
            <a:off x="5098798" y="2318568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既存延長で対応可</a:t>
            </a:r>
            <a:endParaRPr lang="en-US" sz="1080" dirty="0"/>
          </a:p>
        </p:txBody>
      </p:sp>
      <p:sp>
        <p:nvSpPr>
          <p:cNvPr id="45" name="Text 43"/>
          <p:cNvSpPr/>
          <p:nvPr/>
        </p:nvSpPr>
        <p:spPr>
          <a:xfrm>
            <a:off x="5098798" y="2666684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・新たな合意形成が不要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・前提条件はすでに整理済み</a:t>
            </a:r>
            <a:endParaRPr lang="en-US" sz="890" dirty="0"/>
          </a:p>
        </p:txBody>
      </p:sp>
      <p:sp>
        <p:nvSpPr>
          <p:cNvPr id="46" name="Text 44"/>
          <p:cNvSpPr/>
          <p:nvPr/>
        </p:nvSpPr>
        <p:spPr>
          <a:xfrm>
            <a:off x="7247589" y="2318568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難所は特定済み</a:t>
            </a:r>
            <a:endParaRPr lang="en-US" sz="1080" dirty="0"/>
          </a:p>
        </p:txBody>
      </p:sp>
      <p:sp>
        <p:nvSpPr>
          <p:cNvPr id="47" name="Text 45"/>
          <p:cNvSpPr/>
          <p:nvPr/>
        </p:nvSpPr>
        <p:spPr>
          <a:xfrm>
            <a:off x="7247589" y="2666684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・難所の解決策は検証中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・実行体制の構築が必要</a:t>
            </a:r>
            <a:endParaRPr lang="en-US" sz="890" dirty="0"/>
          </a:p>
        </p:txBody>
      </p:sp>
      <p:sp>
        <p:nvSpPr>
          <p:cNvPr id="48" name="Text 46"/>
          <p:cNvSpPr/>
          <p:nvPr/>
        </p:nvSpPr>
        <p:spPr>
          <a:xfrm>
            <a:off x="9396381" y="2318568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見通し立たず</a:t>
            </a:r>
            <a:endParaRPr lang="en-US" sz="1080" dirty="0"/>
          </a:p>
        </p:txBody>
      </p:sp>
      <p:sp>
        <p:nvSpPr>
          <p:cNvPr id="49" name="Text 47"/>
          <p:cNvSpPr/>
          <p:nvPr/>
        </p:nvSpPr>
        <p:spPr>
          <a:xfrm>
            <a:off x="9396381" y="2666684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・未検証の前提が複数残る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・利害調整の道筋が不透明</a:t>
            </a:r>
            <a:endParaRPr lang="en-US" sz="890" dirty="0"/>
          </a:p>
        </p:txBody>
      </p:sp>
      <p:sp>
        <p:nvSpPr>
          <p:cNvPr id="50" name="Text 48"/>
          <p:cNvSpPr/>
          <p:nvPr/>
        </p:nvSpPr>
        <p:spPr>
          <a:xfrm>
            <a:off x="1730629" y="3055741"/>
            <a:ext cx="1152320" cy="678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投資負担の軽さ</a:t>
            </a:r>
            <a:endParaRPr lang="en-US" sz="1080" dirty="0"/>
          </a:p>
        </p:txBody>
      </p:sp>
      <p:sp>
        <p:nvSpPr>
          <p:cNvPr id="51" name="Text 49"/>
          <p:cNvSpPr/>
          <p:nvPr/>
        </p:nvSpPr>
        <p:spPr>
          <a:xfrm>
            <a:off x="3028886" y="3055741"/>
            <a:ext cx="184167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新規資金・アセットの重さ</a:t>
            </a:r>
            <a:endParaRPr lang="en-US" sz="1080" dirty="0"/>
          </a:p>
        </p:txBody>
      </p:sp>
      <p:sp>
        <p:nvSpPr>
          <p:cNvPr id="52" name="Text 50"/>
          <p:cNvSpPr/>
          <p:nvPr/>
        </p:nvSpPr>
        <p:spPr>
          <a:xfrm>
            <a:off x="3028886" y="3403857"/>
            <a:ext cx="184167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・追加投資の規模感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・既存資産の転用可否</a:t>
            </a:r>
            <a:endParaRPr lang="en-US" sz="890" dirty="0"/>
          </a:p>
        </p:txBody>
      </p:sp>
      <p:sp>
        <p:nvSpPr>
          <p:cNvPr id="53" name="Text 51"/>
          <p:cNvSpPr/>
          <p:nvPr/>
        </p:nvSpPr>
        <p:spPr>
          <a:xfrm>
            <a:off x="5098798" y="3055741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既存資産で対応</a:t>
            </a:r>
            <a:endParaRPr lang="en-US" sz="1080" dirty="0"/>
          </a:p>
        </p:txBody>
      </p:sp>
      <p:sp>
        <p:nvSpPr>
          <p:cNvPr id="54" name="Text 52"/>
          <p:cNvSpPr/>
          <p:nvPr/>
        </p:nvSpPr>
        <p:spPr>
          <a:xfrm>
            <a:off x="5098798" y="3403857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・追加投資はごく軽微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・資金・人員とも自担が小</a:t>
            </a:r>
            <a:endParaRPr lang="en-US" sz="890" dirty="0"/>
          </a:p>
        </p:txBody>
      </p:sp>
      <p:sp>
        <p:nvSpPr>
          <p:cNvPr id="55" name="Text 53"/>
          <p:cNvSpPr/>
          <p:nvPr/>
        </p:nvSpPr>
        <p:spPr>
          <a:xfrm>
            <a:off x="7247589" y="3055741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一部追加投資</a:t>
            </a:r>
            <a:endParaRPr lang="en-US" sz="1080" dirty="0"/>
          </a:p>
        </p:txBody>
      </p:sp>
      <p:sp>
        <p:nvSpPr>
          <p:cNvPr id="56" name="Text 54"/>
          <p:cNvSpPr/>
          <p:nvPr/>
        </p:nvSpPr>
        <p:spPr>
          <a:xfrm>
            <a:off x="7247589" y="3403857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・一定規模の追加投資要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・体制構築に投下が必要</a:t>
            </a:r>
            <a:endParaRPr lang="en-US" sz="890" dirty="0"/>
          </a:p>
        </p:txBody>
      </p:sp>
      <p:sp>
        <p:nvSpPr>
          <p:cNvPr id="57" name="Text 55"/>
          <p:cNvSpPr/>
          <p:nvPr/>
        </p:nvSpPr>
        <p:spPr>
          <a:xfrm>
            <a:off x="9396381" y="3055741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大型投資が必要</a:t>
            </a:r>
            <a:endParaRPr lang="en-US" sz="1080" dirty="0"/>
          </a:p>
        </p:txBody>
      </p:sp>
      <p:sp>
        <p:nvSpPr>
          <p:cNvPr id="58" name="Text 56"/>
          <p:cNvSpPr/>
          <p:nvPr/>
        </p:nvSpPr>
        <p:spPr>
          <a:xfrm>
            <a:off x="9396381" y="3403857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・買収等の大型資金要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・投資回収に長期を要す</a:t>
            </a:r>
            <a:endParaRPr lang="en-US" sz="890" dirty="0"/>
          </a:p>
        </p:txBody>
      </p:sp>
      <p:sp>
        <p:nvSpPr>
          <p:cNvPr id="59" name="Text 57"/>
          <p:cNvSpPr/>
          <p:nvPr/>
        </p:nvSpPr>
        <p:spPr>
          <a:xfrm>
            <a:off x="1730629" y="3792914"/>
            <a:ext cx="1152320" cy="678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外部環境からの独立性</a:t>
            </a:r>
            <a:endParaRPr lang="en-US" sz="1080" dirty="0"/>
          </a:p>
        </p:txBody>
      </p:sp>
      <p:sp>
        <p:nvSpPr>
          <p:cNvPr id="60" name="Text 58"/>
          <p:cNvSpPr/>
          <p:nvPr/>
        </p:nvSpPr>
        <p:spPr>
          <a:xfrm>
            <a:off x="3028886" y="3792914"/>
            <a:ext cx="184167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コントロール外要因への感度</a:t>
            </a:r>
            <a:endParaRPr lang="en-US" sz="1080" dirty="0"/>
          </a:p>
        </p:txBody>
      </p:sp>
      <p:sp>
        <p:nvSpPr>
          <p:cNvPr id="61" name="Text 59"/>
          <p:cNvSpPr/>
          <p:nvPr/>
        </p:nvSpPr>
        <p:spPr>
          <a:xfrm>
            <a:off x="3028886" y="4141030"/>
            <a:ext cx="184167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・制度・特需からの影響度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・自社での制御可能性</a:t>
            </a:r>
            <a:endParaRPr lang="en-US" sz="890" dirty="0"/>
          </a:p>
        </p:txBody>
      </p:sp>
      <p:sp>
        <p:nvSpPr>
          <p:cNvPr id="62" name="Text 60"/>
          <p:cNvSpPr/>
          <p:nvPr/>
        </p:nvSpPr>
        <p:spPr>
          <a:xfrm>
            <a:off x="5098798" y="3792914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自社主導で完結</a:t>
            </a:r>
            <a:endParaRPr lang="en-US" sz="1080" dirty="0"/>
          </a:p>
        </p:txBody>
      </p:sp>
      <p:sp>
        <p:nvSpPr>
          <p:cNvPr id="63" name="Text 61"/>
          <p:cNvSpPr/>
          <p:nvPr/>
        </p:nvSpPr>
        <p:spPr>
          <a:xfrm>
            <a:off x="5098798" y="4141030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・外部変化の影響小さい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・タイミングを自社で制御</a:t>
            </a:r>
            <a:endParaRPr lang="en-US" sz="890" dirty="0"/>
          </a:p>
        </p:txBody>
      </p:sp>
      <p:sp>
        <p:nvSpPr>
          <p:cNvPr id="64" name="Text 62"/>
          <p:cNvSpPr/>
          <p:nvPr/>
        </p:nvSpPr>
        <p:spPr>
          <a:xfrm>
            <a:off x="7247589" y="3792914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影響あるが余地</a:t>
            </a:r>
            <a:endParaRPr lang="en-US" sz="1080" dirty="0"/>
          </a:p>
        </p:txBody>
      </p:sp>
      <p:sp>
        <p:nvSpPr>
          <p:cNvPr id="65" name="Text 63"/>
          <p:cNvSpPr/>
          <p:nvPr/>
        </p:nvSpPr>
        <p:spPr>
          <a:xfrm>
            <a:off x="7247589" y="4141030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・一定の外部影響を受ける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・計画修正の余地はある</a:t>
            </a:r>
            <a:endParaRPr lang="en-US" sz="890" dirty="0"/>
          </a:p>
        </p:txBody>
      </p:sp>
      <p:sp>
        <p:nvSpPr>
          <p:cNvPr id="66" name="Text 64"/>
          <p:cNvSpPr/>
          <p:nvPr/>
        </p:nvSpPr>
        <p:spPr>
          <a:xfrm>
            <a:off x="9396381" y="3792914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外部要因に左右</a:t>
            </a:r>
            <a:endParaRPr lang="en-US" sz="1080" dirty="0"/>
          </a:p>
        </p:txBody>
      </p:sp>
      <p:sp>
        <p:nvSpPr>
          <p:cNvPr id="67" name="Text 65"/>
          <p:cNvSpPr/>
          <p:nvPr/>
        </p:nvSpPr>
        <p:spPr>
          <a:xfrm>
            <a:off x="9396381" y="4141030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・制度・特需終了に依存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・前提が崩れるリスク大</a:t>
            </a:r>
            <a:endParaRPr lang="en-US" sz="890" dirty="0"/>
          </a:p>
        </p:txBody>
      </p:sp>
      <p:sp>
        <p:nvSpPr>
          <p:cNvPr id="68" name="Text 66"/>
          <p:cNvSpPr/>
          <p:nvPr/>
        </p:nvSpPr>
        <p:spPr>
          <a:xfrm>
            <a:off x="1730629" y="4593647"/>
            <a:ext cx="1152320" cy="6781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期待収益規模</a:t>
            </a:r>
            <a:endParaRPr lang="en-US" sz="1080" dirty="0"/>
          </a:p>
        </p:txBody>
      </p:sp>
      <p:sp>
        <p:nvSpPr>
          <p:cNvPr id="69" name="Text 67"/>
          <p:cNvSpPr/>
          <p:nvPr/>
        </p:nvSpPr>
        <p:spPr>
          <a:xfrm>
            <a:off x="3028886" y="4593647"/>
            <a:ext cx="184167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単体でのインパクトの大きさ</a:t>
            </a:r>
            <a:endParaRPr lang="en-US" sz="1080" dirty="0"/>
          </a:p>
        </p:txBody>
      </p:sp>
      <p:sp>
        <p:nvSpPr>
          <p:cNvPr id="70" name="Text 68"/>
          <p:cNvSpPr/>
          <p:nvPr/>
        </p:nvSpPr>
        <p:spPr>
          <a:xfrm>
            <a:off x="3028886" y="4941763"/>
            <a:ext cx="184167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・対象市場・リーチの規模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・事業全体への貢献度</a:t>
            </a:r>
            <a:endParaRPr lang="en-US" sz="890" dirty="0"/>
          </a:p>
        </p:txBody>
      </p:sp>
      <p:sp>
        <p:nvSpPr>
          <p:cNvPr id="71" name="Text 69"/>
          <p:cNvSpPr/>
          <p:nvPr/>
        </p:nvSpPr>
        <p:spPr>
          <a:xfrm>
            <a:off x="5098798" y="4593647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事業の柱級</a:t>
            </a:r>
            <a:endParaRPr lang="en-US" sz="1080" dirty="0"/>
          </a:p>
        </p:txBody>
      </p:sp>
      <p:sp>
        <p:nvSpPr>
          <p:cNvPr id="72" name="Text 70"/>
          <p:cNvSpPr/>
          <p:nvPr/>
        </p:nvSpPr>
        <p:spPr>
          <a:xfrm>
            <a:off x="5098798" y="4941763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・単体で収益の柱となる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・全社成果に直結する</a:t>
            </a:r>
            <a:endParaRPr lang="en-US" sz="890" dirty="0"/>
          </a:p>
        </p:txBody>
      </p:sp>
      <p:sp>
        <p:nvSpPr>
          <p:cNvPr id="73" name="Text 71"/>
          <p:cNvSpPr/>
          <p:nvPr/>
        </p:nvSpPr>
        <p:spPr>
          <a:xfrm>
            <a:off x="7247589" y="4593647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補完的規模</a:t>
            </a:r>
            <a:endParaRPr lang="en-US" sz="1080" dirty="0"/>
          </a:p>
        </p:txBody>
      </p:sp>
      <p:sp>
        <p:nvSpPr>
          <p:cNvPr id="74" name="Text 72"/>
          <p:cNvSpPr/>
          <p:nvPr/>
        </p:nvSpPr>
        <p:spPr>
          <a:xfrm>
            <a:off x="7247589" y="4941763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・単体では補完的位置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・主力事業と組合せ活きる</a:t>
            </a:r>
            <a:endParaRPr lang="en-US" sz="890" dirty="0"/>
          </a:p>
        </p:txBody>
      </p:sp>
      <p:sp>
        <p:nvSpPr>
          <p:cNvPr id="75" name="Text 73"/>
          <p:cNvSpPr/>
          <p:nvPr/>
        </p:nvSpPr>
        <p:spPr>
          <a:xfrm>
            <a:off x="9396381" y="4593647"/>
            <a:ext cx="1920559" cy="3481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規模小・布石</a:t>
            </a:r>
            <a:endParaRPr lang="en-US" sz="1080" dirty="0"/>
          </a:p>
        </p:txBody>
      </p:sp>
      <p:sp>
        <p:nvSpPr>
          <p:cNvPr id="76" name="Text 74"/>
          <p:cNvSpPr/>
          <p:nvPr/>
        </p:nvSpPr>
        <p:spPr>
          <a:xfrm>
            <a:off x="9396381" y="4941763"/>
            <a:ext cx="1920559" cy="330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・収益規模自体は小さい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・学習・布石の意味合い大</a:t>
            </a:r>
            <a:endParaRPr lang="en-US" sz="890" dirty="0"/>
          </a:p>
        </p:txBody>
      </p:sp>
      <p:sp>
        <p:nvSpPr>
          <p:cNvPr id="77" name="Text 75"/>
          <p:cNvSpPr/>
          <p:nvPr/>
        </p:nvSpPr>
        <p:spPr>
          <a:xfrm>
            <a:off x="1730629" y="5324923"/>
            <a:ext cx="1152320" cy="542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回収フェーズ</a:t>
            </a:r>
            <a:endParaRPr lang="en-US" sz="1080" dirty="0"/>
          </a:p>
        </p:txBody>
      </p:sp>
      <p:sp>
        <p:nvSpPr>
          <p:cNvPr id="78" name="Text 76"/>
          <p:cNvSpPr/>
          <p:nvPr/>
        </p:nvSpPr>
        <p:spPr>
          <a:xfrm>
            <a:off x="3028886" y="5324923"/>
            <a:ext cx="1841679" cy="17405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Quick-winまでの速さ</a:t>
            </a:r>
            <a:endParaRPr lang="en-US" sz="1080" dirty="0"/>
          </a:p>
        </p:txBody>
      </p:sp>
      <p:sp>
        <p:nvSpPr>
          <p:cNvPr id="79" name="Text 77"/>
          <p:cNvSpPr/>
          <p:nvPr/>
        </p:nvSpPr>
        <p:spPr>
          <a:xfrm>
            <a:off x="3028886" y="5498981"/>
            <a:ext cx="1841679" cy="3685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・投資回収のタイミング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・フェーズ別の収益化時期</a:t>
            </a:r>
            <a:endParaRPr lang="en-US" sz="890" dirty="0"/>
          </a:p>
        </p:txBody>
      </p:sp>
      <p:sp>
        <p:nvSpPr>
          <p:cNvPr id="80" name="Text 78"/>
          <p:cNvSpPr/>
          <p:nvPr/>
        </p:nvSpPr>
        <p:spPr>
          <a:xfrm>
            <a:off x="5098798" y="5324923"/>
            <a:ext cx="1920559" cy="17405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フェーズ1で回収</a:t>
            </a:r>
            <a:endParaRPr lang="en-US" sz="1080" dirty="0"/>
          </a:p>
        </p:txBody>
      </p:sp>
      <p:sp>
        <p:nvSpPr>
          <p:cNvPr id="81" name="Text 79"/>
          <p:cNvSpPr/>
          <p:nvPr/>
        </p:nvSpPr>
        <p:spPr>
          <a:xfrm>
            <a:off x="5098798" y="5498981"/>
            <a:ext cx="1920559" cy="3685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・早期にQuick-win見込む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・投資回収の目処立つ</a:t>
            </a:r>
            <a:endParaRPr lang="en-US" sz="890" dirty="0"/>
          </a:p>
        </p:txBody>
      </p:sp>
      <p:sp>
        <p:nvSpPr>
          <p:cNvPr id="82" name="Text 80"/>
          <p:cNvSpPr/>
          <p:nvPr/>
        </p:nvSpPr>
        <p:spPr>
          <a:xfrm>
            <a:off x="7247589" y="5324923"/>
            <a:ext cx="1920559" cy="17405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フェーズ1後半〜2</a:t>
            </a:r>
            <a:endParaRPr lang="en-US" sz="1080" dirty="0"/>
          </a:p>
        </p:txBody>
      </p:sp>
      <p:sp>
        <p:nvSpPr>
          <p:cNvPr id="83" name="Text 81"/>
          <p:cNvSpPr/>
          <p:nvPr/>
        </p:nvSpPr>
        <p:spPr>
          <a:xfrm>
            <a:off x="7247589" y="5498981"/>
            <a:ext cx="1920559" cy="3685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・助走期間を要する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・中期的に収益化見込む</a:t>
            </a:r>
            <a:endParaRPr lang="en-US" sz="890" dirty="0"/>
          </a:p>
        </p:txBody>
      </p:sp>
      <p:sp>
        <p:nvSpPr>
          <p:cNvPr id="84" name="Text 82"/>
          <p:cNvSpPr/>
          <p:nvPr/>
        </p:nvSpPr>
        <p:spPr>
          <a:xfrm>
            <a:off x="9396381" y="5324923"/>
            <a:ext cx="1920559" cy="17405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フェーズ2以降</a:t>
            </a:r>
            <a:endParaRPr lang="en-US" sz="1080" dirty="0"/>
          </a:p>
        </p:txBody>
      </p:sp>
      <p:sp>
        <p:nvSpPr>
          <p:cNvPr id="85" name="Text 83"/>
          <p:cNvSpPr/>
          <p:nvPr/>
        </p:nvSpPr>
        <p:spPr>
          <a:xfrm>
            <a:off x="9396381" y="5498981"/>
            <a:ext cx="1920559" cy="3685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・短期的な成果は出にくい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・長期視点の判断が必要</a:t>
            </a:r>
            <a:endParaRPr lang="en-US" sz="890" dirty="0"/>
          </a:p>
        </p:txBody>
      </p:sp>
      <p:sp>
        <p:nvSpPr>
          <p:cNvPr id="86" name="Text 84"/>
          <p:cNvSpPr/>
          <p:nvPr/>
        </p:nvSpPr>
        <p:spPr>
          <a:xfrm>
            <a:off x="1730629" y="5914661"/>
            <a:ext cx="1152320" cy="542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他攻め筋への波及効果</a:t>
            </a:r>
            <a:endParaRPr lang="en-US" sz="1080" dirty="0"/>
          </a:p>
        </p:txBody>
      </p:sp>
      <p:sp>
        <p:nvSpPr>
          <p:cNvPr id="87" name="Text 85"/>
          <p:cNvSpPr/>
          <p:nvPr/>
        </p:nvSpPr>
        <p:spPr>
          <a:xfrm>
            <a:off x="3028886" y="5914661"/>
            <a:ext cx="1841679" cy="17405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他攻め筋を支える機能か</a:t>
            </a:r>
            <a:endParaRPr lang="en-US" sz="1080" dirty="0"/>
          </a:p>
        </p:txBody>
      </p:sp>
      <p:sp>
        <p:nvSpPr>
          <p:cNvPr id="88" name="Text 86"/>
          <p:cNvSpPr/>
          <p:nvPr/>
        </p:nvSpPr>
        <p:spPr>
          <a:xfrm>
            <a:off x="3028886" y="6088719"/>
            <a:ext cx="1841679" cy="3685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・需要・供給・基盤への影響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・他攻め筋との連携度合い</a:t>
            </a:r>
            <a:endParaRPr lang="en-US" sz="890" dirty="0"/>
          </a:p>
        </p:txBody>
      </p:sp>
      <p:sp>
        <p:nvSpPr>
          <p:cNvPr id="89" name="Text 87"/>
          <p:cNvSpPr/>
          <p:nvPr/>
        </p:nvSpPr>
        <p:spPr>
          <a:xfrm>
            <a:off x="5098798" y="5914661"/>
            <a:ext cx="1920559" cy="17405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他を支えるエンジン</a:t>
            </a:r>
            <a:endParaRPr lang="en-US" sz="1080" dirty="0"/>
          </a:p>
        </p:txBody>
      </p:sp>
      <p:sp>
        <p:nvSpPr>
          <p:cNvPr id="90" name="Text 88"/>
          <p:cNvSpPr/>
          <p:nvPr/>
        </p:nvSpPr>
        <p:spPr>
          <a:xfrm>
            <a:off x="5098798" y="6088719"/>
            <a:ext cx="1920559" cy="3685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・全体戦略の中核を担う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・滞ると他攻め筋も揺らぐ</a:t>
            </a:r>
            <a:endParaRPr lang="en-US" sz="890" dirty="0"/>
          </a:p>
        </p:txBody>
      </p:sp>
      <p:sp>
        <p:nvSpPr>
          <p:cNvPr id="91" name="Text 89"/>
          <p:cNvSpPr/>
          <p:nvPr/>
        </p:nvSpPr>
        <p:spPr>
          <a:xfrm>
            <a:off x="7247589" y="5914661"/>
            <a:ext cx="1920559" cy="17405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補完で独立可能</a:t>
            </a:r>
            <a:endParaRPr lang="en-US" sz="1080" dirty="0"/>
          </a:p>
        </p:txBody>
      </p:sp>
      <p:sp>
        <p:nvSpPr>
          <p:cNvPr id="92" name="Text 90"/>
          <p:cNvSpPr/>
          <p:nvPr/>
        </p:nvSpPr>
        <p:spPr>
          <a:xfrm>
            <a:off x="7247589" y="6088719"/>
            <a:ext cx="1920559" cy="3685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・連携すれば相乗効果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・単独でも成立は可能</a:t>
            </a:r>
            <a:endParaRPr lang="en-US" sz="890" dirty="0"/>
          </a:p>
        </p:txBody>
      </p:sp>
      <p:sp>
        <p:nvSpPr>
          <p:cNvPr id="93" name="Text 91"/>
          <p:cNvSpPr/>
          <p:nvPr/>
        </p:nvSpPr>
        <p:spPr>
          <a:xfrm>
            <a:off x="9396381" y="5914661"/>
            <a:ext cx="1920559" cy="17405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1231"/>
              </a:lnSpc>
              <a:buNone/>
            </a:pPr>
            <a:r>
              <a:rPr lang="en-US" sz="108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単独完結で連携薄い</a:t>
            </a:r>
            <a:endParaRPr lang="en-US" sz="1080" dirty="0"/>
          </a:p>
        </p:txBody>
      </p:sp>
      <p:sp>
        <p:nvSpPr>
          <p:cNvPr id="94" name="Text 92"/>
          <p:cNvSpPr/>
          <p:nvPr/>
        </p:nvSpPr>
        <p:spPr>
          <a:xfrm>
            <a:off x="9396381" y="6088719"/>
            <a:ext cx="1920559" cy="3685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・独立性の高い事業</a:t>
            </a:r>
            <a:endParaRPr lang="en-US" sz="890" dirty="0"/>
          </a:p>
          <a:p>
            <a:pPr algn="l" indent="0" marL="0">
              <a:lnSpc>
                <a:spcPts val="1121"/>
              </a:lnSpc>
              <a:buNone/>
            </a:pPr>
            <a:r>
              <a:rPr lang="en-US" sz="89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・他攻め筋との連携薄い</a:t>
            </a:r>
            <a:endParaRPr lang="en-US" sz="890" dirty="0"/>
          </a:p>
        </p:txBody>
      </p:sp>
      <p:sp>
        <p:nvSpPr>
          <p:cNvPr id="95" name="Shape 93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96" name="Shape 94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97" name="Shape 95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99" name="Shape 97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00" name="Text 98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101" name="Shape 99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103" name="Shape 101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04" name="Text 102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105" name="Text 103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39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-5 ハイライト — 1地域の実証で見えた数字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4-5 ハイライト — 1地域の実証で見えた数字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453966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970941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4-5</a:t>
            </a:r>
            <a:endParaRPr lang="en-US" sz="2064" dirty="0"/>
          </a:p>
        </p:txBody>
      </p:sp>
      <p:sp>
        <p:nvSpPr>
          <p:cNvPr id="6" name="Text 4"/>
          <p:cNvSpPr/>
          <p:nvPr/>
        </p:nvSpPr>
        <p:spPr>
          <a:xfrm>
            <a:off x="1460870" y="733806"/>
            <a:ext cx="9807304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ハイライト — 1地域の実証で見えた数字</a:t>
            </a:r>
            <a:endParaRPr lang="en-US" sz="2064" dirty="0"/>
          </a:p>
        </p:txBody>
      </p:sp>
      <p:sp>
        <p:nvSpPr>
          <p:cNvPr id="7" name="Text 5"/>
          <p:cNvSpPr/>
          <p:nvPr/>
        </p:nvSpPr>
        <p:spPr>
          <a:xfrm>
            <a:off x="792460" y="6583680"/>
            <a:ext cx="10606775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※ 関東1地域・2025年10月〜2026年3月の実証の値（架空の見本）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792460" y="1364742"/>
            <a:ext cx="10606775" cy="5177790"/>
          </a:xfrm>
          <a:prstGeom prst="roundRect">
            <a:avLst>
              <a:gd name="adj" fmla="val 706"/>
            </a:avLst>
          </a:prstGeom>
          <a:solidFill>
            <a:srgbClr val="F3F4F6"/>
          </a:solidFill>
          <a:ln>
            <a:noFill/>
          </a:ln>
        </p:spPr>
      </p:sp>
      <p:sp>
        <p:nvSpPr>
          <p:cNvPr id="9" name="Shape 7"/>
          <p:cNvSpPr/>
          <p:nvPr/>
        </p:nvSpPr>
        <p:spPr>
          <a:xfrm>
            <a:off x="792460" y="1364742"/>
            <a:ext cx="2596830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5875">
            <a:solidFill>
              <a:srgbClr val="0065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2460" y="1364742"/>
            <a:ext cx="259683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規模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92460" y="1803654"/>
            <a:ext cx="2596830" cy="2323719"/>
          </a:xfrm>
          <a:prstGeom prst="roundRect">
            <a:avLst>
              <a:gd name="adj" fmla="val 118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865612" y="1876806"/>
            <a:ext cx="245052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荷主数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65612" y="2279142"/>
            <a:ext cx="2450526" cy="15373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48社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865612" y="3853053"/>
            <a:ext cx="245052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2026年3月時点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792460" y="4218813"/>
            <a:ext cx="2596830" cy="2323719"/>
          </a:xfrm>
          <a:prstGeom prst="roundRect">
            <a:avLst>
              <a:gd name="adj" fmla="val 118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65612" y="4291965"/>
            <a:ext cx="245052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ドライバー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5612" y="4694301"/>
            <a:ext cx="2450526" cy="15373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24名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3499018" y="1364742"/>
            <a:ext cx="2596830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5875">
            <a:solidFill>
              <a:srgbClr val="00655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499018" y="1364742"/>
            <a:ext cx="259683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品質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499018" y="1803654"/>
            <a:ext cx="2596830" cy="2323719"/>
          </a:xfrm>
          <a:prstGeom prst="roundRect">
            <a:avLst>
              <a:gd name="adj" fmla="val 118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3572170" y="1876806"/>
            <a:ext cx="245052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定時到着率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572170" y="2279142"/>
            <a:ext cx="2450526" cy="15373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98.5%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3572170" y="3853053"/>
            <a:ext cx="245052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直近6か月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3499018" y="4218813"/>
            <a:ext cx="2596830" cy="2323719"/>
          </a:xfrm>
          <a:prstGeom prst="roundRect">
            <a:avLst>
              <a:gd name="adj" fmla="val 118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5" name="Text 23"/>
          <p:cNvSpPr/>
          <p:nvPr/>
        </p:nvSpPr>
        <p:spPr>
          <a:xfrm>
            <a:off x="3572170" y="4291965"/>
            <a:ext cx="245052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積載率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572170" y="4694301"/>
            <a:ext cx="2450526" cy="15373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82%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3572170" y="6268212"/>
            <a:ext cx="245052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業界平均 65%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6205576" y="1364742"/>
            <a:ext cx="5193659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5875">
            <a:solidFill>
              <a:srgbClr val="00655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205576" y="1364742"/>
            <a:ext cx="5193659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経済性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205576" y="1803654"/>
            <a:ext cx="1670260" cy="4738878"/>
          </a:xfrm>
          <a:prstGeom prst="roundRect">
            <a:avLst>
              <a:gd name="adj" fmla="val 1642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6278728" y="1876806"/>
            <a:ext cx="152395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月商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278728" y="2279142"/>
            <a:ext cx="1523956" cy="3952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1.1億円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6278728" y="6268212"/>
            <a:ext cx="152395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2026年3月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7967275" y="1803654"/>
            <a:ext cx="1670260" cy="4738878"/>
          </a:xfrm>
          <a:prstGeom prst="roundRect">
            <a:avLst>
              <a:gd name="adj" fmla="val 1642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8040427" y="1876806"/>
            <a:ext cx="152395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粗利率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8040427" y="2279142"/>
            <a:ext cx="1523956" cy="3952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24%</a:t>
            </a:r>
            <a:endParaRPr lang="en-US" sz="2200" dirty="0"/>
          </a:p>
        </p:txBody>
      </p:sp>
      <p:sp>
        <p:nvSpPr>
          <p:cNvPr id="37" name="Shape 35"/>
          <p:cNvSpPr/>
          <p:nvPr/>
        </p:nvSpPr>
        <p:spPr>
          <a:xfrm>
            <a:off x="9728975" y="1803654"/>
            <a:ext cx="1670260" cy="4738878"/>
          </a:xfrm>
          <a:prstGeom prst="roundRect">
            <a:avLst>
              <a:gd name="adj" fmla="val 1642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38" name="Text 36"/>
          <p:cNvSpPr/>
          <p:nvPr/>
        </p:nvSpPr>
        <p:spPr>
          <a:xfrm>
            <a:off x="9802127" y="1876806"/>
            <a:ext cx="152395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継続率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9802127" y="2279142"/>
            <a:ext cx="1523956" cy="3952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93%</a:t>
            </a:r>
            <a:endParaRPr lang="en-US" sz="2200" dirty="0"/>
          </a:p>
        </p:txBody>
      </p:sp>
      <p:sp>
        <p:nvSpPr>
          <p:cNvPr id="40" name="Text 38"/>
          <p:cNvSpPr/>
          <p:nvPr/>
        </p:nvSpPr>
        <p:spPr>
          <a:xfrm>
            <a:off x="9802127" y="6268212"/>
            <a:ext cx="152395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年間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2" name="Shape 40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3" name="Shape 41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市場と競合</a:t>
            </a:r>
            <a:endParaRPr lang="en-US" sz="883" dirty="0"/>
          </a:p>
        </p:txBody>
      </p:sp>
      <p:sp>
        <p:nvSpPr>
          <p:cNvPr id="45" name="Shape 43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事業の設計</a:t>
            </a:r>
            <a:endParaRPr lang="en-US" sz="883" dirty="0"/>
          </a:p>
        </p:txBody>
      </p:sp>
      <p:sp>
        <p:nvSpPr>
          <p:cNvPr id="47" name="Shape 45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計画と体制</a:t>
            </a:r>
            <a:endParaRPr lang="en-US" sz="883" dirty="0"/>
          </a:p>
        </p:txBody>
      </p:sp>
      <p:sp>
        <p:nvSpPr>
          <p:cNvPr id="49" name="Shape 47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50" name="Text 48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財務と判断</a:t>
            </a:r>
            <a:endParaRPr lang="en-US" sz="883" dirty="0"/>
          </a:p>
        </p:txBody>
      </p:sp>
      <p:sp>
        <p:nvSpPr>
          <p:cNvPr id="51" name="Text 49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40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おわりに — ご判断いただきたい3点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おわりに — ご判断いただきたい3点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57529" cy="1097350"/>
          </a:xfrm>
          <a:prstGeom prst="rect">
            <a:avLst/>
          </a:prstGeom>
          <a:solidFill>
            <a:srgbClr val="009B91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529" y="614325"/>
            <a:ext cx="774249" cy="19507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923521" y="377190"/>
            <a:ext cx="10344653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おわりに — ご判断いただきたい3点</a:t>
            </a:r>
            <a:endParaRPr lang="en-US" sz="2064" dirty="0"/>
          </a:p>
        </p:txBody>
      </p:sp>
      <p:sp>
        <p:nvSpPr>
          <p:cNvPr id="6" name="Shape 4"/>
          <p:cNvSpPr/>
          <p:nvPr/>
        </p:nvSpPr>
        <p:spPr>
          <a:xfrm>
            <a:off x="792460" y="1538478"/>
            <a:ext cx="2011680" cy="292608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792460" y="1538478"/>
            <a:ext cx="201168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3つの判断事項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92460" y="1008126"/>
            <a:ext cx="10606775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1地域の実証は終わった。次は、同じ型を2地域目で再現する投資を決めたい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65612" y="2059686"/>
            <a:ext cx="50292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780" dirty="0"/>
          </a:p>
        </p:txBody>
      </p:sp>
      <p:sp>
        <p:nvSpPr>
          <p:cNvPr id="10" name="Text 8"/>
          <p:cNvSpPr/>
          <p:nvPr/>
        </p:nvSpPr>
        <p:spPr>
          <a:xfrm>
            <a:off x="1459972" y="2059686"/>
            <a:ext cx="9866111" cy="2905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848"/>
              </a:lnSpc>
              <a:buNone/>
            </a:pPr>
            <a:r>
              <a:rPr lang="en-US" sz="14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2地域目（中部）への投資承認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69700" y="2459949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車両6台・ドライバー8名・荷主画面の増強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569700" y="2756154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初年度の投資 1.8億円、3年目に単年黒字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65612" y="3652266"/>
            <a:ext cx="50292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780" dirty="0"/>
          </a:p>
        </p:txBody>
      </p:sp>
      <p:sp>
        <p:nvSpPr>
          <p:cNvPr id="14" name="Text 12"/>
          <p:cNvSpPr/>
          <p:nvPr/>
        </p:nvSpPr>
        <p:spPr>
          <a:xfrm>
            <a:off x="1459972" y="3652266"/>
            <a:ext cx="9866111" cy="2905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848"/>
              </a:lnSpc>
              <a:buNone/>
            </a:pPr>
            <a:r>
              <a:rPr lang="en-US" sz="14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運営会議への権限委譲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69700" y="4052529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地域ごとの価格と契約条件は室長の決裁に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569700" y="4348734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月次で経営会議へ報告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65612" y="5244846"/>
            <a:ext cx="50292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780" dirty="0"/>
          </a:p>
        </p:txBody>
      </p:sp>
      <p:sp>
        <p:nvSpPr>
          <p:cNvPr id="18" name="Text 16"/>
          <p:cNvSpPr/>
          <p:nvPr/>
        </p:nvSpPr>
        <p:spPr>
          <a:xfrm>
            <a:off x="1459972" y="5244846"/>
            <a:ext cx="9866111" cy="2905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848"/>
              </a:lnSpc>
              <a:buNone/>
            </a:pPr>
            <a:r>
              <a:rPr lang="en-US" sz="14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協力会社との協業の枠組み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569700" y="5645109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地域の運送3社と共同運行の契約へ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569700" y="5941314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保険・リースの条件を本社でまとめる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41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スライド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スライド 42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>
              <a:alpha val="58000"/>
            </a:srgbClr>
          </a:solidFill>
          <a:ln>
            <a:noFill/>
          </a:ln>
        </p:spPr>
      </p:sp>
      <p:sp>
        <p:nvSpPr>
          <p:cNvPr id="6" name="Shape 3"/>
          <p:cNvSpPr/>
          <p:nvPr/>
        </p:nvSpPr>
        <p:spPr>
          <a:xfrm>
            <a:off x="853419" y="3154680"/>
            <a:ext cx="1463003" cy="5486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853419" y="2743200"/>
            <a:ext cx="8534187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事業計画書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53419" y="3291840"/>
            <a:ext cx="9753356" cy="1508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448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ご検討ありがとうございました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853419" y="4869180"/>
            <a:ext cx="8534187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77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次の運営会議までに、下の3点を進めます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095848" y="5897880"/>
            <a:ext cx="3413675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2026年4月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53419" y="6240780"/>
            <a:ext cx="3413675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株式会社ハルカ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389010" y="6240780"/>
            <a:ext cx="2682173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新規事業開発室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193100" y="6240780"/>
            <a:ext cx="2682173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サンプル 太郎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853419" y="411480"/>
            <a:ext cx="4876678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98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Confidential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853419" y="5417820"/>
            <a:ext cx="670543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来月の運営会議で投資判断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853419" y="5664708"/>
            <a:ext cx="670543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2地域目の候補を選定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853419" y="5911596"/>
            <a:ext cx="670543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荷主画面の改善を先行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次世代の地域配送 事業計画（抜粋）</dc:title>
  <dc:subject>PptxGenJS Presentation</dc:subject>
  <dc:creator>I&amp;B Consulting Base1</dc:creator>
  <cp:lastModifiedBy>I&amp;B Consulting Base1</cp:lastModifiedBy>
  <cp:revision>1</cp:revision>
  <dcterms:created xsi:type="dcterms:W3CDTF">2026-01-15T03:00:00Z</dcterms:created>
  <dcterms:modified xsi:type="dcterms:W3CDTF">2026-01-15T03:00:00Z</dcterms:modified>
</cp:coreProperties>
</file>