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B_OUTLINE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B_OUTLINE_TITLE_GREY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B_OUTLINE_TITLE_GRADIENT">
    <p:bg>
      <p:bgPr>
        <a:solidFill>
          <a:srgbClr val="F4FB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200" dirty="0">
                <a:solidFill>
                  <a:srgbClr val="FFFFFF"/>
                </a:solidFill>
              </a:defRPr>
            </a:lvl1pPr>
          </a:lstStyle>
          <a:p>
            <a:pPr indent="0" marL="0">
              <a:buNone/>
            </a:pPr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16.xml"/><Relationship Id="rId3" Type="http://schemas.openxmlformats.org/officeDocument/2006/relationships/slide" Target="slide26.xml"/><Relationship Id="rId4" Type="http://schemas.openxmlformats.org/officeDocument/2006/relationships/slide" Target="slide3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16.xml"/><Relationship Id="rId3" Type="http://schemas.openxmlformats.org/officeDocument/2006/relationships/slide" Target="slide26.xml"/><Relationship Id="rId4" Type="http://schemas.openxmlformats.org/officeDocument/2006/relationships/slide" Target="slide3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16.xml"/><Relationship Id="rId3" Type="http://schemas.openxmlformats.org/officeDocument/2006/relationships/slide" Target="slide26.xml"/><Relationship Id="rId4" Type="http://schemas.openxmlformats.org/officeDocument/2006/relationships/slide" Target="slide3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16.xml"/><Relationship Id="rId3" Type="http://schemas.openxmlformats.org/officeDocument/2006/relationships/slide" Target="slide26.xml"/><Relationship Id="rId4" Type="http://schemas.openxmlformats.org/officeDocument/2006/relationships/slide" Target="slide3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" Target="slide16.xml"/><Relationship Id="rId3" Type="http://schemas.openxmlformats.org/officeDocument/2006/relationships/slide" Target="slide26.xml"/><Relationship Id="rId4" Type="http://schemas.openxmlformats.org/officeDocument/2006/relationships/slide" Target="slide3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スライド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スライド 1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512" y="0"/>
            <a:ext cx="7071183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008F85"/>
          </a:solidFill>
          <a:ln>
            <a:noFill/>
          </a:ln>
        </p:spPr>
      </p:sp>
      <p:sp>
        <p:nvSpPr>
          <p:cNvPr id="6" name="Shape 3"/>
          <p:cNvSpPr/>
          <p:nvPr/>
        </p:nvSpPr>
        <p:spPr>
          <a:xfrm>
            <a:off x="5022978" y="0"/>
            <a:ext cx="97534" cy="68580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7" name="Text 4"/>
          <p:cNvSpPr/>
          <p:nvPr/>
        </p:nvSpPr>
        <p:spPr>
          <a:xfrm>
            <a:off x="548626" y="822960"/>
            <a:ext cx="4145176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Plan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48626" y="1234440"/>
            <a:ext cx="4145176" cy="1920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Next-generation</a:t>
            </a:r>
            <a:endParaRPr lang="en-US" sz="3000" dirty="0"/>
          </a:p>
          <a:p>
            <a:pPr algn="l" indent="0" marL="0">
              <a:lnSpc>
                <a:spcPts val="336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Regional Delivery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548626" y="3223260"/>
            <a:ext cx="4145176" cy="6172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7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plan for “Haruka Express” (excerpt)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48626" y="5074920"/>
            <a:ext cx="4145176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652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 the Management Committee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48626" y="5417820"/>
            <a:ext cx="4145176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April 2026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548626" y="5863590"/>
            <a:ext cx="4145176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Inc.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26" y="6137910"/>
            <a:ext cx="2279847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New Business Development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2828473" y="6137910"/>
            <a:ext cx="1865329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Sam Sample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48626" y="308610"/>
            <a:ext cx="4145176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98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Confidential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548626" y="3977640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and competition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48626" y="4279392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design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48626" y="4581144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 and team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48626" y="4882896"/>
            <a:ext cx="4145176" cy="2606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Finance and decision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ge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Agenda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87668" y="2880360"/>
            <a:ext cx="3657509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Agenda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and competition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P.7</a:t>
            </a:r>
            <a:endParaRPr lang="en-US" sz="1485" dirty="0"/>
          </a:p>
        </p:txBody>
      </p:sp>
      <p:sp>
        <p:nvSpPr>
          <p:cNvPr id="8" name="Shape 6">
            <a:hlinkClick r:id="rId1" tooltip="1. Market and competition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design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P.16</a:t>
            </a:r>
            <a:endParaRPr lang="en-US" sz="1485" dirty="0"/>
          </a:p>
        </p:txBody>
      </p:sp>
      <p:sp>
        <p:nvSpPr>
          <p:cNvPr id="12" name="Shape 10">
            <a:hlinkClick r:id="rId2" tooltip="2. Business design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 and team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P.26</a:t>
            </a:r>
            <a:endParaRPr lang="en-US" sz="1485" dirty="0"/>
          </a:p>
        </p:txBody>
      </p:sp>
      <p:sp>
        <p:nvSpPr>
          <p:cNvPr id="16" name="Shape 14">
            <a:hlinkClick r:id="rId3" tooltip="3. Plan and team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Finance and decision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P.34</a:t>
            </a:r>
            <a:endParaRPr lang="en-US" sz="1485" dirty="0"/>
          </a:p>
        </p:txBody>
      </p:sp>
      <p:sp>
        <p:nvSpPr>
          <p:cNvPr id="20" name="Shape 18">
            <a:hlinkClick r:id="rId4" tooltip="4. Finance and decision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Introduction — What we want to decide toda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Introduction — What we want to decide today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377190"/>
            <a:ext cx="10606775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Introduction — What we want to decide today</a:t>
            </a:r>
            <a:endParaRPr lang="en-US" sz="2064" dirty="0"/>
          </a:p>
        </p:txBody>
      </p:sp>
      <p:sp>
        <p:nvSpPr>
          <p:cNvPr id="4" name="Shape 2"/>
          <p:cNvSpPr/>
          <p:nvPr/>
        </p:nvSpPr>
        <p:spPr>
          <a:xfrm>
            <a:off x="792460" y="939546"/>
            <a:ext cx="10606775" cy="886968"/>
          </a:xfrm>
          <a:prstGeom prst="rect">
            <a:avLst/>
          </a:prstGeom>
          <a:solidFill>
            <a:srgbClr val="F4F6F8"/>
          </a:solidFill>
          <a:ln>
            <a:noFill/>
          </a:ln>
        </p:spPr>
      </p:sp>
      <p:sp>
        <p:nvSpPr>
          <p:cNvPr id="5" name="Shape 3"/>
          <p:cNvSpPr/>
          <p:nvPr/>
        </p:nvSpPr>
        <p:spPr>
          <a:xfrm>
            <a:off x="792460" y="939546"/>
            <a:ext cx="50292" cy="886968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989056" y="1085850"/>
            <a:ext cx="868680" cy="237744"/>
          </a:xfrm>
          <a:prstGeom prst="roundRect">
            <a:avLst>
              <a:gd name="adj" fmla="val 46154"/>
            </a:avLst>
          </a:prstGeom>
          <a:solidFill>
            <a:srgbClr val="009B91"/>
          </a:solidFill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Conclusion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960149" y="939546"/>
            <a:ext cx="9292782" cy="8869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450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Kanto proved punctuality and profit can coexist. We ask for the region-2 investment decision</a:t>
            </a:r>
            <a:endParaRPr lang="en-US" sz="1690" dirty="0"/>
          </a:p>
        </p:txBody>
      </p:sp>
      <p:sp>
        <p:nvSpPr>
          <p:cNvPr id="8" name="Shape 6"/>
          <p:cNvSpPr/>
          <p:nvPr/>
        </p:nvSpPr>
        <p:spPr>
          <a:xfrm>
            <a:off x="792460" y="1963674"/>
            <a:ext cx="3380026" cy="365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2460" y="1963674"/>
            <a:ext cx="3380026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938764" y="2155698"/>
            <a:ext cx="308741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　Background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938764" y="2484882"/>
            <a:ext cx="3087418" cy="2991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38"/>
              </a:lnSpc>
              <a:spcBef>
                <a:spcPts val="300"/>
              </a:spcBef>
              <a:buNone/>
            </a:pPr>
            <a:r>
              <a:rPr lang="en-US" sz="12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routes for mid-sized companies are a gap: majors overlook them and local carriers struggle with punctuality. Outsourcing is accelerating.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405835" y="1963674"/>
            <a:ext cx="3380026" cy="365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05835" y="1963674"/>
            <a:ext cx="3380026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4552139" y="2155698"/>
            <a:ext cx="308741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　What the pilot showed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52139" y="2484882"/>
            <a:ext cx="3087418" cy="2991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38"/>
              </a:lnSpc>
              <a:spcBef>
                <a:spcPts val="300"/>
              </a:spcBef>
              <a:buNone/>
            </a:pPr>
            <a:r>
              <a:rPr lang="en-US" sz="12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Load factor 82% and on-time arrival 98.5% through forecasting. 48 shippers, ¥110M monthly revenue, 93% retention.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19209" y="1963674"/>
            <a:ext cx="3380026" cy="365888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19209" y="1963674"/>
            <a:ext cx="3380026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8165513" y="2155698"/>
            <a:ext cx="3087418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　The ask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165513" y="2484882"/>
            <a:ext cx="3087418" cy="2991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38"/>
              </a:lnSpc>
              <a:spcBef>
                <a:spcPts val="300"/>
              </a:spcBef>
              <a:buNone/>
            </a:pPr>
            <a:r>
              <a:rPr lang="en-US" sz="12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Approve the second-region investment (vehicles, hiring, shipper portal) toward Chubu and Kansai.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92460" y="5803240"/>
            <a:ext cx="10606775" cy="677570"/>
          </a:xfrm>
          <a:prstGeom prst="rect">
            <a:avLst/>
          </a:prstGeom>
          <a:solidFill>
            <a:srgbClr val="F4F6F8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938764" y="6023153"/>
            <a:ext cx="2121355" cy="237744"/>
          </a:xfrm>
          <a:prstGeom prst="roundRect">
            <a:avLst>
              <a:gd name="adj" fmla="val 46154"/>
            </a:avLst>
          </a:prstGeom>
          <a:noFill/>
          <a:ln w="9525">
            <a:solidFill>
              <a:srgbClr val="009B91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Next step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162532" y="5803240"/>
            <a:ext cx="8090399" cy="6775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Decision at next month’s steering meeting. Within six weeks of approval we present the second region and its team.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ompany overview — Haruka Inc.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Company overview — Haruka Inc.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377190"/>
            <a:ext cx="10606775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Company overview — Haruka Inc.</a:t>
            </a:r>
            <a:endParaRPr lang="en-US" sz="2064" dirty="0"/>
          </a:p>
        </p:txBody>
      </p:sp>
      <p:sp>
        <p:nvSpPr>
          <p:cNvPr id="4" name="Shape 2"/>
          <p:cNvSpPr/>
          <p:nvPr/>
        </p:nvSpPr>
        <p:spPr>
          <a:xfrm>
            <a:off x="4526780" y="1008126"/>
            <a:ext cx="6872455" cy="5472684"/>
          </a:xfrm>
          <a:prstGeom prst="roundRect">
            <a:avLst>
              <a:gd name="adj" fmla="val 167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2460" y="1236726"/>
            <a:ext cx="64008" cy="34747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93044" y="1081278"/>
            <a:ext cx="1154017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Founded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101925" y="1081278"/>
            <a:ext cx="2296838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April 2009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92460" y="2067001"/>
            <a:ext cx="64008" cy="33284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893044" y="1995678"/>
            <a:ext cx="1154017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Capital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101925" y="1995678"/>
            <a:ext cx="229683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¥300M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101925" y="2471166"/>
            <a:ext cx="229683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As of March 2026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792460" y="3065526"/>
            <a:ext cx="64008" cy="34747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3" name="Text 11"/>
          <p:cNvSpPr/>
          <p:nvPr/>
        </p:nvSpPr>
        <p:spPr>
          <a:xfrm>
            <a:off x="893044" y="2910078"/>
            <a:ext cx="1154017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Locations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101925" y="2910078"/>
            <a:ext cx="2296838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Yokohama HQ / 4 distribution centers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92460" y="3895801"/>
            <a:ext cx="64008" cy="33284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93044" y="3824478"/>
            <a:ext cx="1154017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Employees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2101925" y="3824478"/>
            <a:ext cx="229683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210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101925" y="4299966"/>
            <a:ext cx="229683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incl. 96 drivers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92460" y="4894326"/>
            <a:ext cx="64008" cy="34747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893044" y="4738878"/>
            <a:ext cx="1154017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250"/>
              </a:lnSpc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2101925" y="4738878"/>
            <a:ext cx="2296838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B2B delivery</a:t>
            </a:r>
            <a:endParaRPr lang="en-US" sz="12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Store replenishment, warehousing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673084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2009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673084" y="1392174"/>
            <a:ext cx="1066161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Founded; B2B delivery in Yokohama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775821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2013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775821" y="1392174"/>
            <a:ext cx="1066161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Store replenishment launched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6878558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2017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878558" y="1392174"/>
            <a:ext cx="1066161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Four distribution centers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981295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981295" y="1392174"/>
            <a:ext cx="1066161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In-house demand forecasting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9084033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2024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084033" y="1392174"/>
            <a:ext cx="1066161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Shared-delivery pilot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0186770" y="1136142"/>
            <a:ext cx="1066161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10186770" y="1392174"/>
            <a:ext cx="1066161" cy="6035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“Haruka Express” under review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4787124" y="5195006"/>
            <a:ext cx="516081" cy="901756"/>
          </a:xfrm>
          <a:prstGeom prst="rect">
            <a:avLst/>
          </a:prstGeom>
          <a:solidFill>
            <a:srgbClr val="9ED9D5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4768836" y="4975550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4787124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FY17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5435534" y="4994616"/>
            <a:ext cx="516081" cy="1102146"/>
          </a:xfrm>
          <a:prstGeom prst="rect">
            <a:avLst/>
          </a:prstGeom>
          <a:solidFill>
            <a:srgbClr val="8AD1CD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5417246" y="4775160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22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5435534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FY18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6083943" y="4744129"/>
            <a:ext cx="516081" cy="1352633"/>
          </a:xfrm>
          <a:prstGeom prst="rect">
            <a:avLst/>
          </a:prstGeom>
          <a:solidFill>
            <a:srgbClr val="76C9C4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6065655" y="4524673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27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6083943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FY19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6732353" y="4643934"/>
            <a:ext cx="516081" cy="1452828"/>
          </a:xfrm>
          <a:prstGeom prst="rect">
            <a:avLst/>
          </a:prstGeom>
          <a:solidFill>
            <a:srgbClr val="63C2BC"/>
          </a:solidFill>
          <a:ln>
            <a:noFill/>
          </a:ln>
        </p:spPr>
      </p:sp>
      <p:sp>
        <p:nvSpPr>
          <p:cNvPr id="44" name="Text 42"/>
          <p:cNvSpPr/>
          <p:nvPr/>
        </p:nvSpPr>
        <p:spPr>
          <a:xfrm>
            <a:off x="6714065" y="4424478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29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732353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FY20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7380762" y="4393446"/>
            <a:ext cx="516081" cy="1703316"/>
          </a:xfrm>
          <a:prstGeom prst="rect">
            <a:avLst/>
          </a:prstGeom>
          <a:solidFill>
            <a:srgbClr val="4FBAB3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7362474" y="4173990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7380762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FY21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8029172" y="4042763"/>
            <a:ext cx="516081" cy="2053999"/>
          </a:xfrm>
          <a:prstGeom prst="rect">
            <a:avLst/>
          </a:prstGeom>
          <a:solidFill>
            <a:srgbClr val="00958B"/>
          </a:solidFill>
          <a:ln>
            <a:noFill/>
          </a:ln>
        </p:spPr>
      </p:sp>
      <p:sp>
        <p:nvSpPr>
          <p:cNvPr id="50" name="Text 48"/>
          <p:cNvSpPr/>
          <p:nvPr/>
        </p:nvSpPr>
        <p:spPr>
          <a:xfrm>
            <a:off x="8010884" y="3823307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41</a:t>
            </a:r>
            <a:endParaRPr lang="en-US" sz="800" dirty="0"/>
          </a:p>
        </p:txBody>
      </p:sp>
      <p:sp>
        <p:nvSpPr>
          <p:cNvPr id="51" name="Text 49"/>
          <p:cNvSpPr/>
          <p:nvPr/>
        </p:nvSpPr>
        <p:spPr>
          <a:xfrm>
            <a:off x="8029172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FY22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8677581" y="3742178"/>
            <a:ext cx="516081" cy="2354584"/>
          </a:xfrm>
          <a:prstGeom prst="rect">
            <a:avLst/>
          </a:prstGeom>
          <a:solidFill>
            <a:srgbClr val="008980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8659293" y="3522722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47</a:t>
            </a:r>
            <a:endParaRPr lang="en-US" sz="800" dirty="0"/>
          </a:p>
        </p:txBody>
      </p:sp>
      <p:sp>
        <p:nvSpPr>
          <p:cNvPr id="54" name="Text 52"/>
          <p:cNvSpPr/>
          <p:nvPr/>
        </p:nvSpPr>
        <p:spPr>
          <a:xfrm>
            <a:off x="8677581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FY23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9325991" y="3341398"/>
            <a:ext cx="516081" cy="2755364"/>
          </a:xfrm>
          <a:prstGeom prst="rect">
            <a:avLst/>
          </a:prstGeom>
          <a:solidFill>
            <a:srgbClr val="007D75"/>
          </a:solidFill>
          <a:ln>
            <a:noFill/>
          </a:ln>
        </p:spPr>
      </p:sp>
      <p:sp>
        <p:nvSpPr>
          <p:cNvPr id="56" name="Text 54"/>
          <p:cNvSpPr/>
          <p:nvPr/>
        </p:nvSpPr>
        <p:spPr>
          <a:xfrm>
            <a:off x="9307703" y="3121942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55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9325991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FY24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9974400" y="2940618"/>
            <a:ext cx="516081" cy="3156144"/>
          </a:xfrm>
          <a:prstGeom prst="rect">
            <a:avLst/>
          </a:prstGeom>
          <a:solidFill>
            <a:srgbClr val="00716A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9956112" y="2721162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63</a:t>
            </a:r>
            <a:endParaRPr lang="en-US" sz="800" dirty="0"/>
          </a:p>
        </p:txBody>
      </p:sp>
      <p:sp>
        <p:nvSpPr>
          <p:cNvPr id="60" name="Text 58"/>
          <p:cNvSpPr/>
          <p:nvPr/>
        </p:nvSpPr>
        <p:spPr>
          <a:xfrm>
            <a:off x="9974400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FY25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10622810" y="2539837"/>
            <a:ext cx="516081" cy="3556925"/>
          </a:xfrm>
          <a:prstGeom prst="rect">
            <a:avLst/>
          </a:prstGeom>
          <a:solidFill>
            <a:srgbClr val="00655E"/>
          </a:solidFill>
          <a:ln>
            <a:noFill/>
          </a:ln>
        </p:spPr>
      </p:sp>
      <p:sp>
        <p:nvSpPr>
          <p:cNvPr id="62" name="Text 60"/>
          <p:cNvSpPr/>
          <p:nvPr/>
        </p:nvSpPr>
        <p:spPr>
          <a:xfrm>
            <a:off x="10604522" y="2338669"/>
            <a:ext cx="552657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71</a:t>
            </a:r>
            <a:endParaRPr lang="en-US" sz="800" dirty="0"/>
          </a:p>
        </p:txBody>
      </p:sp>
      <p:sp>
        <p:nvSpPr>
          <p:cNvPr id="63" name="Text 61"/>
          <p:cNvSpPr/>
          <p:nvPr/>
        </p:nvSpPr>
        <p:spPr>
          <a:xfrm>
            <a:off x="10622810" y="6096762"/>
            <a:ext cx="5160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FY26</a:t>
            </a:r>
            <a:endParaRPr lang="en-US" sz="800" dirty="0"/>
          </a:p>
        </p:txBody>
      </p:sp>
      <p:sp>
        <p:nvSpPr>
          <p:cNvPr id="64" name="Text 62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スライド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スライド 5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243834" y="0"/>
            <a:ext cx="9997190" cy="9944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EDEFF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Personal Information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4876678" y="5863590"/>
            <a:ext cx="7071183" cy="9944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5400" b="1" dirty="0">
                <a:solidFill>
                  <a:srgbClr val="EDEFF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Career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-44243" y="1083564"/>
            <a:ext cx="4690872" cy="4690872"/>
          </a:xfrm>
          <a:prstGeom prst="ellipse">
            <a:avLst/>
          </a:prstGeom>
          <a:solidFill>
            <a:srgbClr val="009B91">
              <a:alpha val="22000"/>
            </a:srgbClr>
          </a:solidFill>
          <a:ln>
            <a:noFill/>
          </a:ln>
        </p:spPr>
      </p:sp>
      <p:sp>
        <p:nvSpPr>
          <p:cNvPr id="6" name="Shape 4"/>
          <p:cNvSpPr/>
          <p:nvPr/>
        </p:nvSpPr>
        <p:spPr>
          <a:xfrm>
            <a:off x="-167687" y="1371600"/>
            <a:ext cx="4114800" cy="4114800"/>
          </a:xfrm>
          <a:prstGeom prst="ellipse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4206135" y="857250"/>
            <a:ext cx="3413675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spc="150" kern="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Head of New Business Development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135" y="1371600"/>
            <a:ext cx="3413675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spc="200" kern="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Sam Sample</a:t>
            </a:r>
            <a:endParaRPr lang="en-US" sz="3400" dirty="0"/>
          </a:p>
        </p:txBody>
      </p:sp>
      <p:sp>
        <p:nvSpPr>
          <p:cNvPr id="9" name="Shape 7"/>
          <p:cNvSpPr/>
          <p:nvPr/>
        </p:nvSpPr>
        <p:spPr>
          <a:xfrm>
            <a:off x="7863643" y="925830"/>
            <a:ext cx="0" cy="1817370"/>
          </a:xfrm>
          <a:prstGeom prst="line">
            <a:avLst/>
          </a:prstGeom>
          <a:noFill/>
          <a:ln w="12700">
            <a:solidFill>
              <a:srgbClr val="D8DCE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83094" y="925830"/>
            <a:ext cx="3803809" cy="4543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Born 1988, Kanagawa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083094" y="1380173"/>
            <a:ext cx="3803809" cy="0"/>
          </a:xfrm>
          <a:prstGeom prst="line">
            <a:avLst/>
          </a:prstGeom>
          <a:noFill/>
          <a:ln w="9525">
            <a:solidFill>
              <a:srgbClr val="D8DCE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83094" y="1380173"/>
            <a:ext cx="3803809" cy="4543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B.Eng. in Information Engineering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83094" y="1834515"/>
            <a:ext cx="3803809" cy="0"/>
          </a:xfrm>
          <a:prstGeom prst="line">
            <a:avLst/>
          </a:prstGeom>
          <a:noFill/>
          <a:ln w="9525">
            <a:solidFill>
              <a:srgbClr val="D8DCE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83094" y="1834515"/>
            <a:ext cx="3803809" cy="9086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Logistics operations and demand forecasting</a:t>
            </a:r>
            <a:endParaRPr lang="en-US" sz="125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B3A4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Led three delivery-network redesigns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876678" y="3291840"/>
            <a:ext cx="7010225" cy="0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20512" y="3291840"/>
            <a:ext cx="0" cy="2359152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13033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4613033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2011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120512" y="5650992"/>
            <a:ext cx="975336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5120512" y="5650992"/>
            <a:ext cx="975336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Joined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120512" y="6076188"/>
            <a:ext cx="1776178" cy="2880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Ran a distribution center in the Kanto area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812110" y="3291840"/>
            <a:ext cx="0" cy="1675638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04630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6304630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2016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812110" y="4967478"/>
            <a:ext cx="1776178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812110" y="4967478"/>
            <a:ext cx="1776178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Demand forecasting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6812110" y="5392674"/>
            <a:ext cx="177617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Built the in-house forecast model</a:t>
            </a:r>
            <a:endParaRPr lang="en-US" sz="115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Cut stock-outs by 40%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503707" y="3291840"/>
            <a:ext cx="0" cy="992124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996228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7996228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503707" y="4283964"/>
            <a:ext cx="1776178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8503707" y="4283964"/>
            <a:ext cx="1776178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development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8503707" y="4709160"/>
            <a:ext cx="177617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Launched shared</a:t>
            </a:r>
            <a:endParaRPr lang="en-US" sz="115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last-mile delivery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10195305" y="3291840"/>
            <a:ext cx="0" cy="308610"/>
          </a:xfrm>
          <a:prstGeom prst="line">
            <a:avLst/>
          </a:prstGeom>
          <a:noFill/>
          <a:ln w="9525">
            <a:solidFill>
              <a:srgbClr val="C7CDD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687826" y="2777490"/>
            <a:ext cx="1014959" cy="3429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6" name="Text 34"/>
          <p:cNvSpPr/>
          <p:nvPr/>
        </p:nvSpPr>
        <p:spPr>
          <a:xfrm>
            <a:off x="9687826" y="2777490"/>
            <a:ext cx="1014959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10195305" y="3600450"/>
            <a:ext cx="1776178" cy="34290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10195305" y="3600450"/>
            <a:ext cx="1776178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Head of New Business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10195305" y="4025646"/>
            <a:ext cx="1776178" cy="576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Concept and plan for</a:t>
            </a:r>
            <a:endParaRPr lang="en-US" sz="1150" dirty="0"/>
          </a:p>
          <a:p>
            <a:pPr algn="l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“Haruka Express”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he team — New Business Developm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The team — New Business Development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377190"/>
            <a:ext cx="10606775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team — New Business Development</a:t>
            </a:r>
            <a:endParaRPr lang="en-US" sz="2064" dirty="0"/>
          </a:p>
        </p:txBody>
      </p:sp>
      <p:sp>
        <p:nvSpPr>
          <p:cNvPr id="4" name="Shape 2"/>
          <p:cNvSpPr/>
          <p:nvPr/>
        </p:nvSpPr>
        <p:spPr>
          <a:xfrm>
            <a:off x="3575678" y="3009609"/>
            <a:ext cx="288504" cy="0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3575678" y="2249343"/>
            <a:ext cx="0" cy="760266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3545979" y="2219644"/>
            <a:ext cx="59398" cy="59398"/>
          </a:xfrm>
          <a:prstGeom prst="diamond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7" name="Shape 5"/>
          <p:cNvSpPr/>
          <p:nvPr/>
        </p:nvSpPr>
        <p:spPr>
          <a:xfrm>
            <a:off x="3974493" y="2029797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3974493" y="2029797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</a:t>
            </a:r>
            <a:endParaRPr lang="en-US" sz="3742" dirty="0"/>
          </a:p>
        </p:txBody>
      </p:sp>
      <p:sp>
        <p:nvSpPr>
          <p:cNvPr id="9" name="Shape 7"/>
          <p:cNvSpPr/>
          <p:nvPr/>
        </p:nvSpPr>
        <p:spPr>
          <a:xfrm>
            <a:off x="3864182" y="2882234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792460" y="210818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Head</a:t>
            </a:r>
            <a:endParaRPr lang="en-US" sz="1710" dirty="0"/>
          </a:p>
        </p:txBody>
      </p:sp>
      <p:sp>
        <p:nvSpPr>
          <p:cNvPr id="11" name="Text 9"/>
          <p:cNvSpPr/>
          <p:nvPr/>
        </p:nvSpPr>
        <p:spPr>
          <a:xfrm>
            <a:off x="792460" y="242428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Sam Sample</a:t>
            </a:r>
            <a:endParaRPr lang="en-US" sz="1330" dirty="0"/>
          </a:p>
        </p:txBody>
      </p:sp>
      <p:sp>
        <p:nvSpPr>
          <p:cNvPr id="12" name="Text 10"/>
          <p:cNvSpPr/>
          <p:nvPr/>
        </p:nvSpPr>
        <p:spPr>
          <a:xfrm>
            <a:off x="792460" y="2724704"/>
            <a:ext cx="2664422" cy="7160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Owns the strategy and the plan. Spends time at the distribution center and brings back both numbers and voices.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7478971" y="3009609"/>
            <a:ext cx="288504" cy="0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14" name="Shape 12"/>
          <p:cNvSpPr/>
          <p:nvPr/>
        </p:nvSpPr>
        <p:spPr>
          <a:xfrm>
            <a:off x="7767475" y="2249343"/>
            <a:ext cx="0" cy="760266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15" name="Shape 13"/>
          <p:cNvSpPr/>
          <p:nvPr/>
        </p:nvSpPr>
        <p:spPr>
          <a:xfrm>
            <a:off x="7737776" y="2219644"/>
            <a:ext cx="59398" cy="59398"/>
          </a:xfrm>
          <a:prstGeom prst="diamond">
            <a:avLst/>
          </a:prstGeom>
          <a:solidFill>
            <a:srgbClr val="4EBAB3"/>
          </a:solidFill>
          <a:ln>
            <a:noFill/>
          </a:ln>
        </p:spPr>
      </p:sp>
      <p:sp>
        <p:nvSpPr>
          <p:cNvPr id="16" name="Shape 14"/>
          <p:cNvSpPr/>
          <p:nvPr/>
        </p:nvSpPr>
        <p:spPr>
          <a:xfrm>
            <a:off x="5671577" y="2029797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8078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5671577" y="2029797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</a:t>
            </a:r>
            <a:endParaRPr lang="en-US" sz="3742" dirty="0"/>
          </a:p>
        </p:txBody>
      </p:sp>
      <p:sp>
        <p:nvSpPr>
          <p:cNvPr id="18" name="Shape 16"/>
          <p:cNvSpPr/>
          <p:nvPr/>
        </p:nvSpPr>
        <p:spPr>
          <a:xfrm>
            <a:off x="7258350" y="2882234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4EBAB3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7886271" y="210818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planning</a:t>
            </a:r>
            <a:endParaRPr lang="en-US" sz="1710" dirty="0"/>
          </a:p>
        </p:txBody>
      </p:sp>
      <p:sp>
        <p:nvSpPr>
          <p:cNvPr id="20" name="Text 18"/>
          <p:cNvSpPr/>
          <p:nvPr/>
        </p:nvSpPr>
        <p:spPr>
          <a:xfrm>
            <a:off x="7886271" y="242428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Jane Example</a:t>
            </a:r>
            <a:endParaRPr lang="en-US" sz="1330" dirty="0"/>
          </a:p>
        </p:txBody>
      </p:sp>
      <p:sp>
        <p:nvSpPr>
          <p:cNvPr id="21" name="Text 19"/>
          <p:cNvSpPr/>
          <p:nvPr/>
        </p:nvSpPr>
        <p:spPr>
          <a:xfrm>
            <a:off x="7886271" y="2724704"/>
            <a:ext cx="2664422" cy="7160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Designs contract types and pricing. Ran all 48 shipper interviews herself.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424220" y="4479327"/>
            <a:ext cx="288504" cy="0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4424220" y="4479327"/>
            <a:ext cx="0" cy="574482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24" name="Shape 22"/>
          <p:cNvSpPr/>
          <p:nvPr/>
        </p:nvSpPr>
        <p:spPr>
          <a:xfrm>
            <a:off x="4394521" y="5024110"/>
            <a:ext cx="59398" cy="59398"/>
          </a:xfrm>
          <a:prstGeom prst="diamond">
            <a:avLst/>
          </a:prstGeom>
          <a:solidFill>
            <a:srgbClr val="4EBAB3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4823035" y="3499515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4823035" y="3499515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</a:t>
            </a:r>
            <a:endParaRPr lang="en-US" sz="3742" dirty="0"/>
          </a:p>
        </p:txBody>
      </p:sp>
      <p:sp>
        <p:nvSpPr>
          <p:cNvPr id="27" name="Shape 25"/>
          <p:cNvSpPr/>
          <p:nvPr/>
        </p:nvSpPr>
        <p:spPr>
          <a:xfrm>
            <a:off x="4712724" y="4351951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4EBAB3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1641002" y="408740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Forecasting</a:t>
            </a:r>
            <a:endParaRPr lang="en-US" sz="1710" dirty="0"/>
          </a:p>
        </p:txBody>
      </p:sp>
      <p:sp>
        <p:nvSpPr>
          <p:cNvPr id="29" name="Text 27"/>
          <p:cNvSpPr/>
          <p:nvPr/>
        </p:nvSpPr>
        <p:spPr>
          <a:xfrm>
            <a:off x="1641002" y="440350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Max Mock</a:t>
            </a:r>
            <a:endParaRPr lang="en-US" sz="1330" dirty="0"/>
          </a:p>
        </p:txBody>
      </p:sp>
      <p:sp>
        <p:nvSpPr>
          <p:cNvPr id="30" name="Text 28"/>
          <p:cNvSpPr/>
          <p:nvPr/>
        </p:nvSpPr>
        <p:spPr>
          <a:xfrm>
            <a:off x="1641002" y="4703924"/>
            <a:ext cx="2664422" cy="13039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Built the in-house demand model. Lifted load factor from 65% to 82%.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8327513" y="4479327"/>
            <a:ext cx="288504" cy="0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32" name="Shape 30"/>
          <p:cNvSpPr/>
          <p:nvPr/>
        </p:nvSpPr>
        <p:spPr>
          <a:xfrm>
            <a:off x="8616017" y="4479327"/>
            <a:ext cx="0" cy="574482"/>
          </a:xfrm>
          <a:prstGeom prst="line">
            <a:avLst/>
          </a:prstGeom>
          <a:noFill/>
          <a:ln w="9525">
            <a:solidFill>
              <a:srgbClr val="4EBAB3"/>
            </a:solidFill>
            <a:prstDash val="dash"/>
          </a:ln>
        </p:spPr>
      </p:sp>
      <p:sp>
        <p:nvSpPr>
          <p:cNvPr id="33" name="Shape 31"/>
          <p:cNvSpPr/>
          <p:nvPr/>
        </p:nvSpPr>
        <p:spPr>
          <a:xfrm>
            <a:off x="8586318" y="5024110"/>
            <a:ext cx="59398" cy="59398"/>
          </a:xfrm>
          <a:prstGeom prst="diamond">
            <a:avLst/>
          </a:prstGeom>
          <a:solidFill>
            <a:srgbClr val="4EBAB3"/>
          </a:solidFill>
          <a:ln>
            <a:noFill/>
          </a:ln>
        </p:spPr>
      </p:sp>
      <p:sp>
        <p:nvSpPr>
          <p:cNvPr id="34" name="Shape 32"/>
          <p:cNvSpPr/>
          <p:nvPr/>
        </p:nvSpPr>
        <p:spPr>
          <a:xfrm>
            <a:off x="6520119" y="3499515"/>
            <a:ext cx="1697084" cy="1959624"/>
          </a:xfrm>
          <a:custGeom>
            <a:avLst/>
            <a:gdLst/>
            <a:ahLst/>
            <a:cxnLst/>
            <a:rect l="l" t="t" r="r" b="b"/>
            <a:pathLst>
              <a:path w="1697084" h="1959624">
                <a:moveTo>
                  <a:pt x="848542" y="0"/>
                </a:moveTo>
                <a:lnTo>
                  <a:pt x="1697084" y="489906"/>
                </a:lnTo>
                <a:lnTo>
                  <a:pt x="1697084" y="1469718"/>
                </a:lnTo>
                <a:lnTo>
                  <a:pt x="848542" y="1959624"/>
                </a:lnTo>
                <a:lnTo>
                  <a:pt x="0" y="1469718"/>
                </a:lnTo>
                <a:lnTo>
                  <a:pt x="0" y="489906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6520119" y="3499515"/>
            <a:ext cx="1697084" cy="1959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742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</a:t>
            </a:r>
            <a:endParaRPr lang="en-US" sz="3742" dirty="0"/>
          </a:p>
        </p:txBody>
      </p:sp>
      <p:sp>
        <p:nvSpPr>
          <p:cNvPr id="36" name="Shape 34"/>
          <p:cNvSpPr/>
          <p:nvPr/>
        </p:nvSpPr>
        <p:spPr>
          <a:xfrm>
            <a:off x="8106892" y="4351951"/>
            <a:ext cx="220621" cy="254751"/>
          </a:xfrm>
          <a:custGeom>
            <a:avLst/>
            <a:gdLst/>
            <a:ahLst/>
            <a:cxnLst/>
            <a:rect l="l" t="t" r="r" b="b"/>
            <a:pathLst>
              <a:path w="220621" h="254751">
                <a:moveTo>
                  <a:pt x="110310" y="0"/>
                </a:moveTo>
                <a:lnTo>
                  <a:pt x="220621" y="63688"/>
                </a:lnTo>
                <a:lnTo>
                  <a:pt x="220621" y="191063"/>
                </a:lnTo>
                <a:lnTo>
                  <a:pt x="110310" y="254751"/>
                </a:lnTo>
                <a:lnTo>
                  <a:pt x="0" y="191063"/>
                </a:lnTo>
                <a:lnTo>
                  <a:pt x="0" y="63688"/>
                </a:lnTo>
                <a:close/>
              </a:path>
            </a:pathLst>
          </a:custGeom>
          <a:solidFill>
            <a:srgbClr val="4EBAB3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8734813" y="4087402"/>
            <a:ext cx="2664422" cy="28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1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portal</a:t>
            </a:r>
            <a:endParaRPr lang="en-US" sz="1710" dirty="0"/>
          </a:p>
        </p:txBody>
      </p:sp>
      <p:sp>
        <p:nvSpPr>
          <p:cNvPr id="38" name="Text 36"/>
          <p:cNvSpPr/>
          <p:nvPr/>
        </p:nvSpPr>
        <p:spPr>
          <a:xfrm>
            <a:off x="8734813" y="4403505"/>
            <a:ext cx="2664422" cy="2280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3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Dana Demo</a:t>
            </a:r>
            <a:endParaRPr lang="en-US" sz="1330" dirty="0"/>
          </a:p>
        </p:txBody>
      </p:sp>
      <p:sp>
        <p:nvSpPr>
          <p:cNvPr id="39" name="Text 37"/>
          <p:cNvSpPr/>
          <p:nvPr/>
        </p:nvSpPr>
        <p:spPr>
          <a:xfrm>
            <a:off x="8734813" y="4703924"/>
            <a:ext cx="2664422" cy="13039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Designed the screen shippers use to track deliveries. Halved inbound calls.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rket and competi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Market and competition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and competition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and competition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P.7</a:t>
            </a:r>
            <a:endParaRPr lang="en-US" sz="1485" dirty="0"/>
          </a:p>
        </p:txBody>
      </p:sp>
      <p:sp>
        <p:nvSpPr>
          <p:cNvPr id="10" name="Shape 8">
            <a:hlinkClick r:id="rId1" tooltip="1. Market and competition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design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P.16</a:t>
            </a:r>
            <a:endParaRPr lang="en-US" sz="1485" dirty="0"/>
          </a:p>
        </p:txBody>
      </p:sp>
      <p:sp>
        <p:nvSpPr>
          <p:cNvPr id="14" name="Shape 12">
            <a:hlinkClick r:id="rId2" tooltip="2. Business design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 and team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P.26</a:t>
            </a:r>
            <a:endParaRPr lang="en-US" sz="1485" dirty="0"/>
          </a:p>
        </p:txBody>
      </p:sp>
      <p:sp>
        <p:nvSpPr>
          <p:cNvPr id="18" name="Shape 16">
            <a:hlinkClick r:id="rId3" tooltip="3. Plan and team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Finance and decision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P.34</a:t>
            </a:r>
            <a:endParaRPr lang="en-US" sz="1485" dirty="0"/>
          </a:p>
        </p:txBody>
      </p:sp>
      <p:sp>
        <p:nvSpPr>
          <p:cNvPr id="22" name="Shape 20">
            <a:hlinkClick r:id="rId4" tooltip="4. Finance and decision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1 Market — Domestic regional delivery firs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1-1 Market — Domestic regional delivery first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1-1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— Domestic regional delivery first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706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Of the ¥3.3T domestic parcel market, we start with scheduled B2B routes in one region</a:t>
            </a:r>
            <a:endParaRPr lang="en-US" sz="1690" dirty="0"/>
          </a:p>
        </p:txBody>
      </p:sp>
      <p:sp>
        <p:nvSpPr>
          <p:cNvPr id="6" name="Shape 4"/>
          <p:cNvSpPr/>
          <p:nvPr/>
        </p:nvSpPr>
        <p:spPr>
          <a:xfrm>
            <a:off x="5768258" y="2139696"/>
            <a:ext cx="3953887" cy="3953887"/>
          </a:xfrm>
          <a:prstGeom prst="ellipse">
            <a:avLst/>
          </a:prstGeom>
          <a:solidFill>
            <a:srgbClr val="009B91">
              <a:alpha val="22000"/>
            </a:srgbClr>
          </a:solidFill>
          <a:ln>
            <a:noFill/>
          </a:ln>
        </p:spPr>
      </p:sp>
      <p:sp>
        <p:nvSpPr>
          <p:cNvPr id="7" name="Shape 5"/>
          <p:cNvSpPr/>
          <p:nvPr/>
        </p:nvSpPr>
        <p:spPr>
          <a:xfrm>
            <a:off x="6321802" y="3246784"/>
            <a:ext cx="2846798" cy="2846798"/>
          </a:xfrm>
          <a:prstGeom prst="ellipse">
            <a:avLst/>
          </a:prstGeom>
          <a:solidFill>
            <a:srgbClr val="009B91">
              <a:alpha val="38000"/>
            </a:srgbClr>
          </a:solidFill>
          <a:ln>
            <a:noFill/>
          </a:ln>
        </p:spPr>
      </p:sp>
      <p:sp>
        <p:nvSpPr>
          <p:cNvPr id="8" name="Shape 6"/>
          <p:cNvSpPr/>
          <p:nvPr/>
        </p:nvSpPr>
        <p:spPr>
          <a:xfrm>
            <a:off x="6756729" y="4116639"/>
            <a:ext cx="1976943" cy="1976943"/>
          </a:xfrm>
          <a:prstGeom prst="ellipse">
            <a:avLst/>
          </a:prstGeom>
          <a:solidFill>
            <a:srgbClr val="009B91">
              <a:alpha val="58000"/>
            </a:srgbClr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7152118" y="4907417"/>
            <a:ext cx="1186166" cy="1186166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792460" y="2459202"/>
            <a:ext cx="3500236" cy="3354813"/>
          </a:xfrm>
          <a:prstGeom prst="roundRect">
            <a:avLst>
              <a:gd name="adj" fmla="val 1635"/>
            </a:avLst>
          </a:prstGeom>
          <a:solidFill>
            <a:srgbClr val="FFFFFF"/>
          </a:solidFill>
          <a:ln w="12700">
            <a:solidFill>
              <a:srgbClr val="C7CD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2474" y="3110601"/>
            <a:ext cx="3080207" cy="1002299"/>
          </a:xfrm>
          <a:prstGeom prst="roundRect">
            <a:avLst>
              <a:gd name="adj" fmla="val 3649"/>
            </a:avLst>
          </a:prstGeom>
          <a:solidFill>
            <a:srgbClr val="FFFFFF"/>
          </a:solidFill>
          <a:ln w="9525">
            <a:solidFill>
              <a:srgbClr val="C7CDD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02474" y="4222988"/>
            <a:ext cx="3080207" cy="1381013"/>
          </a:xfrm>
          <a:prstGeom prst="roundRect">
            <a:avLst>
              <a:gd name="adj" fmla="val 2648"/>
            </a:avLst>
          </a:prstGeom>
          <a:solidFill>
            <a:srgbClr val="FFFFFF"/>
          </a:solidFill>
          <a:ln w="9525">
            <a:solidFill>
              <a:srgbClr val="C7CDD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18152" y="5105111"/>
            <a:ext cx="2400393" cy="0"/>
          </a:xfrm>
          <a:prstGeom prst="line">
            <a:avLst/>
          </a:prstGeom>
          <a:noFill/>
          <a:ln w="12700">
            <a:solidFill>
              <a:srgbClr val="37415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11009" y="5059391"/>
            <a:ext cx="91440" cy="91440"/>
          </a:xfrm>
          <a:prstGeom prst="ellipse">
            <a:avLst/>
          </a:prstGeom>
          <a:solidFill>
            <a:srgbClr val="374151"/>
          </a:solidFill>
          <a:ln>
            <a:noFill/>
          </a:ln>
        </p:spPr>
      </p:sp>
      <p:sp>
        <p:nvSpPr>
          <p:cNvPr id="15" name="Shape 13"/>
          <p:cNvSpPr/>
          <p:nvPr/>
        </p:nvSpPr>
        <p:spPr>
          <a:xfrm>
            <a:off x="1002474" y="2585210"/>
            <a:ext cx="3080207" cy="399382"/>
          </a:xfrm>
          <a:prstGeom prst="roundRect">
            <a:avLst>
              <a:gd name="adj" fmla="val 11448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1002474" y="2585210"/>
            <a:ext cx="3080207" cy="3993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Domestic target market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002474" y="3139499"/>
            <a:ext cx="3080207" cy="2164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Markets we serve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02474" y="3355907"/>
            <a:ext cx="3080207" cy="3246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¥1.2T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156485" y="3680519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B2B delivery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56485" y="3860859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¥900B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542578" y="3680519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Store replenishment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2542578" y="3860859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¥300B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92460" y="4112901"/>
            <a:ext cx="3500236" cy="1100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＋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02474" y="4251885"/>
            <a:ext cx="3080207" cy="2164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Markets we enter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02474" y="4468293"/>
            <a:ext cx="3080207" cy="3246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¥2.1T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156485" y="4792905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Regional delivery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156485" y="4973245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¥1.4T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2542578" y="4792905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Same-day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542578" y="4973245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¥500B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156485" y="5171619"/>
            <a:ext cx="1386093" cy="180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routes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156485" y="5351959"/>
            <a:ext cx="1386093" cy="198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¥200B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143877" y="2278082"/>
            <a:ext cx="3202648" cy="2639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Global logistics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143877" y="2542004"/>
            <a:ext cx="3202648" cy="422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¥1,200T</a:t>
            </a:r>
            <a:endParaRPr lang="en-US" sz="2600" dirty="0"/>
          </a:p>
        </p:txBody>
      </p:sp>
      <p:sp>
        <p:nvSpPr>
          <p:cNvPr id="34" name="Text 32"/>
          <p:cNvSpPr/>
          <p:nvPr/>
        </p:nvSpPr>
        <p:spPr>
          <a:xfrm>
            <a:off x="6143877" y="2964279"/>
            <a:ext cx="3202648" cy="1935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(2025 est.)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592248" y="3346422"/>
            <a:ext cx="2305907" cy="2118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Domestic logistics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6592248" y="3558271"/>
            <a:ext cx="2305907" cy="338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83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¥26T</a:t>
            </a:r>
            <a:endParaRPr lang="en-US" sz="2383" dirty="0"/>
          </a:p>
        </p:txBody>
      </p:sp>
      <p:sp>
        <p:nvSpPr>
          <p:cNvPr id="37" name="Text 35"/>
          <p:cNvSpPr/>
          <p:nvPr/>
        </p:nvSpPr>
        <p:spPr>
          <a:xfrm>
            <a:off x="6592248" y="3897230"/>
            <a:ext cx="2305907" cy="1553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(2025 est.)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6944539" y="4185832"/>
            <a:ext cx="1601324" cy="203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Domestic parcel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6944539" y="4388963"/>
            <a:ext cx="1601324" cy="3250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85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¥3.3T</a:t>
            </a:r>
            <a:endParaRPr lang="en-US" sz="2285" dirty="0"/>
          </a:p>
        </p:txBody>
      </p:sp>
      <p:sp>
        <p:nvSpPr>
          <p:cNvPr id="40" name="Text 38"/>
          <p:cNvSpPr/>
          <p:nvPr/>
        </p:nvSpPr>
        <p:spPr>
          <a:xfrm>
            <a:off x="6944539" y="4713973"/>
            <a:ext cx="1601324" cy="1489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(2030 forecast)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7306320" y="4948932"/>
            <a:ext cx="877763" cy="3825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34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2030 target</a:t>
            </a:r>
            <a:endParaRPr lang="en-US" sz="1234" dirty="0"/>
          </a:p>
        </p:txBody>
      </p:sp>
      <p:sp>
        <p:nvSpPr>
          <p:cNvPr id="42" name="Text 40"/>
          <p:cNvSpPr/>
          <p:nvPr/>
        </p:nvSpPr>
        <p:spPr>
          <a:xfrm>
            <a:off x="7306320" y="5331471"/>
            <a:ext cx="877763" cy="3825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¥12B</a:t>
            </a:r>
            <a:endParaRPr lang="en-US" sz="2600" dirty="0"/>
          </a:p>
        </p:txBody>
      </p:sp>
      <p:sp>
        <p:nvSpPr>
          <p:cNvPr id="43" name="Text 41"/>
          <p:cNvSpPr/>
          <p:nvPr/>
        </p:nvSpPr>
        <p:spPr>
          <a:xfrm>
            <a:off x="10815862" y="2738770"/>
            <a:ext cx="583373" cy="27956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vert="eaVert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Mid- to long-term target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792460" y="6133521"/>
            <a:ext cx="10606775" cy="3472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75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* Market sizes are fictional sample values based on public statistics</a:t>
            </a:r>
            <a:endParaRPr lang="en-US" sz="750" dirty="0"/>
          </a:p>
        </p:txBody>
      </p:sp>
      <p:sp>
        <p:nvSpPr>
          <p:cNvPr id="45" name="Shape 43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6" name="Shape 44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7" name="Shape 45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8" name="Text 46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49" name="Shape 47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51" name="Shape 49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53" name="Shape 51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55" name="Text 53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2 Market by region — Start in Kanto, then Chubu and Kansai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1-2 Market by region — Start in Kanto, then Chubu and Kansai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1-2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by region — Start in Kanto, then Chubu and Kansai</a:t>
            </a:r>
            <a:endParaRPr lang="en-US" sz="2064" dirty="0"/>
          </a:p>
        </p:txBody>
      </p:sp>
      <p:sp>
        <p:nvSpPr>
          <p:cNvPr id="5" name="Shape 3"/>
          <p:cNvSpPr/>
          <p:nvPr/>
        </p:nvSpPr>
        <p:spPr>
          <a:xfrm>
            <a:off x="8255387" y="1364742"/>
            <a:ext cx="3143848" cy="5116068"/>
          </a:xfrm>
          <a:prstGeom prst="rect">
            <a:avLst/>
          </a:prstGeom>
          <a:solidFill>
            <a:srgbClr val="065761"/>
          </a:solidFill>
          <a:ln>
            <a:noFill/>
          </a:ln>
        </p:spPr>
      </p:sp>
      <p:sp>
        <p:nvSpPr>
          <p:cNvPr id="6" name="Shape 4"/>
          <p:cNvSpPr/>
          <p:nvPr/>
        </p:nvSpPr>
        <p:spPr>
          <a:xfrm>
            <a:off x="8255387" y="1437894"/>
            <a:ext cx="0" cy="4969764"/>
          </a:xfrm>
          <a:prstGeom prst="line">
            <a:avLst/>
          </a:prstGeom>
          <a:noFill/>
          <a:ln w="12700">
            <a:solidFill>
              <a:srgbClr val="FFFFFF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4954665" y="2109733"/>
            <a:ext cx="1189189" cy="1008233"/>
          </a:xfrm>
          <a:custGeom>
            <a:avLst/>
            <a:gdLst/>
            <a:ahLst/>
            <a:cxnLst/>
            <a:rect l="l" t="t" r="r" b="b"/>
            <a:pathLst>
              <a:path w="1189189" h="1008233">
                <a:moveTo>
                  <a:pt x="1177736" y="522250"/>
                </a:moveTo>
                <a:lnTo>
                  <a:pt x="1189189" y="525305"/>
                </a:lnTo>
                <a:lnTo>
                  <a:pt x="1186135" y="528740"/>
                </a:lnTo>
                <a:lnTo>
                  <a:pt x="1180026" y="529504"/>
                </a:lnTo>
                <a:lnTo>
                  <a:pt x="1176590" y="534467"/>
                </a:lnTo>
                <a:lnTo>
                  <a:pt x="1164374" y="537903"/>
                </a:lnTo>
                <a:lnTo>
                  <a:pt x="1161702" y="540957"/>
                </a:lnTo>
                <a:lnTo>
                  <a:pt x="1150631" y="540957"/>
                </a:lnTo>
                <a:lnTo>
                  <a:pt x="1139560" y="553937"/>
                </a:lnTo>
                <a:lnTo>
                  <a:pt x="1135360" y="565390"/>
                </a:lnTo>
                <a:lnTo>
                  <a:pt x="1128870" y="574170"/>
                </a:lnTo>
                <a:lnTo>
                  <a:pt x="1131543" y="575697"/>
                </a:lnTo>
                <a:lnTo>
                  <a:pt x="1121235" y="574934"/>
                </a:lnTo>
                <a:lnTo>
                  <a:pt x="1115890" y="571879"/>
                </a:lnTo>
                <a:lnTo>
                  <a:pt x="1106728" y="574170"/>
                </a:lnTo>
                <a:lnTo>
                  <a:pt x="1086495" y="574552"/>
                </a:lnTo>
                <a:lnTo>
                  <a:pt x="1072751" y="582187"/>
                </a:lnTo>
                <a:lnTo>
                  <a:pt x="1054427" y="585623"/>
                </a:lnTo>
                <a:lnTo>
                  <a:pt x="1050609" y="590968"/>
                </a:lnTo>
                <a:lnTo>
                  <a:pt x="1051373" y="595167"/>
                </a:lnTo>
                <a:lnTo>
                  <a:pt x="1060153" y="597458"/>
                </a:lnTo>
                <a:lnTo>
                  <a:pt x="1058626" y="599748"/>
                </a:lnTo>
                <a:lnTo>
                  <a:pt x="1049082" y="601275"/>
                </a:lnTo>
                <a:lnTo>
                  <a:pt x="1046791" y="605856"/>
                </a:lnTo>
                <a:lnTo>
                  <a:pt x="1042210" y="608529"/>
                </a:lnTo>
                <a:lnTo>
                  <a:pt x="1027703" y="605856"/>
                </a:lnTo>
                <a:lnTo>
                  <a:pt x="1032666" y="614637"/>
                </a:lnTo>
                <a:lnTo>
                  <a:pt x="1029994" y="619600"/>
                </a:lnTo>
                <a:lnTo>
                  <a:pt x="1007470" y="621890"/>
                </a:lnTo>
                <a:lnTo>
                  <a:pt x="996017" y="615019"/>
                </a:lnTo>
                <a:lnTo>
                  <a:pt x="996017" y="607002"/>
                </a:lnTo>
                <a:lnTo>
                  <a:pt x="986091" y="605856"/>
                </a:lnTo>
                <a:lnTo>
                  <a:pt x="979601" y="612346"/>
                </a:lnTo>
                <a:lnTo>
                  <a:pt x="975402" y="621890"/>
                </a:lnTo>
                <a:lnTo>
                  <a:pt x="984564" y="632961"/>
                </a:lnTo>
                <a:lnTo>
                  <a:pt x="976547" y="635252"/>
                </a:lnTo>
                <a:lnTo>
                  <a:pt x="948679" y="629144"/>
                </a:lnTo>
                <a:lnTo>
                  <a:pt x="933408" y="630671"/>
                </a:lnTo>
                <a:lnTo>
                  <a:pt x="928063" y="633343"/>
                </a:lnTo>
                <a:lnTo>
                  <a:pt x="921955" y="632198"/>
                </a:lnTo>
                <a:lnTo>
                  <a:pt x="907448" y="627617"/>
                </a:lnTo>
                <a:lnTo>
                  <a:pt x="901340" y="616927"/>
                </a:lnTo>
                <a:lnTo>
                  <a:pt x="894468" y="616164"/>
                </a:lnTo>
                <a:lnTo>
                  <a:pt x="866982" y="622654"/>
                </a:lnTo>
                <a:lnTo>
                  <a:pt x="839113" y="634870"/>
                </a:lnTo>
                <a:lnTo>
                  <a:pt x="808572" y="655104"/>
                </a:lnTo>
                <a:lnTo>
                  <a:pt x="789866" y="676101"/>
                </a:lnTo>
                <a:lnTo>
                  <a:pt x="760088" y="699770"/>
                </a:lnTo>
                <a:lnTo>
                  <a:pt x="747490" y="713895"/>
                </a:lnTo>
                <a:lnTo>
                  <a:pt x="722675" y="750162"/>
                </a:lnTo>
                <a:lnTo>
                  <a:pt x="703206" y="783376"/>
                </a:lnTo>
                <a:lnTo>
                  <a:pt x="698243" y="805518"/>
                </a:lnTo>
                <a:lnTo>
                  <a:pt x="700915" y="824988"/>
                </a:lnTo>
                <a:lnTo>
                  <a:pt x="699388" y="835295"/>
                </a:lnTo>
                <a:lnTo>
                  <a:pt x="694043" y="855147"/>
                </a:lnTo>
                <a:lnTo>
                  <a:pt x="691753" y="860492"/>
                </a:lnTo>
                <a:lnTo>
                  <a:pt x="686790" y="864691"/>
                </a:lnTo>
                <a:lnTo>
                  <a:pt x="681827" y="879198"/>
                </a:lnTo>
                <a:lnTo>
                  <a:pt x="670374" y="871181"/>
                </a:lnTo>
                <a:lnTo>
                  <a:pt x="666556" y="863927"/>
                </a:lnTo>
                <a:lnTo>
                  <a:pt x="657012" y="854765"/>
                </a:lnTo>
                <a:lnTo>
                  <a:pt x="626471" y="835677"/>
                </a:lnTo>
                <a:lnTo>
                  <a:pt x="587150" y="822697"/>
                </a:lnTo>
                <a:lnTo>
                  <a:pt x="545538" y="800173"/>
                </a:lnTo>
                <a:lnTo>
                  <a:pt x="528359" y="795210"/>
                </a:lnTo>
                <a:lnTo>
                  <a:pt x="493237" y="771923"/>
                </a:lnTo>
                <a:lnTo>
                  <a:pt x="471094" y="749017"/>
                </a:lnTo>
                <a:lnTo>
                  <a:pt x="450479" y="746345"/>
                </a:lnTo>
                <a:lnTo>
                  <a:pt x="434445" y="736801"/>
                </a:lnTo>
                <a:lnTo>
                  <a:pt x="423756" y="724966"/>
                </a:lnTo>
                <a:lnTo>
                  <a:pt x="402377" y="715040"/>
                </a:lnTo>
                <a:lnTo>
                  <a:pt x="384434" y="710459"/>
                </a:lnTo>
                <a:lnTo>
                  <a:pt x="366873" y="710841"/>
                </a:lnTo>
                <a:lnTo>
                  <a:pt x="349694" y="714658"/>
                </a:lnTo>
                <a:lnTo>
                  <a:pt x="326025" y="723439"/>
                </a:lnTo>
                <a:lnTo>
                  <a:pt x="293575" y="747108"/>
                </a:lnTo>
                <a:lnTo>
                  <a:pt x="274869" y="755507"/>
                </a:lnTo>
                <a:lnTo>
                  <a:pt x="259980" y="765815"/>
                </a:lnTo>
                <a:lnTo>
                  <a:pt x="245091" y="784139"/>
                </a:lnTo>
                <a:lnTo>
                  <a:pt x="237456" y="788339"/>
                </a:lnTo>
                <a:lnTo>
                  <a:pt x="232493" y="786811"/>
                </a:lnTo>
                <a:lnTo>
                  <a:pt x="228294" y="781085"/>
                </a:lnTo>
                <a:lnTo>
                  <a:pt x="237074" y="781849"/>
                </a:lnTo>
                <a:lnTo>
                  <a:pt x="239365" y="778413"/>
                </a:lnTo>
                <a:lnTo>
                  <a:pt x="225621" y="770396"/>
                </a:lnTo>
                <a:lnTo>
                  <a:pt x="222567" y="758561"/>
                </a:lnTo>
                <a:lnTo>
                  <a:pt x="189736" y="723439"/>
                </a:lnTo>
                <a:lnTo>
                  <a:pt x="175611" y="719621"/>
                </a:lnTo>
                <a:lnTo>
                  <a:pt x="163012" y="721530"/>
                </a:lnTo>
                <a:lnTo>
                  <a:pt x="143924" y="720003"/>
                </a:lnTo>
                <a:lnTo>
                  <a:pt x="135526" y="723439"/>
                </a:lnTo>
                <a:lnTo>
                  <a:pt x="120255" y="737946"/>
                </a:lnTo>
                <a:lnTo>
                  <a:pt x="109566" y="755507"/>
                </a:lnTo>
                <a:lnTo>
                  <a:pt x="102312" y="775740"/>
                </a:lnTo>
                <a:lnTo>
                  <a:pt x="100785" y="786811"/>
                </a:lnTo>
                <a:lnTo>
                  <a:pt x="102694" y="797883"/>
                </a:lnTo>
                <a:lnTo>
                  <a:pt x="108802" y="804373"/>
                </a:lnTo>
                <a:lnTo>
                  <a:pt x="135144" y="819261"/>
                </a:lnTo>
                <a:lnTo>
                  <a:pt x="149651" y="834150"/>
                </a:lnTo>
                <a:lnTo>
                  <a:pt x="153468" y="835677"/>
                </a:lnTo>
                <a:lnTo>
                  <a:pt x="177901" y="831859"/>
                </a:lnTo>
                <a:lnTo>
                  <a:pt x="185536" y="828805"/>
                </a:lnTo>
                <a:lnTo>
                  <a:pt x="197371" y="836441"/>
                </a:lnTo>
                <a:lnTo>
                  <a:pt x="209969" y="855910"/>
                </a:lnTo>
                <a:lnTo>
                  <a:pt x="223713" y="866600"/>
                </a:lnTo>
                <a:lnTo>
                  <a:pt x="236692" y="882634"/>
                </a:lnTo>
                <a:lnTo>
                  <a:pt x="244328" y="887597"/>
                </a:lnTo>
                <a:lnTo>
                  <a:pt x="263034" y="892941"/>
                </a:lnTo>
                <a:lnTo>
                  <a:pt x="280977" y="910502"/>
                </a:lnTo>
                <a:lnTo>
                  <a:pt x="279068" y="912793"/>
                </a:lnTo>
                <a:lnTo>
                  <a:pt x="265706" y="915465"/>
                </a:lnTo>
                <a:lnTo>
                  <a:pt x="250436" y="929209"/>
                </a:lnTo>
                <a:lnTo>
                  <a:pt x="243182" y="931881"/>
                </a:lnTo>
                <a:lnTo>
                  <a:pt x="207297" y="917756"/>
                </a:lnTo>
                <a:lnTo>
                  <a:pt x="197753" y="917756"/>
                </a:lnTo>
                <a:lnTo>
                  <a:pt x="184391" y="923864"/>
                </a:lnTo>
                <a:lnTo>
                  <a:pt x="182864" y="920428"/>
                </a:lnTo>
                <a:lnTo>
                  <a:pt x="189354" y="912029"/>
                </a:lnTo>
                <a:lnTo>
                  <a:pt x="188209" y="907830"/>
                </a:lnTo>
                <a:lnTo>
                  <a:pt x="184773" y="904394"/>
                </a:lnTo>
                <a:lnTo>
                  <a:pt x="175229" y="904012"/>
                </a:lnTo>
                <a:lnTo>
                  <a:pt x="171411" y="906685"/>
                </a:lnTo>
                <a:lnTo>
                  <a:pt x="164158" y="926155"/>
                </a:lnTo>
                <a:lnTo>
                  <a:pt x="148124" y="935317"/>
                </a:lnTo>
                <a:lnTo>
                  <a:pt x="134380" y="939516"/>
                </a:lnTo>
                <a:lnTo>
                  <a:pt x="130563" y="948679"/>
                </a:lnTo>
                <a:lnTo>
                  <a:pt x="132471" y="968530"/>
                </a:lnTo>
                <a:lnTo>
                  <a:pt x="130563" y="976547"/>
                </a:lnTo>
                <a:lnTo>
                  <a:pt x="124073" y="980747"/>
                </a:lnTo>
                <a:lnTo>
                  <a:pt x="99640" y="988382"/>
                </a:lnTo>
                <a:lnTo>
                  <a:pt x="89714" y="999071"/>
                </a:lnTo>
                <a:lnTo>
                  <a:pt x="86660" y="1008233"/>
                </a:lnTo>
                <a:lnTo>
                  <a:pt x="72535" y="1003271"/>
                </a:lnTo>
                <a:lnTo>
                  <a:pt x="65281" y="1005179"/>
                </a:lnTo>
                <a:lnTo>
                  <a:pt x="53065" y="997926"/>
                </a:lnTo>
                <a:lnTo>
                  <a:pt x="42376" y="969294"/>
                </a:lnTo>
                <a:lnTo>
                  <a:pt x="42376" y="958604"/>
                </a:lnTo>
                <a:lnTo>
                  <a:pt x="46193" y="950969"/>
                </a:lnTo>
                <a:lnTo>
                  <a:pt x="49247" y="935699"/>
                </a:lnTo>
                <a:lnTo>
                  <a:pt x="59555" y="920428"/>
                </a:lnTo>
                <a:lnTo>
                  <a:pt x="61845" y="910502"/>
                </a:lnTo>
                <a:lnTo>
                  <a:pt x="68717" y="909357"/>
                </a:lnTo>
                <a:lnTo>
                  <a:pt x="70244" y="907067"/>
                </a:lnTo>
                <a:lnTo>
                  <a:pt x="71389" y="899431"/>
                </a:lnTo>
                <a:lnTo>
                  <a:pt x="69862" y="894468"/>
                </a:lnTo>
                <a:lnTo>
                  <a:pt x="74062" y="891033"/>
                </a:lnTo>
                <a:lnTo>
                  <a:pt x="75207" y="882634"/>
                </a:lnTo>
                <a:lnTo>
                  <a:pt x="72535" y="869654"/>
                </a:lnTo>
                <a:lnTo>
                  <a:pt x="74062" y="865836"/>
                </a:lnTo>
                <a:lnTo>
                  <a:pt x="67572" y="858965"/>
                </a:lnTo>
                <a:lnTo>
                  <a:pt x="57646" y="842167"/>
                </a:lnTo>
                <a:lnTo>
                  <a:pt x="50774" y="835677"/>
                </a:lnTo>
                <a:lnTo>
                  <a:pt x="31304" y="827660"/>
                </a:lnTo>
                <a:lnTo>
                  <a:pt x="22524" y="813917"/>
                </a:lnTo>
                <a:lnTo>
                  <a:pt x="14889" y="810481"/>
                </a:lnTo>
                <a:lnTo>
                  <a:pt x="3818" y="801318"/>
                </a:lnTo>
                <a:lnTo>
                  <a:pt x="0" y="785666"/>
                </a:lnTo>
                <a:lnTo>
                  <a:pt x="764" y="780703"/>
                </a:lnTo>
                <a:lnTo>
                  <a:pt x="11453" y="763142"/>
                </a:lnTo>
                <a:lnTo>
                  <a:pt x="16034" y="746726"/>
                </a:lnTo>
                <a:lnTo>
                  <a:pt x="12598" y="717331"/>
                </a:lnTo>
                <a:lnTo>
                  <a:pt x="14889" y="708169"/>
                </a:lnTo>
                <a:lnTo>
                  <a:pt x="21379" y="699388"/>
                </a:lnTo>
                <a:lnTo>
                  <a:pt x="29396" y="695952"/>
                </a:lnTo>
                <a:lnTo>
                  <a:pt x="48102" y="694807"/>
                </a:lnTo>
                <a:lnTo>
                  <a:pt x="56119" y="691753"/>
                </a:lnTo>
                <a:lnTo>
                  <a:pt x="64136" y="682209"/>
                </a:lnTo>
                <a:lnTo>
                  <a:pt x="72153" y="678773"/>
                </a:lnTo>
                <a:lnTo>
                  <a:pt x="79025" y="666938"/>
                </a:lnTo>
                <a:lnTo>
                  <a:pt x="84751" y="662357"/>
                </a:lnTo>
                <a:lnTo>
                  <a:pt x="96586" y="675337"/>
                </a:lnTo>
                <a:lnTo>
                  <a:pt x="100785" y="676101"/>
                </a:lnTo>
                <a:lnTo>
                  <a:pt x="104985" y="673046"/>
                </a:lnTo>
                <a:lnTo>
                  <a:pt x="108039" y="659303"/>
                </a:lnTo>
                <a:lnTo>
                  <a:pt x="111856" y="657394"/>
                </a:lnTo>
                <a:lnTo>
                  <a:pt x="119492" y="642887"/>
                </a:lnTo>
                <a:lnTo>
                  <a:pt x="147742" y="617691"/>
                </a:lnTo>
                <a:lnTo>
                  <a:pt x="148887" y="613110"/>
                </a:lnTo>
                <a:lnTo>
                  <a:pt x="143924" y="605856"/>
                </a:lnTo>
                <a:lnTo>
                  <a:pt x="141252" y="596694"/>
                </a:lnTo>
                <a:lnTo>
                  <a:pt x="131708" y="584096"/>
                </a:lnTo>
                <a:lnTo>
                  <a:pt x="111856" y="565390"/>
                </a:lnTo>
                <a:lnTo>
                  <a:pt x="110329" y="555464"/>
                </a:lnTo>
                <a:lnTo>
                  <a:pt x="116056" y="537139"/>
                </a:lnTo>
                <a:lnTo>
                  <a:pt x="130563" y="536376"/>
                </a:lnTo>
                <a:lnTo>
                  <a:pt x="134380" y="534085"/>
                </a:lnTo>
                <a:lnTo>
                  <a:pt x="136671" y="526832"/>
                </a:lnTo>
                <a:lnTo>
                  <a:pt x="141252" y="525686"/>
                </a:lnTo>
                <a:lnTo>
                  <a:pt x="167594" y="543247"/>
                </a:lnTo>
                <a:lnTo>
                  <a:pt x="180955" y="556227"/>
                </a:lnTo>
                <a:lnTo>
                  <a:pt x="195080" y="562335"/>
                </a:lnTo>
                <a:lnTo>
                  <a:pt x="201952" y="569207"/>
                </a:lnTo>
                <a:lnTo>
                  <a:pt x="224858" y="566917"/>
                </a:lnTo>
                <a:lnTo>
                  <a:pt x="243946" y="560808"/>
                </a:lnTo>
                <a:lnTo>
                  <a:pt x="246236" y="561954"/>
                </a:lnTo>
                <a:lnTo>
                  <a:pt x="242801" y="569589"/>
                </a:lnTo>
                <a:lnTo>
                  <a:pt x="246236" y="574170"/>
                </a:lnTo>
                <a:lnTo>
                  <a:pt x="275250" y="582569"/>
                </a:lnTo>
                <a:lnTo>
                  <a:pt x="286703" y="579133"/>
                </a:lnTo>
                <a:lnTo>
                  <a:pt x="301592" y="568444"/>
                </a:lnTo>
                <a:lnTo>
                  <a:pt x="314572" y="555464"/>
                </a:lnTo>
                <a:lnTo>
                  <a:pt x="324879" y="539048"/>
                </a:lnTo>
                <a:lnTo>
                  <a:pt x="328315" y="528359"/>
                </a:lnTo>
                <a:lnTo>
                  <a:pt x="328315" y="516906"/>
                </a:lnTo>
                <a:lnTo>
                  <a:pt x="314572" y="495145"/>
                </a:lnTo>
                <a:lnTo>
                  <a:pt x="312663" y="488655"/>
                </a:lnTo>
                <a:lnTo>
                  <a:pt x="313045" y="484074"/>
                </a:lnTo>
                <a:lnTo>
                  <a:pt x="318771" y="475294"/>
                </a:lnTo>
                <a:lnTo>
                  <a:pt x="313427" y="463459"/>
                </a:lnTo>
                <a:lnTo>
                  <a:pt x="313808" y="458878"/>
                </a:lnTo>
                <a:lnTo>
                  <a:pt x="308082" y="442462"/>
                </a:lnTo>
                <a:lnTo>
                  <a:pt x="312281" y="431773"/>
                </a:lnTo>
                <a:lnTo>
                  <a:pt x="320680" y="420320"/>
                </a:lnTo>
                <a:lnTo>
                  <a:pt x="345495" y="411158"/>
                </a:lnTo>
                <a:lnTo>
                  <a:pt x="356566" y="402759"/>
                </a:lnTo>
                <a:lnTo>
                  <a:pt x="367637" y="387488"/>
                </a:lnTo>
                <a:lnTo>
                  <a:pt x="372981" y="366110"/>
                </a:lnTo>
                <a:lnTo>
                  <a:pt x="373363" y="355802"/>
                </a:lnTo>
                <a:lnTo>
                  <a:pt x="370691" y="304264"/>
                </a:lnTo>
                <a:lnTo>
                  <a:pt x="372600" y="295484"/>
                </a:lnTo>
                <a:lnTo>
                  <a:pt x="388634" y="268379"/>
                </a:lnTo>
                <a:lnTo>
                  <a:pt x="397414" y="226003"/>
                </a:lnTo>
                <a:lnTo>
                  <a:pt x="395505" y="184773"/>
                </a:lnTo>
                <a:lnTo>
                  <a:pt x="389779" y="155377"/>
                </a:lnTo>
                <a:lnTo>
                  <a:pt x="383671" y="138580"/>
                </a:lnTo>
                <a:lnTo>
                  <a:pt x="356947" y="87042"/>
                </a:lnTo>
                <a:lnTo>
                  <a:pt x="354657" y="76734"/>
                </a:lnTo>
                <a:lnTo>
                  <a:pt x="356566" y="66045"/>
                </a:lnTo>
                <a:lnTo>
                  <a:pt x="363056" y="57646"/>
                </a:lnTo>
                <a:lnTo>
                  <a:pt x="369164" y="43903"/>
                </a:lnTo>
                <a:lnTo>
                  <a:pt x="367255" y="24433"/>
                </a:lnTo>
                <a:lnTo>
                  <a:pt x="372600" y="17179"/>
                </a:lnTo>
                <a:lnTo>
                  <a:pt x="376036" y="20615"/>
                </a:lnTo>
                <a:lnTo>
                  <a:pt x="377944" y="29014"/>
                </a:lnTo>
                <a:lnTo>
                  <a:pt x="403522" y="24051"/>
                </a:lnTo>
                <a:lnTo>
                  <a:pt x="413830" y="17943"/>
                </a:lnTo>
                <a:lnTo>
                  <a:pt x="414212" y="9162"/>
                </a:lnTo>
                <a:lnTo>
                  <a:pt x="417266" y="4963"/>
                </a:lnTo>
                <a:lnTo>
                  <a:pt x="427573" y="0"/>
                </a:lnTo>
                <a:lnTo>
                  <a:pt x="435590" y="12980"/>
                </a:lnTo>
                <a:lnTo>
                  <a:pt x="441699" y="16034"/>
                </a:lnTo>
                <a:lnTo>
                  <a:pt x="449334" y="29014"/>
                </a:lnTo>
                <a:lnTo>
                  <a:pt x="481784" y="54210"/>
                </a:lnTo>
                <a:lnTo>
                  <a:pt x="544011" y="122927"/>
                </a:lnTo>
                <a:lnTo>
                  <a:pt x="561954" y="155759"/>
                </a:lnTo>
                <a:lnTo>
                  <a:pt x="568825" y="159958"/>
                </a:lnTo>
                <a:lnTo>
                  <a:pt x="578369" y="174847"/>
                </a:lnTo>
                <a:lnTo>
                  <a:pt x="616546" y="213787"/>
                </a:lnTo>
                <a:lnTo>
                  <a:pt x="622654" y="216841"/>
                </a:lnTo>
                <a:lnTo>
                  <a:pt x="631053" y="228675"/>
                </a:lnTo>
                <a:lnTo>
                  <a:pt x="674573" y="262652"/>
                </a:lnTo>
                <a:lnTo>
                  <a:pt x="681827" y="265325"/>
                </a:lnTo>
                <a:lnTo>
                  <a:pt x="692898" y="275632"/>
                </a:lnTo>
                <a:lnTo>
                  <a:pt x="703587" y="279068"/>
                </a:lnTo>
                <a:lnTo>
                  <a:pt x="707023" y="287467"/>
                </a:lnTo>
                <a:lnTo>
                  <a:pt x="712368" y="293193"/>
                </a:lnTo>
                <a:lnTo>
                  <a:pt x="742909" y="310373"/>
                </a:lnTo>
                <a:lnTo>
                  <a:pt x="787193" y="326025"/>
                </a:lnTo>
                <a:lnTo>
                  <a:pt x="787193" y="327552"/>
                </a:lnTo>
                <a:lnTo>
                  <a:pt x="771159" y="325643"/>
                </a:lnTo>
                <a:lnTo>
                  <a:pt x="768105" y="327552"/>
                </a:lnTo>
                <a:lnTo>
                  <a:pt x="774977" y="335187"/>
                </a:lnTo>
                <a:lnTo>
                  <a:pt x="777649" y="344349"/>
                </a:lnTo>
                <a:lnTo>
                  <a:pt x="780322" y="342441"/>
                </a:lnTo>
                <a:lnTo>
                  <a:pt x="788339" y="347403"/>
                </a:lnTo>
                <a:lnTo>
                  <a:pt x="818498" y="348549"/>
                </a:lnTo>
                <a:lnTo>
                  <a:pt x="830714" y="339386"/>
                </a:lnTo>
                <a:lnTo>
                  <a:pt x="854383" y="340532"/>
                </a:lnTo>
                <a:lnTo>
                  <a:pt x="864691" y="346258"/>
                </a:lnTo>
                <a:lnTo>
                  <a:pt x="855910" y="352366"/>
                </a:lnTo>
                <a:lnTo>
                  <a:pt x="851711" y="364583"/>
                </a:lnTo>
                <a:lnTo>
                  <a:pt x="860873" y="367255"/>
                </a:lnTo>
                <a:lnTo>
                  <a:pt x="867745" y="360002"/>
                </a:lnTo>
                <a:lnTo>
                  <a:pt x="873090" y="344731"/>
                </a:lnTo>
                <a:lnTo>
                  <a:pt x="878434" y="342822"/>
                </a:lnTo>
                <a:lnTo>
                  <a:pt x="882634" y="345876"/>
                </a:lnTo>
                <a:lnTo>
                  <a:pt x="881107" y="352748"/>
                </a:lnTo>
                <a:lnTo>
                  <a:pt x="883397" y="360002"/>
                </a:lnTo>
                <a:lnTo>
                  <a:pt x="890269" y="366110"/>
                </a:lnTo>
                <a:lnTo>
                  <a:pt x="893323" y="374127"/>
                </a:lnTo>
                <a:lnTo>
                  <a:pt x="905539" y="382907"/>
                </a:lnTo>
                <a:lnTo>
                  <a:pt x="915465" y="386343"/>
                </a:lnTo>
                <a:lnTo>
                  <a:pt x="942952" y="390543"/>
                </a:lnTo>
                <a:lnTo>
                  <a:pt x="976165" y="393215"/>
                </a:lnTo>
                <a:lnTo>
                  <a:pt x="985709" y="391306"/>
                </a:lnTo>
                <a:lnTo>
                  <a:pt x="994108" y="386343"/>
                </a:lnTo>
                <a:lnTo>
                  <a:pt x="1036866" y="342441"/>
                </a:lnTo>
                <a:lnTo>
                  <a:pt x="1066643" y="321825"/>
                </a:lnTo>
                <a:lnTo>
                  <a:pt x="1076187" y="305791"/>
                </a:lnTo>
                <a:lnTo>
                  <a:pt x="1088022" y="294720"/>
                </a:lnTo>
                <a:lnTo>
                  <a:pt x="1089549" y="289757"/>
                </a:lnTo>
                <a:lnTo>
                  <a:pt x="1094130" y="287467"/>
                </a:lnTo>
                <a:lnTo>
                  <a:pt x="1100620" y="300828"/>
                </a:lnTo>
                <a:lnTo>
                  <a:pt x="1100238" y="311136"/>
                </a:lnTo>
                <a:lnTo>
                  <a:pt x="1096039" y="320298"/>
                </a:lnTo>
                <a:lnTo>
                  <a:pt x="1084204" y="334424"/>
                </a:lnTo>
                <a:lnTo>
                  <a:pt x="1078478" y="355039"/>
                </a:lnTo>
                <a:lnTo>
                  <a:pt x="1055572" y="383671"/>
                </a:lnTo>
                <a:lnTo>
                  <a:pt x="1047937" y="401232"/>
                </a:lnTo>
                <a:lnTo>
                  <a:pt x="1049846" y="405813"/>
                </a:lnTo>
                <a:lnTo>
                  <a:pt x="1048700" y="410776"/>
                </a:lnTo>
                <a:lnTo>
                  <a:pt x="1041065" y="427192"/>
                </a:lnTo>
                <a:lnTo>
                  <a:pt x="1049846" y="448952"/>
                </a:lnTo>
                <a:lnTo>
                  <a:pt x="1065498" y="464986"/>
                </a:lnTo>
                <a:lnTo>
                  <a:pt x="1070079" y="472621"/>
                </a:lnTo>
                <a:lnTo>
                  <a:pt x="1071988" y="482929"/>
                </a:lnTo>
                <a:lnTo>
                  <a:pt x="1075805" y="487128"/>
                </a:lnTo>
                <a:lnTo>
                  <a:pt x="1088403" y="527213"/>
                </a:lnTo>
                <a:lnTo>
                  <a:pt x="1095275" y="535612"/>
                </a:lnTo>
                <a:lnTo>
                  <a:pt x="1104437" y="542102"/>
                </a:lnTo>
                <a:lnTo>
                  <a:pt x="1098329" y="543247"/>
                </a:lnTo>
                <a:lnTo>
                  <a:pt x="1086113" y="533322"/>
                </a:lnTo>
                <a:lnTo>
                  <a:pt x="1080386" y="532176"/>
                </a:lnTo>
                <a:lnTo>
                  <a:pt x="1078096" y="536757"/>
                </a:lnTo>
                <a:lnTo>
                  <a:pt x="1079241" y="539430"/>
                </a:lnTo>
                <a:lnTo>
                  <a:pt x="1089167" y="542866"/>
                </a:lnTo>
                <a:lnTo>
                  <a:pt x="1090312" y="544393"/>
                </a:lnTo>
                <a:lnTo>
                  <a:pt x="1086876" y="545538"/>
                </a:lnTo>
                <a:lnTo>
                  <a:pt x="1090312" y="549356"/>
                </a:lnTo>
                <a:lnTo>
                  <a:pt x="1102529" y="553555"/>
                </a:lnTo>
                <a:lnTo>
                  <a:pt x="1119326" y="555082"/>
                </a:lnTo>
                <a:lnTo>
                  <a:pt x="1128870" y="560808"/>
                </a:lnTo>
                <a:lnTo>
                  <a:pt x="1129634" y="557754"/>
                </a:lnTo>
                <a:lnTo>
                  <a:pt x="1124671" y="550501"/>
                </a:lnTo>
                <a:lnTo>
                  <a:pt x="1141468" y="534849"/>
                </a:lnTo>
                <a:lnTo>
                  <a:pt x="1151776" y="530267"/>
                </a:lnTo>
                <a:lnTo>
                  <a:pt x="1157121" y="523777"/>
                </a:lnTo>
                <a:lnTo>
                  <a:pt x="1169337" y="523777"/>
                </a:lnTo>
                <a:lnTo>
                  <a:pt x="1174682" y="520342"/>
                </a:lnTo>
                <a:lnTo>
                  <a:pt x="1177736" y="52225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222280" y="2176160"/>
            <a:ext cx="40085" cy="36649"/>
          </a:xfrm>
          <a:custGeom>
            <a:avLst/>
            <a:gdLst/>
            <a:ahLst/>
            <a:cxnLst/>
            <a:rect l="l" t="t" r="r" b="b"/>
            <a:pathLst>
              <a:path w="40085" h="36649">
                <a:moveTo>
                  <a:pt x="38558" y="18706"/>
                </a:moveTo>
                <a:lnTo>
                  <a:pt x="40085" y="22524"/>
                </a:lnTo>
                <a:lnTo>
                  <a:pt x="35122" y="30541"/>
                </a:lnTo>
                <a:lnTo>
                  <a:pt x="23669" y="36649"/>
                </a:lnTo>
                <a:lnTo>
                  <a:pt x="3818" y="25196"/>
                </a:lnTo>
                <a:lnTo>
                  <a:pt x="0" y="19470"/>
                </a:lnTo>
                <a:lnTo>
                  <a:pt x="2672" y="14507"/>
                </a:lnTo>
                <a:lnTo>
                  <a:pt x="0" y="9544"/>
                </a:lnTo>
                <a:lnTo>
                  <a:pt x="7253" y="2291"/>
                </a:lnTo>
                <a:lnTo>
                  <a:pt x="14125" y="0"/>
                </a:lnTo>
                <a:lnTo>
                  <a:pt x="27105" y="5726"/>
                </a:lnTo>
                <a:lnTo>
                  <a:pt x="38558" y="187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84421" y="2911815"/>
            <a:ext cx="30159" cy="46957"/>
          </a:xfrm>
          <a:custGeom>
            <a:avLst/>
            <a:gdLst/>
            <a:ahLst/>
            <a:cxnLst/>
            <a:rect l="l" t="t" r="r" b="b"/>
            <a:pathLst>
              <a:path w="30159" h="46957">
                <a:moveTo>
                  <a:pt x="27105" y="0"/>
                </a:moveTo>
                <a:lnTo>
                  <a:pt x="30159" y="2672"/>
                </a:lnTo>
                <a:lnTo>
                  <a:pt x="21760" y="16798"/>
                </a:lnTo>
                <a:lnTo>
                  <a:pt x="19470" y="34740"/>
                </a:lnTo>
                <a:lnTo>
                  <a:pt x="16416" y="40085"/>
                </a:lnTo>
                <a:lnTo>
                  <a:pt x="8781" y="46957"/>
                </a:lnTo>
                <a:lnTo>
                  <a:pt x="6872" y="46193"/>
                </a:lnTo>
                <a:lnTo>
                  <a:pt x="3818" y="41612"/>
                </a:lnTo>
                <a:lnTo>
                  <a:pt x="3054" y="29396"/>
                </a:lnTo>
                <a:lnTo>
                  <a:pt x="0" y="21760"/>
                </a:lnTo>
                <a:lnTo>
                  <a:pt x="2672" y="12598"/>
                </a:lnTo>
                <a:lnTo>
                  <a:pt x="8399" y="6872"/>
                </a:lnTo>
                <a:lnTo>
                  <a:pt x="2710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190212" y="2122713"/>
            <a:ext cx="20615" cy="49629"/>
          </a:xfrm>
          <a:custGeom>
            <a:avLst/>
            <a:gdLst/>
            <a:ahLst/>
            <a:cxnLst/>
            <a:rect l="l" t="t" r="r" b="b"/>
            <a:pathLst>
              <a:path w="20615" h="49629">
                <a:moveTo>
                  <a:pt x="16798" y="4199"/>
                </a:moveTo>
                <a:lnTo>
                  <a:pt x="19852" y="6108"/>
                </a:lnTo>
                <a:lnTo>
                  <a:pt x="20615" y="10689"/>
                </a:lnTo>
                <a:lnTo>
                  <a:pt x="17943" y="35504"/>
                </a:lnTo>
                <a:lnTo>
                  <a:pt x="13362" y="49629"/>
                </a:lnTo>
                <a:lnTo>
                  <a:pt x="13362" y="43139"/>
                </a:lnTo>
                <a:lnTo>
                  <a:pt x="6108" y="28632"/>
                </a:lnTo>
                <a:lnTo>
                  <a:pt x="6490" y="11835"/>
                </a:lnTo>
                <a:lnTo>
                  <a:pt x="0" y="1145"/>
                </a:lnTo>
                <a:lnTo>
                  <a:pt x="3436" y="0"/>
                </a:lnTo>
                <a:lnTo>
                  <a:pt x="7635" y="6872"/>
                </a:lnTo>
                <a:lnTo>
                  <a:pt x="16798" y="419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021690" y="2576247"/>
            <a:ext cx="31304" cy="23669"/>
          </a:xfrm>
          <a:custGeom>
            <a:avLst/>
            <a:gdLst/>
            <a:ahLst/>
            <a:cxnLst/>
            <a:rect l="l" t="t" r="r" b="b"/>
            <a:pathLst>
              <a:path w="31304" h="23669">
                <a:moveTo>
                  <a:pt x="21379" y="5345"/>
                </a:moveTo>
                <a:lnTo>
                  <a:pt x="30923" y="12216"/>
                </a:lnTo>
                <a:lnTo>
                  <a:pt x="31304" y="14507"/>
                </a:lnTo>
                <a:lnTo>
                  <a:pt x="21379" y="17561"/>
                </a:lnTo>
                <a:lnTo>
                  <a:pt x="16034" y="23669"/>
                </a:lnTo>
                <a:lnTo>
                  <a:pt x="13743" y="22524"/>
                </a:lnTo>
                <a:lnTo>
                  <a:pt x="14507" y="18706"/>
                </a:lnTo>
                <a:lnTo>
                  <a:pt x="25196" y="11835"/>
                </a:lnTo>
                <a:lnTo>
                  <a:pt x="0" y="0"/>
                </a:lnTo>
                <a:lnTo>
                  <a:pt x="21379" y="534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749111" y="2438812"/>
            <a:ext cx="31686" cy="9162"/>
          </a:xfrm>
          <a:custGeom>
            <a:avLst/>
            <a:gdLst/>
            <a:ahLst/>
            <a:cxnLst/>
            <a:rect l="l" t="t" r="r" b="b"/>
            <a:pathLst>
              <a:path w="31686" h="9162">
                <a:moveTo>
                  <a:pt x="16034" y="4199"/>
                </a:moveTo>
                <a:lnTo>
                  <a:pt x="31686" y="6872"/>
                </a:lnTo>
                <a:lnTo>
                  <a:pt x="24815" y="9162"/>
                </a:lnTo>
                <a:lnTo>
                  <a:pt x="0" y="1909"/>
                </a:lnTo>
                <a:lnTo>
                  <a:pt x="764" y="0"/>
                </a:lnTo>
                <a:lnTo>
                  <a:pt x="4199" y="0"/>
                </a:lnTo>
                <a:lnTo>
                  <a:pt x="16034" y="419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870677" y="3087808"/>
            <a:ext cx="8017" cy="7635"/>
          </a:xfrm>
          <a:custGeom>
            <a:avLst/>
            <a:gdLst/>
            <a:ahLst/>
            <a:cxnLst/>
            <a:rect l="l" t="t" r="r" b="b"/>
            <a:pathLst>
              <a:path w="8017" h="7635">
                <a:moveTo>
                  <a:pt x="6490" y="382"/>
                </a:moveTo>
                <a:lnTo>
                  <a:pt x="8017" y="2672"/>
                </a:lnTo>
                <a:lnTo>
                  <a:pt x="6490" y="4963"/>
                </a:lnTo>
                <a:lnTo>
                  <a:pt x="1145" y="7635"/>
                </a:lnTo>
                <a:lnTo>
                  <a:pt x="0" y="0"/>
                </a:lnTo>
                <a:lnTo>
                  <a:pt x="6490" y="38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972226" y="3082081"/>
            <a:ext cx="358093" cy="326788"/>
          </a:xfrm>
          <a:custGeom>
            <a:avLst/>
            <a:gdLst/>
            <a:ahLst/>
            <a:cxnLst/>
            <a:rect l="l" t="t" r="r" b="b"/>
            <a:pathLst>
              <a:path w="358093" h="326788">
                <a:moveTo>
                  <a:pt x="16798" y="273723"/>
                </a:moveTo>
                <a:lnTo>
                  <a:pt x="16798" y="245473"/>
                </a:lnTo>
                <a:lnTo>
                  <a:pt x="11453" y="235165"/>
                </a:lnTo>
                <a:lnTo>
                  <a:pt x="0" y="234402"/>
                </a:lnTo>
                <a:lnTo>
                  <a:pt x="382" y="229821"/>
                </a:lnTo>
                <a:lnTo>
                  <a:pt x="8399" y="221422"/>
                </a:lnTo>
                <a:lnTo>
                  <a:pt x="13362" y="220277"/>
                </a:lnTo>
                <a:lnTo>
                  <a:pt x="16034" y="214932"/>
                </a:lnTo>
                <a:lnTo>
                  <a:pt x="19852" y="213023"/>
                </a:lnTo>
                <a:lnTo>
                  <a:pt x="27487" y="196989"/>
                </a:lnTo>
                <a:lnTo>
                  <a:pt x="37031" y="190881"/>
                </a:lnTo>
                <a:lnTo>
                  <a:pt x="51920" y="196607"/>
                </a:lnTo>
                <a:lnTo>
                  <a:pt x="66808" y="186300"/>
                </a:lnTo>
                <a:lnTo>
                  <a:pt x="71008" y="188209"/>
                </a:lnTo>
                <a:lnTo>
                  <a:pt x="78643" y="184009"/>
                </a:lnTo>
                <a:lnTo>
                  <a:pt x="86278" y="164921"/>
                </a:lnTo>
                <a:lnTo>
                  <a:pt x="91241" y="127127"/>
                </a:lnTo>
                <a:lnTo>
                  <a:pt x="100403" y="137434"/>
                </a:lnTo>
                <a:lnTo>
                  <a:pt x="103076" y="136671"/>
                </a:lnTo>
                <a:lnTo>
                  <a:pt x="100403" y="128654"/>
                </a:lnTo>
                <a:lnTo>
                  <a:pt x="103839" y="126745"/>
                </a:lnTo>
                <a:lnTo>
                  <a:pt x="108039" y="127509"/>
                </a:lnTo>
                <a:lnTo>
                  <a:pt x="106130" y="124454"/>
                </a:lnTo>
                <a:lnTo>
                  <a:pt x="96968" y="124454"/>
                </a:lnTo>
                <a:lnTo>
                  <a:pt x="94677" y="121782"/>
                </a:lnTo>
                <a:lnTo>
                  <a:pt x="92005" y="124073"/>
                </a:lnTo>
                <a:lnTo>
                  <a:pt x="91241" y="113765"/>
                </a:lnTo>
                <a:lnTo>
                  <a:pt x="87042" y="106893"/>
                </a:lnTo>
                <a:lnTo>
                  <a:pt x="76734" y="103839"/>
                </a:lnTo>
                <a:lnTo>
                  <a:pt x="76352" y="101167"/>
                </a:lnTo>
                <a:lnTo>
                  <a:pt x="78261" y="100022"/>
                </a:lnTo>
                <a:lnTo>
                  <a:pt x="87805" y="100403"/>
                </a:lnTo>
                <a:lnTo>
                  <a:pt x="90859" y="97349"/>
                </a:lnTo>
                <a:lnTo>
                  <a:pt x="95059" y="69099"/>
                </a:lnTo>
                <a:lnTo>
                  <a:pt x="104985" y="75207"/>
                </a:lnTo>
                <a:lnTo>
                  <a:pt x="113383" y="85515"/>
                </a:lnTo>
                <a:lnTo>
                  <a:pt x="118728" y="88951"/>
                </a:lnTo>
                <a:lnTo>
                  <a:pt x="122927" y="88951"/>
                </a:lnTo>
                <a:lnTo>
                  <a:pt x="128272" y="85515"/>
                </a:lnTo>
                <a:lnTo>
                  <a:pt x="130944" y="80170"/>
                </a:lnTo>
                <a:lnTo>
                  <a:pt x="135526" y="78643"/>
                </a:lnTo>
                <a:lnTo>
                  <a:pt x="144688" y="80170"/>
                </a:lnTo>
                <a:lnTo>
                  <a:pt x="152323" y="86278"/>
                </a:lnTo>
                <a:lnTo>
                  <a:pt x="154232" y="92005"/>
                </a:lnTo>
                <a:lnTo>
                  <a:pt x="151941" y="108039"/>
                </a:lnTo>
                <a:lnTo>
                  <a:pt x="153850" y="123691"/>
                </a:lnTo>
                <a:lnTo>
                  <a:pt x="159958" y="159577"/>
                </a:lnTo>
                <a:lnTo>
                  <a:pt x="166066" y="169884"/>
                </a:lnTo>
                <a:lnTo>
                  <a:pt x="175611" y="174465"/>
                </a:lnTo>
                <a:lnTo>
                  <a:pt x="184773" y="173320"/>
                </a:lnTo>
                <a:lnTo>
                  <a:pt x="191263" y="166448"/>
                </a:lnTo>
                <a:lnTo>
                  <a:pt x="198898" y="154614"/>
                </a:lnTo>
                <a:lnTo>
                  <a:pt x="197371" y="150414"/>
                </a:lnTo>
                <a:lnTo>
                  <a:pt x="198898" y="147360"/>
                </a:lnTo>
                <a:lnTo>
                  <a:pt x="193172" y="145451"/>
                </a:lnTo>
                <a:lnTo>
                  <a:pt x="196989" y="144306"/>
                </a:lnTo>
                <a:lnTo>
                  <a:pt x="202334" y="131326"/>
                </a:lnTo>
                <a:lnTo>
                  <a:pt x="214168" y="136289"/>
                </a:lnTo>
                <a:lnTo>
                  <a:pt x="220658" y="143924"/>
                </a:lnTo>
                <a:lnTo>
                  <a:pt x="219513" y="149269"/>
                </a:lnTo>
                <a:lnTo>
                  <a:pt x="233638" y="154995"/>
                </a:lnTo>
                <a:lnTo>
                  <a:pt x="235929" y="154232"/>
                </a:lnTo>
                <a:lnTo>
                  <a:pt x="240892" y="161867"/>
                </a:lnTo>
                <a:lnTo>
                  <a:pt x="246236" y="165303"/>
                </a:lnTo>
                <a:lnTo>
                  <a:pt x="249291" y="164921"/>
                </a:lnTo>
                <a:lnTo>
                  <a:pt x="253108" y="163776"/>
                </a:lnTo>
                <a:lnTo>
                  <a:pt x="260743" y="155759"/>
                </a:lnTo>
                <a:lnTo>
                  <a:pt x="268760" y="137053"/>
                </a:lnTo>
                <a:lnTo>
                  <a:pt x="272578" y="107657"/>
                </a:lnTo>
                <a:lnTo>
                  <a:pt x="277923" y="100403"/>
                </a:lnTo>
                <a:lnTo>
                  <a:pt x="278686" y="95822"/>
                </a:lnTo>
                <a:lnTo>
                  <a:pt x="274487" y="82461"/>
                </a:lnTo>
                <a:lnTo>
                  <a:pt x="264561" y="69099"/>
                </a:lnTo>
                <a:lnTo>
                  <a:pt x="255781" y="65663"/>
                </a:lnTo>
                <a:lnTo>
                  <a:pt x="251199" y="73680"/>
                </a:lnTo>
                <a:lnTo>
                  <a:pt x="252726" y="74825"/>
                </a:lnTo>
                <a:lnTo>
                  <a:pt x="255399" y="71008"/>
                </a:lnTo>
                <a:lnTo>
                  <a:pt x="253108" y="75971"/>
                </a:lnTo>
                <a:lnTo>
                  <a:pt x="235547" y="89332"/>
                </a:lnTo>
                <a:lnTo>
                  <a:pt x="219895" y="85896"/>
                </a:lnTo>
                <a:lnTo>
                  <a:pt x="213787" y="91623"/>
                </a:lnTo>
                <a:lnTo>
                  <a:pt x="197371" y="93913"/>
                </a:lnTo>
                <a:lnTo>
                  <a:pt x="190499" y="98113"/>
                </a:lnTo>
                <a:lnTo>
                  <a:pt x="187827" y="102694"/>
                </a:lnTo>
                <a:lnTo>
                  <a:pt x="178283" y="98495"/>
                </a:lnTo>
                <a:lnTo>
                  <a:pt x="178283" y="85896"/>
                </a:lnTo>
                <a:lnTo>
                  <a:pt x="180573" y="83224"/>
                </a:lnTo>
                <a:lnTo>
                  <a:pt x="185536" y="53447"/>
                </a:lnTo>
                <a:lnTo>
                  <a:pt x="188209" y="51538"/>
                </a:lnTo>
                <a:lnTo>
                  <a:pt x="192408" y="31686"/>
                </a:lnTo>
                <a:lnTo>
                  <a:pt x="205006" y="16416"/>
                </a:lnTo>
                <a:lnTo>
                  <a:pt x="206151" y="2291"/>
                </a:lnTo>
                <a:lnTo>
                  <a:pt x="207297" y="0"/>
                </a:lnTo>
                <a:lnTo>
                  <a:pt x="224858" y="14889"/>
                </a:lnTo>
                <a:lnTo>
                  <a:pt x="237074" y="16416"/>
                </a:lnTo>
                <a:lnTo>
                  <a:pt x="245473" y="20615"/>
                </a:lnTo>
                <a:lnTo>
                  <a:pt x="262652" y="39321"/>
                </a:lnTo>
                <a:lnTo>
                  <a:pt x="278686" y="47720"/>
                </a:lnTo>
                <a:lnTo>
                  <a:pt x="286703" y="47720"/>
                </a:lnTo>
                <a:lnTo>
                  <a:pt x="299301" y="42757"/>
                </a:lnTo>
                <a:lnTo>
                  <a:pt x="314572" y="28632"/>
                </a:lnTo>
                <a:lnTo>
                  <a:pt x="316099" y="31304"/>
                </a:lnTo>
                <a:lnTo>
                  <a:pt x="313427" y="37031"/>
                </a:lnTo>
                <a:lnTo>
                  <a:pt x="314190" y="41612"/>
                </a:lnTo>
                <a:lnTo>
                  <a:pt x="307700" y="57264"/>
                </a:lnTo>
                <a:lnTo>
                  <a:pt x="301210" y="94677"/>
                </a:lnTo>
                <a:lnTo>
                  <a:pt x="300828" y="150032"/>
                </a:lnTo>
                <a:lnTo>
                  <a:pt x="307318" y="201189"/>
                </a:lnTo>
                <a:lnTo>
                  <a:pt x="316481" y="233638"/>
                </a:lnTo>
                <a:lnTo>
                  <a:pt x="320680" y="240892"/>
                </a:lnTo>
                <a:lnTo>
                  <a:pt x="328697" y="248527"/>
                </a:lnTo>
                <a:lnTo>
                  <a:pt x="337478" y="245855"/>
                </a:lnTo>
                <a:lnTo>
                  <a:pt x="340150" y="250818"/>
                </a:lnTo>
                <a:lnTo>
                  <a:pt x="358093" y="268379"/>
                </a:lnTo>
                <a:lnTo>
                  <a:pt x="339768" y="279068"/>
                </a:lnTo>
                <a:lnTo>
                  <a:pt x="332896" y="290903"/>
                </a:lnTo>
                <a:lnTo>
                  <a:pt x="313427" y="288612"/>
                </a:lnTo>
                <a:lnTo>
                  <a:pt x="294339" y="295484"/>
                </a:lnTo>
                <a:lnTo>
                  <a:pt x="283649" y="291666"/>
                </a:lnTo>
                <a:lnTo>
                  <a:pt x="241655" y="314572"/>
                </a:lnTo>
                <a:lnTo>
                  <a:pt x="229439" y="325261"/>
                </a:lnTo>
                <a:lnTo>
                  <a:pt x="224476" y="326788"/>
                </a:lnTo>
                <a:lnTo>
                  <a:pt x="209969" y="319153"/>
                </a:lnTo>
                <a:lnTo>
                  <a:pt x="217223" y="285558"/>
                </a:lnTo>
                <a:lnTo>
                  <a:pt x="216459" y="278304"/>
                </a:lnTo>
                <a:lnTo>
                  <a:pt x="211878" y="272578"/>
                </a:lnTo>
                <a:lnTo>
                  <a:pt x="214168" y="268760"/>
                </a:lnTo>
                <a:lnTo>
                  <a:pt x="213405" y="264943"/>
                </a:lnTo>
                <a:lnTo>
                  <a:pt x="198516" y="257308"/>
                </a:lnTo>
                <a:lnTo>
                  <a:pt x="188972" y="258071"/>
                </a:lnTo>
                <a:lnTo>
                  <a:pt x="182864" y="265706"/>
                </a:lnTo>
                <a:lnTo>
                  <a:pt x="168739" y="274487"/>
                </a:lnTo>
                <a:lnTo>
                  <a:pt x="154995" y="277923"/>
                </a:lnTo>
                <a:lnTo>
                  <a:pt x="144306" y="274487"/>
                </a:lnTo>
                <a:lnTo>
                  <a:pt x="134762" y="278686"/>
                </a:lnTo>
                <a:lnTo>
                  <a:pt x="131708" y="277923"/>
                </a:lnTo>
                <a:lnTo>
                  <a:pt x="113002" y="266088"/>
                </a:lnTo>
                <a:lnTo>
                  <a:pt x="111093" y="261889"/>
                </a:lnTo>
                <a:lnTo>
                  <a:pt x="108420" y="261125"/>
                </a:lnTo>
                <a:lnTo>
                  <a:pt x="98113" y="263034"/>
                </a:lnTo>
                <a:lnTo>
                  <a:pt x="87042" y="269142"/>
                </a:lnTo>
                <a:lnTo>
                  <a:pt x="51920" y="268760"/>
                </a:lnTo>
                <a:lnTo>
                  <a:pt x="40085" y="264943"/>
                </a:lnTo>
                <a:lnTo>
                  <a:pt x="27105" y="272960"/>
                </a:lnTo>
                <a:lnTo>
                  <a:pt x="16798" y="27372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129512" y="3350460"/>
            <a:ext cx="277159" cy="415357"/>
          </a:xfrm>
          <a:custGeom>
            <a:avLst/>
            <a:gdLst/>
            <a:ahLst/>
            <a:cxnLst/>
            <a:rect l="l" t="t" r="r" b="b"/>
            <a:pathLst>
              <a:path w="277159" h="415357">
                <a:moveTo>
                  <a:pt x="200807" y="0"/>
                </a:moveTo>
                <a:lnTo>
                  <a:pt x="209587" y="14125"/>
                </a:lnTo>
                <a:lnTo>
                  <a:pt x="213023" y="16416"/>
                </a:lnTo>
                <a:lnTo>
                  <a:pt x="219895" y="33213"/>
                </a:lnTo>
                <a:lnTo>
                  <a:pt x="232493" y="54974"/>
                </a:lnTo>
                <a:lnTo>
                  <a:pt x="226003" y="62991"/>
                </a:lnTo>
                <a:lnTo>
                  <a:pt x="229057" y="67190"/>
                </a:lnTo>
                <a:lnTo>
                  <a:pt x="236692" y="71389"/>
                </a:lnTo>
                <a:lnTo>
                  <a:pt x="239365" y="76352"/>
                </a:lnTo>
                <a:lnTo>
                  <a:pt x="233257" y="82079"/>
                </a:lnTo>
                <a:lnTo>
                  <a:pt x="231348" y="87042"/>
                </a:lnTo>
                <a:lnTo>
                  <a:pt x="232493" y="93150"/>
                </a:lnTo>
                <a:lnTo>
                  <a:pt x="234784" y="96968"/>
                </a:lnTo>
                <a:lnTo>
                  <a:pt x="253490" y="111093"/>
                </a:lnTo>
                <a:lnTo>
                  <a:pt x="255399" y="119110"/>
                </a:lnTo>
                <a:lnTo>
                  <a:pt x="251963" y="128654"/>
                </a:lnTo>
                <a:lnTo>
                  <a:pt x="257689" y="138961"/>
                </a:lnTo>
                <a:lnTo>
                  <a:pt x="264943" y="170648"/>
                </a:lnTo>
                <a:lnTo>
                  <a:pt x="261507" y="176374"/>
                </a:lnTo>
                <a:lnTo>
                  <a:pt x="259216" y="196607"/>
                </a:lnTo>
                <a:lnTo>
                  <a:pt x="255781" y="205388"/>
                </a:lnTo>
                <a:lnTo>
                  <a:pt x="256926" y="208442"/>
                </a:lnTo>
                <a:lnTo>
                  <a:pt x="265706" y="199280"/>
                </a:lnTo>
                <a:lnTo>
                  <a:pt x="270287" y="198516"/>
                </a:lnTo>
                <a:lnTo>
                  <a:pt x="268760" y="209587"/>
                </a:lnTo>
                <a:lnTo>
                  <a:pt x="276777" y="218750"/>
                </a:lnTo>
                <a:lnTo>
                  <a:pt x="277159" y="222949"/>
                </a:lnTo>
                <a:lnTo>
                  <a:pt x="266470" y="235547"/>
                </a:lnTo>
                <a:lnTo>
                  <a:pt x="254253" y="242419"/>
                </a:lnTo>
                <a:lnTo>
                  <a:pt x="257689" y="246618"/>
                </a:lnTo>
                <a:lnTo>
                  <a:pt x="262652" y="246236"/>
                </a:lnTo>
                <a:lnTo>
                  <a:pt x="270669" y="236692"/>
                </a:lnTo>
                <a:lnTo>
                  <a:pt x="274869" y="240892"/>
                </a:lnTo>
                <a:lnTo>
                  <a:pt x="271051" y="243946"/>
                </a:lnTo>
                <a:lnTo>
                  <a:pt x="269524" y="252726"/>
                </a:lnTo>
                <a:lnTo>
                  <a:pt x="259598" y="254253"/>
                </a:lnTo>
                <a:lnTo>
                  <a:pt x="251199" y="260743"/>
                </a:lnTo>
                <a:lnTo>
                  <a:pt x="256162" y="263034"/>
                </a:lnTo>
                <a:lnTo>
                  <a:pt x="244709" y="274105"/>
                </a:lnTo>
                <a:lnTo>
                  <a:pt x="248527" y="275632"/>
                </a:lnTo>
                <a:lnTo>
                  <a:pt x="259598" y="269142"/>
                </a:lnTo>
                <a:lnTo>
                  <a:pt x="259980" y="274869"/>
                </a:lnTo>
                <a:lnTo>
                  <a:pt x="246618" y="282886"/>
                </a:lnTo>
                <a:lnTo>
                  <a:pt x="250054" y="287849"/>
                </a:lnTo>
                <a:lnTo>
                  <a:pt x="243564" y="287849"/>
                </a:lnTo>
                <a:lnTo>
                  <a:pt x="243564" y="294339"/>
                </a:lnTo>
                <a:lnTo>
                  <a:pt x="253108" y="293957"/>
                </a:lnTo>
                <a:lnTo>
                  <a:pt x="253490" y="299301"/>
                </a:lnTo>
                <a:lnTo>
                  <a:pt x="249672" y="303119"/>
                </a:lnTo>
                <a:lnTo>
                  <a:pt x="239365" y="304264"/>
                </a:lnTo>
                <a:lnTo>
                  <a:pt x="240128" y="308082"/>
                </a:lnTo>
                <a:lnTo>
                  <a:pt x="248909" y="309227"/>
                </a:lnTo>
                <a:lnTo>
                  <a:pt x="247000" y="313427"/>
                </a:lnTo>
                <a:lnTo>
                  <a:pt x="242801" y="316099"/>
                </a:lnTo>
                <a:lnTo>
                  <a:pt x="232875" y="317626"/>
                </a:lnTo>
                <a:lnTo>
                  <a:pt x="245473" y="328315"/>
                </a:lnTo>
                <a:lnTo>
                  <a:pt x="246236" y="330988"/>
                </a:lnTo>
                <a:lnTo>
                  <a:pt x="242037" y="333278"/>
                </a:lnTo>
                <a:lnTo>
                  <a:pt x="230966" y="329461"/>
                </a:lnTo>
                <a:lnTo>
                  <a:pt x="227530" y="332896"/>
                </a:lnTo>
                <a:lnTo>
                  <a:pt x="238219" y="339768"/>
                </a:lnTo>
                <a:lnTo>
                  <a:pt x="228675" y="341295"/>
                </a:lnTo>
                <a:lnTo>
                  <a:pt x="235165" y="348549"/>
                </a:lnTo>
                <a:lnTo>
                  <a:pt x="217604" y="348930"/>
                </a:lnTo>
                <a:lnTo>
                  <a:pt x="209969" y="346258"/>
                </a:lnTo>
                <a:lnTo>
                  <a:pt x="213787" y="358093"/>
                </a:lnTo>
                <a:lnTo>
                  <a:pt x="209587" y="358093"/>
                </a:lnTo>
                <a:lnTo>
                  <a:pt x="206915" y="361529"/>
                </a:lnTo>
                <a:lnTo>
                  <a:pt x="211114" y="364583"/>
                </a:lnTo>
                <a:lnTo>
                  <a:pt x="207679" y="368019"/>
                </a:lnTo>
                <a:lnTo>
                  <a:pt x="202716" y="364964"/>
                </a:lnTo>
                <a:lnTo>
                  <a:pt x="199280" y="359620"/>
                </a:lnTo>
                <a:lnTo>
                  <a:pt x="203097" y="356184"/>
                </a:lnTo>
                <a:lnTo>
                  <a:pt x="194699" y="355802"/>
                </a:lnTo>
                <a:lnTo>
                  <a:pt x="192408" y="358475"/>
                </a:lnTo>
                <a:lnTo>
                  <a:pt x="192790" y="363056"/>
                </a:lnTo>
                <a:lnTo>
                  <a:pt x="172938" y="357329"/>
                </a:lnTo>
                <a:lnTo>
                  <a:pt x="164921" y="358093"/>
                </a:lnTo>
                <a:lnTo>
                  <a:pt x="162249" y="360765"/>
                </a:lnTo>
                <a:lnTo>
                  <a:pt x="161485" y="376799"/>
                </a:lnTo>
                <a:lnTo>
                  <a:pt x="155377" y="386343"/>
                </a:lnTo>
                <a:lnTo>
                  <a:pt x="154232" y="401614"/>
                </a:lnTo>
                <a:lnTo>
                  <a:pt x="146978" y="407722"/>
                </a:lnTo>
                <a:lnTo>
                  <a:pt x="130181" y="400850"/>
                </a:lnTo>
                <a:lnTo>
                  <a:pt x="109947" y="415357"/>
                </a:lnTo>
                <a:lnTo>
                  <a:pt x="95822" y="407340"/>
                </a:lnTo>
                <a:lnTo>
                  <a:pt x="89332" y="398560"/>
                </a:lnTo>
                <a:lnTo>
                  <a:pt x="88951" y="396269"/>
                </a:lnTo>
                <a:lnTo>
                  <a:pt x="93913" y="390924"/>
                </a:lnTo>
                <a:lnTo>
                  <a:pt x="92386" y="388252"/>
                </a:lnTo>
                <a:lnTo>
                  <a:pt x="65663" y="385580"/>
                </a:lnTo>
                <a:lnTo>
                  <a:pt x="30923" y="368019"/>
                </a:lnTo>
                <a:lnTo>
                  <a:pt x="19852" y="366873"/>
                </a:lnTo>
                <a:lnTo>
                  <a:pt x="27487" y="343204"/>
                </a:lnTo>
                <a:lnTo>
                  <a:pt x="26723" y="340150"/>
                </a:lnTo>
                <a:lnTo>
                  <a:pt x="19470" y="334042"/>
                </a:lnTo>
                <a:lnTo>
                  <a:pt x="17943" y="327170"/>
                </a:lnTo>
                <a:lnTo>
                  <a:pt x="20615" y="318771"/>
                </a:lnTo>
                <a:lnTo>
                  <a:pt x="27105" y="312281"/>
                </a:lnTo>
                <a:lnTo>
                  <a:pt x="22524" y="306937"/>
                </a:lnTo>
                <a:lnTo>
                  <a:pt x="21379" y="298538"/>
                </a:lnTo>
                <a:lnTo>
                  <a:pt x="8017" y="283649"/>
                </a:lnTo>
                <a:lnTo>
                  <a:pt x="0" y="259216"/>
                </a:lnTo>
                <a:lnTo>
                  <a:pt x="15652" y="221040"/>
                </a:lnTo>
                <a:lnTo>
                  <a:pt x="25960" y="208442"/>
                </a:lnTo>
                <a:lnTo>
                  <a:pt x="30541" y="197371"/>
                </a:lnTo>
                <a:lnTo>
                  <a:pt x="25960" y="179046"/>
                </a:lnTo>
                <a:lnTo>
                  <a:pt x="32832" y="163012"/>
                </a:lnTo>
                <a:lnTo>
                  <a:pt x="26342" y="156904"/>
                </a:lnTo>
                <a:lnTo>
                  <a:pt x="24433" y="149269"/>
                </a:lnTo>
                <a:lnTo>
                  <a:pt x="28632" y="143161"/>
                </a:lnTo>
                <a:lnTo>
                  <a:pt x="38176" y="142779"/>
                </a:lnTo>
                <a:lnTo>
                  <a:pt x="41612" y="140107"/>
                </a:lnTo>
                <a:lnTo>
                  <a:pt x="36649" y="120637"/>
                </a:lnTo>
                <a:lnTo>
                  <a:pt x="35122" y="96968"/>
                </a:lnTo>
                <a:lnTo>
                  <a:pt x="38940" y="84751"/>
                </a:lnTo>
                <a:lnTo>
                  <a:pt x="40085" y="73680"/>
                </a:lnTo>
                <a:lnTo>
                  <a:pt x="38558" y="66045"/>
                </a:lnTo>
                <a:lnTo>
                  <a:pt x="44284" y="57264"/>
                </a:lnTo>
                <a:lnTo>
                  <a:pt x="52683" y="50774"/>
                </a:lnTo>
                <a:lnTo>
                  <a:pt x="64900" y="58028"/>
                </a:lnTo>
                <a:lnTo>
                  <a:pt x="69481" y="58028"/>
                </a:lnTo>
                <a:lnTo>
                  <a:pt x="84369" y="46193"/>
                </a:lnTo>
                <a:lnTo>
                  <a:pt x="126363" y="23287"/>
                </a:lnTo>
                <a:lnTo>
                  <a:pt x="137053" y="27105"/>
                </a:lnTo>
                <a:lnTo>
                  <a:pt x="156141" y="20233"/>
                </a:lnTo>
                <a:lnTo>
                  <a:pt x="175611" y="22524"/>
                </a:lnTo>
                <a:lnTo>
                  <a:pt x="182482" y="10689"/>
                </a:lnTo>
                <a:lnTo>
                  <a:pt x="200807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53159" y="3707789"/>
            <a:ext cx="275632" cy="298538"/>
          </a:xfrm>
          <a:custGeom>
            <a:avLst/>
            <a:gdLst/>
            <a:ahLst/>
            <a:cxnLst/>
            <a:rect l="l" t="t" r="r" b="b"/>
            <a:pathLst>
              <a:path w="275632" h="298538">
                <a:moveTo>
                  <a:pt x="269142" y="5726"/>
                </a:moveTo>
                <a:lnTo>
                  <a:pt x="269906" y="16416"/>
                </a:lnTo>
                <a:lnTo>
                  <a:pt x="275632" y="33977"/>
                </a:lnTo>
                <a:lnTo>
                  <a:pt x="271433" y="30923"/>
                </a:lnTo>
                <a:lnTo>
                  <a:pt x="269524" y="24815"/>
                </a:lnTo>
                <a:lnTo>
                  <a:pt x="258835" y="26342"/>
                </a:lnTo>
                <a:lnTo>
                  <a:pt x="258835" y="41994"/>
                </a:lnTo>
                <a:lnTo>
                  <a:pt x="247382" y="51156"/>
                </a:lnTo>
                <a:lnTo>
                  <a:pt x="245855" y="54592"/>
                </a:lnTo>
                <a:lnTo>
                  <a:pt x="254635" y="64136"/>
                </a:lnTo>
                <a:lnTo>
                  <a:pt x="254635" y="70244"/>
                </a:lnTo>
                <a:lnTo>
                  <a:pt x="253108" y="71389"/>
                </a:lnTo>
                <a:lnTo>
                  <a:pt x="250054" y="69481"/>
                </a:lnTo>
                <a:lnTo>
                  <a:pt x="246618" y="73680"/>
                </a:lnTo>
                <a:lnTo>
                  <a:pt x="234402" y="80552"/>
                </a:lnTo>
                <a:lnTo>
                  <a:pt x="236311" y="84369"/>
                </a:lnTo>
                <a:lnTo>
                  <a:pt x="248527" y="87805"/>
                </a:lnTo>
                <a:lnTo>
                  <a:pt x="243946" y="96204"/>
                </a:lnTo>
                <a:lnTo>
                  <a:pt x="235165" y="103076"/>
                </a:lnTo>
                <a:lnTo>
                  <a:pt x="244328" y="111475"/>
                </a:lnTo>
                <a:lnTo>
                  <a:pt x="247382" y="108039"/>
                </a:lnTo>
                <a:lnTo>
                  <a:pt x="250818" y="115674"/>
                </a:lnTo>
                <a:lnTo>
                  <a:pt x="250054" y="124454"/>
                </a:lnTo>
                <a:lnTo>
                  <a:pt x="246236" y="122546"/>
                </a:lnTo>
                <a:lnTo>
                  <a:pt x="244328" y="117964"/>
                </a:lnTo>
                <a:lnTo>
                  <a:pt x="240510" y="129799"/>
                </a:lnTo>
                <a:lnTo>
                  <a:pt x="243182" y="133235"/>
                </a:lnTo>
                <a:lnTo>
                  <a:pt x="235929" y="135907"/>
                </a:lnTo>
                <a:lnTo>
                  <a:pt x="238983" y="146597"/>
                </a:lnTo>
                <a:lnTo>
                  <a:pt x="245091" y="143924"/>
                </a:lnTo>
                <a:lnTo>
                  <a:pt x="251199" y="148124"/>
                </a:lnTo>
                <a:lnTo>
                  <a:pt x="245473" y="146978"/>
                </a:lnTo>
                <a:lnTo>
                  <a:pt x="241655" y="151560"/>
                </a:lnTo>
                <a:lnTo>
                  <a:pt x="246618" y="154232"/>
                </a:lnTo>
                <a:lnTo>
                  <a:pt x="247382" y="164539"/>
                </a:lnTo>
                <a:lnTo>
                  <a:pt x="250054" y="168357"/>
                </a:lnTo>
                <a:lnTo>
                  <a:pt x="246618" y="176756"/>
                </a:lnTo>
                <a:lnTo>
                  <a:pt x="234402" y="169121"/>
                </a:lnTo>
                <a:lnTo>
                  <a:pt x="235165" y="163394"/>
                </a:lnTo>
                <a:lnTo>
                  <a:pt x="226767" y="158431"/>
                </a:lnTo>
                <a:lnTo>
                  <a:pt x="229821" y="151560"/>
                </a:lnTo>
                <a:lnTo>
                  <a:pt x="227530" y="149269"/>
                </a:lnTo>
                <a:lnTo>
                  <a:pt x="219131" y="149269"/>
                </a:lnTo>
                <a:lnTo>
                  <a:pt x="208824" y="142397"/>
                </a:lnTo>
                <a:lnTo>
                  <a:pt x="183246" y="148124"/>
                </a:lnTo>
                <a:lnTo>
                  <a:pt x="179046" y="151560"/>
                </a:lnTo>
                <a:lnTo>
                  <a:pt x="176756" y="163394"/>
                </a:lnTo>
                <a:lnTo>
                  <a:pt x="173320" y="163394"/>
                </a:lnTo>
                <a:lnTo>
                  <a:pt x="169121" y="151560"/>
                </a:lnTo>
                <a:lnTo>
                  <a:pt x="166066" y="153087"/>
                </a:lnTo>
                <a:lnTo>
                  <a:pt x="162631" y="151560"/>
                </a:lnTo>
                <a:lnTo>
                  <a:pt x="158813" y="154232"/>
                </a:lnTo>
                <a:lnTo>
                  <a:pt x="153850" y="161867"/>
                </a:lnTo>
                <a:lnTo>
                  <a:pt x="153087" y="166830"/>
                </a:lnTo>
                <a:lnTo>
                  <a:pt x="156904" y="165303"/>
                </a:lnTo>
                <a:lnTo>
                  <a:pt x="159958" y="168357"/>
                </a:lnTo>
                <a:lnTo>
                  <a:pt x="146597" y="182482"/>
                </a:lnTo>
                <a:lnTo>
                  <a:pt x="140870" y="191645"/>
                </a:lnTo>
                <a:lnTo>
                  <a:pt x="128654" y="230202"/>
                </a:lnTo>
                <a:lnTo>
                  <a:pt x="127509" y="250818"/>
                </a:lnTo>
                <a:lnTo>
                  <a:pt x="130181" y="269524"/>
                </a:lnTo>
                <a:lnTo>
                  <a:pt x="119492" y="269906"/>
                </a:lnTo>
                <a:lnTo>
                  <a:pt x="114910" y="272578"/>
                </a:lnTo>
                <a:lnTo>
                  <a:pt x="113765" y="291666"/>
                </a:lnTo>
                <a:lnTo>
                  <a:pt x="109184" y="294720"/>
                </a:lnTo>
                <a:lnTo>
                  <a:pt x="99640" y="294720"/>
                </a:lnTo>
                <a:lnTo>
                  <a:pt x="100022" y="298538"/>
                </a:lnTo>
                <a:lnTo>
                  <a:pt x="90859" y="297011"/>
                </a:lnTo>
                <a:lnTo>
                  <a:pt x="83606" y="291666"/>
                </a:lnTo>
                <a:lnTo>
                  <a:pt x="80934" y="287467"/>
                </a:lnTo>
                <a:lnTo>
                  <a:pt x="80552" y="276777"/>
                </a:lnTo>
                <a:lnTo>
                  <a:pt x="74825" y="271051"/>
                </a:lnTo>
                <a:lnTo>
                  <a:pt x="59937" y="266088"/>
                </a:lnTo>
                <a:lnTo>
                  <a:pt x="44666" y="267997"/>
                </a:lnTo>
                <a:lnTo>
                  <a:pt x="37031" y="258071"/>
                </a:lnTo>
                <a:lnTo>
                  <a:pt x="26342" y="253490"/>
                </a:lnTo>
                <a:lnTo>
                  <a:pt x="9926" y="255781"/>
                </a:lnTo>
                <a:lnTo>
                  <a:pt x="0" y="251199"/>
                </a:lnTo>
                <a:lnTo>
                  <a:pt x="2291" y="231348"/>
                </a:lnTo>
                <a:lnTo>
                  <a:pt x="7635" y="227148"/>
                </a:lnTo>
                <a:lnTo>
                  <a:pt x="21379" y="223331"/>
                </a:lnTo>
                <a:lnTo>
                  <a:pt x="35504" y="205006"/>
                </a:lnTo>
                <a:lnTo>
                  <a:pt x="40085" y="173320"/>
                </a:lnTo>
                <a:lnTo>
                  <a:pt x="49629" y="154995"/>
                </a:lnTo>
                <a:lnTo>
                  <a:pt x="56883" y="145833"/>
                </a:lnTo>
                <a:lnTo>
                  <a:pt x="61845" y="131708"/>
                </a:lnTo>
                <a:lnTo>
                  <a:pt x="61464" y="124836"/>
                </a:lnTo>
                <a:lnTo>
                  <a:pt x="56501" y="117964"/>
                </a:lnTo>
                <a:lnTo>
                  <a:pt x="55737" y="103458"/>
                </a:lnTo>
                <a:lnTo>
                  <a:pt x="51920" y="87805"/>
                </a:lnTo>
                <a:lnTo>
                  <a:pt x="53447" y="85133"/>
                </a:lnTo>
                <a:lnTo>
                  <a:pt x="61464" y="85133"/>
                </a:lnTo>
                <a:lnTo>
                  <a:pt x="64518" y="80934"/>
                </a:lnTo>
                <a:lnTo>
                  <a:pt x="68335" y="57646"/>
                </a:lnTo>
                <a:lnTo>
                  <a:pt x="51538" y="26723"/>
                </a:lnTo>
                <a:lnTo>
                  <a:pt x="60318" y="29014"/>
                </a:lnTo>
                <a:lnTo>
                  <a:pt x="72917" y="24815"/>
                </a:lnTo>
                <a:lnTo>
                  <a:pt x="91241" y="11453"/>
                </a:lnTo>
                <a:lnTo>
                  <a:pt x="96204" y="9544"/>
                </a:lnTo>
                <a:lnTo>
                  <a:pt x="107275" y="10689"/>
                </a:lnTo>
                <a:lnTo>
                  <a:pt x="142015" y="28250"/>
                </a:lnTo>
                <a:lnTo>
                  <a:pt x="168739" y="30923"/>
                </a:lnTo>
                <a:lnTo>
                  <a:pt x="170266" y="33595"/>
                </a:lnTo>
                <a:lnTo>
                  <a:pt x="165303" y="38940"/>
                </a:lnTo>
                <a:lnTo>
                  <a:pt x="169502" y="46957"/>
                </a:lnTo>
                <a:lnTo>
                  <a:pt x="188209" y="58028"/>
                </a:lnTo>
                <a:lnTo>
                  <a:pt x="206533" y="43521"/>
                </a:lnTo>
                <a:lnTo>
                  <a:pt x="223331" y="50393"/>
                </a:lnTo>
                <a:lnTo>
                  <a:pt x="230584" y="44284"/>
                </a:lnTo>
                <a:lnTo>
                  <a:pt x="231730" y="29014"/>
                </a:lnTo>
                <a:lnTo>
                  <a:pt x="237838" y="19470"/>
                </a:lnTo>
                <a:lnTo>
                  <a:pt x="238601" y="3436"/>
                </a:lnTo>
                <a:lnTo>
                  <a:pt x="241274" y="764"/>
                </a:lnTo>
                <a:lnTo>
                  <a:pt x="249291" y="0"/>
                </a:lnTo>
                <a:lnTo>
                  <a:pt x="269142" y="572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940921" y="3338625"/>
            <a:ext cx="248145" cy="398178"/>
          </a:xfrm>
          <a:custGeom>
            <a:avLst/>
            <a:gdLst/>
            <a:ahLst/>
            <a:cxnLst/>
            <a:rect l="l" t="t" r="r" b="b"/>
            <a:pathLst>
              <a:path w="248145" h="398178">
                <a:moveTo>
                  <a:pt x="35886" y="338623"/>
                </a:moveTo>
                <a:lnTo>
                  <a:pt x="38176" y="334424"/>
                </a:lnTo>
                <a:lnTo>
                  <a:pt x="43139" y="302737"/>
                </a:lnTo>
                <a:lnTo>
                  <a:pt x="45811" y="296629"/>
                </a:lnTo>
                <a:lnTo>
                  <a:pt x="52301" y="293575"/>
                </a:lnTo>
                <a:lnTo>
                  <a:pt x="58410" y="286703"/>
                </a:lnTo>
                <a:lnTo>
                  <a:pt x="63372" y="267233"/>
                </a:lnTo>
                <a:lnTo>
                  <a:pt x="68717" y="243182"/>
                </a:lnTo>
                <a:lnTo>
                  <a:pt x="71008" y="188972"/>
                </a:lnTo>
                <a:lnTo>
                  <a:pt x="66808" y="178665"/>
                </a:lnTo>
                <a:lnTo>
                  <a:pt x="64518" y="164921"/>
                </a:lnTo>
                <a:lnTo>
                  <a:pt x="52683" y="151560"/>
                </a:lnTo>
                <a:lnTo>
                  <a:pt x="43903" y="146978"/>
                </a:lnTo>
                <a:lnTo>
                  <a:pt x="35122" y="148505"/>
                </a:lnTo>
                <a:lnTo>
                  <a:pt x="28632" y="156141"/>
                </a:lnTo>
                <a:lnTo>
                  <a:pt x="12216" y="156904"/>
                </a:lnTo>
                <a:lnTo>
                  <a:pt x="1909" y="140488"/>
                </a:lnTo>
                <a:lnTo>
                  <a:pt x="1145" y="135526"/>
                </a:lnTo>
                <a:lnTo>
                  <a:pt x="4199" y="133998"/>
                </a:lnTo>
                <a:lnTo>
                  <a:pt x="764" y="131708"/>
                </a:lnTo>
                <a:lnTo>
                  <a:pt x="0" y="124836"/>
                </a:lnTo>
                <a:lnTo>
                  <a:pt x="382" y="120637"/>
                </a:lnTo>
                <a:lnTo>
                  <a:pt x="8781" y="126363"/>
                </a:lnTo>
                <a:lnTo>
                  <a:pt x="24433" y="131708"/>
                </a:lnTo>
                <a:lnTo>
                  <a:pt x="33213" y="125981"/>
                </a:lnTo>
                <a:lnTo>
                  <a:pt x="40467" y="117964"/>
                </a:lnTo>
                <a:lnTo>
                  <a:pt x="54974" y="91623"/>
                </a:lnTo>
                <a:lnTo>
                  <a:pt x="58028" y="80552"/>
                </a:lnTo>
                <a:lnTo>
                  <a:pt x="56883" y="75207"/>
                </a:lnTo>
                <a:lnTo>
                  <a:pt x="61464" y="64518"/>
                </a:lnTo>
                <a:lnTo>
                  <a:pt x="64136" y="35122"/>
                </a:lnTo>
                <a:lnTo>
                  <a:pt x="48102" y="17179"/>
                </a:lnTo>
                <a:lnTo>
                  <a:pt x="58410" y="16416"/>
                </a:lnTo>
                <a:lnTo>
                  <a:pt x="71389" y="8399"/>
                </a:lnTo>
                <a:lnTo>
                  <a:pt x="83224" y="12216"/>
                </a:lnTo>
                <a:lnTo>
                  <a:pt x="118346" y="12598"/>
                </a:lnTo>
                <a:lnTo>
                  <a:pt x="129417" y="6490"/>
                </a:lnTo>
                <a:lnTo>
                  <a:pt x="139725" y="4581"/>
                </a:lnTo>
                <a:lnTo>
                  <a:pt x="142397" y="5345"/>
                </a:lnTo>
                <a:lnTo>
                  <a:pt x="144306" y="9544"/>
                </a:lnTo>
                <a:lnTo>
                  <a:pt x="163012" y="21379"/>
                </a:lnTo>
                <a:lnTo>
                  <a:pt x="166066" y="22142"/>
                </a:lnTo>
                <a:lnTo>
                  <a:pt x="175611" y="17943"/>
                </a:lnTo>
                <a:lnTo>
                  <a:pt x="186300" y="21379"/>
                </a:lnTo>
                <a:lnTo>
                  <a:pt x="200043" y="17943"/>
                </a:lnTo>
                <a:lnTo>
                  <a:pt x="214168" y="9162"/>
                </a:lnTo>
                <a:lnTo>
                  <a:pt x="220277" y="1527"/>
                </a:lnTo>
                <a:lnTo>
                  <a:pt x="226003" y="0"/>
                </a:lnTo>
                <a:lnTo>
                  <a:pt x="242037" y="5726"/>
                </a:lnTo>
                <a:lnTo>
                  <a:pt x="245473" y="10689"/>
                </a:lnTo>
                <a:lnTo>
                  <a:pt x="243182" y="16034"/>
                </a:lnTo>
                <a:lnTo>
                  <a:pt x="247764" y="21760"/>
                </a:lnTo>
                <a:lnTo>
                  <a:pt x="248145" y="32068"/>
                </a:lnTo>
                <a:lnTo>
                  <a:pt x="241274" y="62609"/>
                </a:lnTo>
                <a:lnTo>
                  <a:pt x="232875" y="69099"/>
                </a:lnTo>
                <a:lnTo>
                  <a:pt x="227148" y="77879"/>
                </a:lnTo>
                <a:lnTo>
                  <a:pt x="228675" y="85515"/>
                </a:lnTo>
                <a:lnTo>
                  <a:pt x="227530" y="96586"/>
                </a:lnTo>
                <a:lnTo>
                  <a:pt x="223713" y="105748"/>
                </a:lnTo>
                <a:lnTo>
                  <a:pt x="225240" y="132471"/>
                </a:lnTo>
                <a:lnTo>
                  <a:pt x="230202" y="151941"/>
                </a:lnTo>
                <a:lnTo>
                  <a:pt x="226767" y="154614"/>
                </a:lnTo>
                <a:lnTo>
                  <a:pt x="217223" y="154995"/>
                </a:lnTo>
                <a:lnTo>
                  <a:pt x="213023" y="161104"/>
                </a:lnTo>
                <a:lnTo>
                  <a:pt x="214932" y="168739"/>
                </a:lnTo>
                <a:lnTo>
                  <a:pt x="221422" y="174847"/>
                </a:lnTo>
                <a:lnTo>
                  <a:pt x="214550" y="190881"/>
                </a:lnTo>
                <a:lnTo>
                  <a:pt x="219131" y="209206"/>
                </a:lnTo>
                <a:lnTo>
                  <a:pt x="214550" y="220277"/>
                </a:lnTo>
                <a:lnTo>
                  <a:pt x="204243" y="232875"/>
                </a:lnTo>
                <a:lnTo>
                  <a:pt x="188590" y="271051"/>
                </a:lnTo>
                <a:lnTo>
                  <a:pt x="196607" y="295484"/>
                </a:lnTo>
                <a:lnTo>
                  <a:pt x="208442" y="308082"/>
                </a:lnTo>
                <a:lnTo>
                  <a:pt x="211114" y="318771"/>
                </a:lnTo>
                <a:lnTo>
                  <a:pt x="215696" y="324116"/>
                </a:lnTo>
                <a:lnTo>
                  <a:pt x="209206" y="330606"/>
                </a:lnTo>
                <a:lnTo>
                  <a:pt x="206533" y="339005"/>
                </a:lnTo>
                <a:lnTo>
                  <a:pt x="208060" y="345876"/>
                </a:lnTo>
                <a:lnTo>
                  <a:pt x="215314" y="351985"/>
                </a:lnTo>
                <a:lnTo>
                  <a:pt x="216077" y="355039"/>
                </a:lnTo>
                <a:lnTo>
                  <a:pt x="208442" y="378708"/>
                </a:lnTo>
                <a:lnTo>
                  <a:pt x="185155" y="393978"/>
                </a:lnTo>
                <a:lnTo>
                  <a:pt x="172556" y="398178"/>
                </a:lnTo>
                <a:lnTo>
                  <a:pt x="166066" y="397796"/>
                </a:lnTo>
                <a:lnTo>
                  <a:pt x="153468" y="393215"/>
                </a:lnTo>
                <a:lnTo>
                  <a:pt x="147360" y="387488"/>
                </a:lnTo>
                <a:lnTo>
                  <a:pt x="142015" y="375654"/>
                </a:lnTo>
                <a:lnTo>
                  <a:pt x="126745" y="366110"/>
                </a:lnTo>
                <a:lnTo>
                  <a:pt x="100785" y="361910"/>
                </a:lnTo>
                <a:lnTo>
                  <a:pt x="94295" y="356947"/>
                </a:lnTo>
                <a:lnTo>
                  <a:pt x="79788" y="352748"/>
                </a:lnTo>
                <a:lnTo>
                  <a:pt x="64136" y="340532"/>
                </a:lnTo>
                <a:lnTo>
                  <a:pt x="51920" y="342822"/>
                </a:lnTo>
                <a:lnTo>
                  <a:pt x="35886" y="33862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911526" y="3677248"/>
            <a:ext cx="209969" cy="340913"/>
          </a:xfrm>
          <a:custGeom>
            <a:avLst/>
            <a:gdLst/>
            <a:ahLst/>
            <a:cxnLst/>
            <a:rect l="l" t="t" r="r" b="b"/>
            <a:pathLst>
              <a:path w="209969" h="340913">
                <a:moveTo>
                  <a:pt x="0" y="139725"/>
                </a:moveTo>
                <a:lnTo>
                  <a:pt x="9926" y="114147"/>
                </a:lnTo>
                <a:lnTo>
                  <a:pt x="15270" y="106130"/>
                </a:lnTo>
                <a:lnTo>
                  <a:pt x="32832" y="90478"/>
                </a:lnTo>
                <a:lnTo>
                  <a:pt x="44284" y="72917"/>
                </a:lnTo>
                <a:lnTo>
                  <a:pt x="65281" y="0"/>
                </a:lnTo>
                <a:lnTo>
                  <a:pt x="81315" y="4199"/>
                </a:lnTo>
                <a:lnTo>
                  <a:pt x="93532" y="1909"/>
                </a:lnTo>
                <a:lnTo>
                  <a:pt x="109184" y="14125"/>
                </a:lnTo>
                <a:lnTo>
                  <a:pt x="123691" y="18325"/>
                </a:lnTo>
                <a:lnTo>
                  <a:pt x="130181" y="23287"/>
                </a:lnTo>
                <a:lnTo>
                  <a:pt x="156141" y="27487"/>
                </a:lnTo>
                <a:lnTo>
                  <a:pt x="171411" y="37031"/>
                </a:lnTo>
                <a:lnTo>
                  <a:pt x="176756" y="48866"/>
                </a:lnTo>
                <a:lnTo>
                  <a:pt x="182864" y="54592"/>
                </a:lnTo>
                <a:lnTo>
                  <a:pt x="193172" y="57264"/>
                </a:lnTo>
                <a:lnTo>
                  <a:pt x="209969" y="88187"/>
                </a:lnTo>
                <a:lnTo>
                  <a:pt x="206151" y="111475"/>
                </a:lnTo>
                <a:lnTo>
                  <a:pt x="203097" y="115674"/>
                </a:lnTo>
                <a:lnTo>
                  <a:pt x="195080" y="115674"/>
                </a:lnTo>
                <a:lnTo>
                  <a:pt x="193553" y="118346"/>
                </a:lnTo>
                <a:lnTo>
                  <a:pt x="197371" y="133998"/>
                </a:lnTo>
                <a:lnTo>
                  <a:pt x="198134" y="148505"/>
                </a:lnTo>
                <a:lnTo>
                  <a:pt x="204243" y="158813"/>
                </a:lnTo>
                <a:lnTo>
                  <a:pt x="198516" y="176374"/>
                </a:lnTo>
                <a:lnTo>
                  <a:pt x="191263" y="185536"/>
                </a:lnTo>
                <a:lnTo>
                  <a:pt x="181719" y="203861"/>
                </a:lnTo>
                <a:lnTo>
                  <a:pt x="179428" y="213023"/>
                </a:lnTo>
                <a:lnTo>
                  <a:pt x="179428" y="226385"/>
                </a:lnTo>
                <a:lnTo>
                  <a:pt x="175229" y="238983"/>
                </a:lnTo>
                <a:lnTo>
                  <a:pt x="163012" y="253872"/>
                </a:lnTo>
                <a:lnTo>
                  <a:pt x="149269" y="257689"/>
                </a:lnTo>
                <a:lnTo>
                  <a:pt x="143924" y="261889"/>
                </a:lnTo>
                <a:lnTo>
                  <a:pt x="141634" y="281740"/>
                </a:lnTo>
                <a:lnTo>
                  <a:pt x="141634" y="326788"/>
                </a:lnTo>
                <a:lnTo>
                  <a:pt x="132471" y="335951"/>
                </a:lnTo>
                <a:lnTo>
                  <a:pt x="120255" y="335951"/>
                </a:lnTo>
                <a:lnTo>
                  <a:pt x="109184" y="340913"/>
                </a:lnTo>
                <a:lnTo>
                  <a:pt x="98495" y="332515"/>
                </a:lnTo>
                <a:lnTo>
                  <a:pt x="88569" y="333278"/>
                </a:lnTo>
                <a:lnTo>
                  <a:pt x="84751" y="331369"/>
                </a:lnTo>
                <a:lnTo>
                  <a:pt x="75589" y="319153"/>
                </a:lnTo>
                <a:lnTo>
                  <a:pt x="47720" y="320680"/>
                </a:lnTo>
                <a:lnTo>
                  <a:pt x="34740" y="316862"/>
                </a:lnTo>
                <a:lnTo>
                  <a:pt x="16416" y="302356"/>
                </a:lnTo>
                <a:lnTo>
                  <a:pt x="13743" y="295102"/>
                </a:lnTo>
                <a:lnTo>
                  <a:pt x="18706" y="272960"/>
                </a:lnTo>
                <a:lnTo>
                  <a:pt x="18706" y="262652"/>
                </a:lnTo>
                <a:lnTo>
                  <a:pt x="22906" y="255399"/>
                </a:lnTo>
                <a:lnTo>
                  <a:pt x="25578" y="227148"/>
                </a:lnTo>
                <a:lnTo>
                  <a:pt x="30159" y="221804"/>
                </a:lnTo>
                <a:lnTo>
                  <a:pt x="45048" y="221804"/>
                </a:lnTo>
                <a:lnTo>
                  <a:pt x="51156" y="219513"/>
                </a:lnTo>
                <a:lnTo>
                  <a:pt x="60318" y="211114"/>
                </a:lnTo>
                <a:lnTo>
                  <a:pt x="62991" y="199280"/>
                </a:lnTo>
                <a:lnTo>
                  <a:pt x="58410" y="192026"/>
                </a:lnTo>
                <a:lnTo>
                  <a:pt x="50393" y="186300"/>
                </a:lnTo>
                <a:lnTo>
                  <a:pt x="39321" y="185155"/>
                </a:lnTo>
                <a:lnTo>
                  <a:pt x="29777" y="175229"/>
                </a:lnTo>
                <a:lnTo>
                  <a:pt x="30159" y="151941"/>
                </a:lnTo>
                <a:lnTo>
                  <a:pt x="0" y="13972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34410" y="3958989"/>
            <a:ext cx="370309" cy="286321"/>
          </a:xfrm>
          <a:custGeom>
            <a:avLst/>
            <a:gdLst/>
            <a:ahLst/>
            <a:cxnLst/>
            <a:rect l="l" t="t" r="r" b="b"/>
            <a:pathLst>
              <a:path w="370309" h="286321">
                <a:moveTo>
                  <a:pt x="348930" y="18325"/>
                </a:moveTo>
                <a:lnTo>
                  <a:pt x="360765" y="40085"/>
                </a:lnTo>
                <a:lnTo>
                  <a:pt x="366492" y="58028"/>
                </a:lnTo>
                <a:lnTo>
                  <a:pt x="363819" y="69862"/>
                </a:lnTo>
                <a:lnTo>
                  <a:pt x="367637" y="77498"/>
                </a:lnTo>
                <a:lnTo>
                  <a:pt x="370309" y="143543"/>
                </a:lnTo>
                <a:lnTo>
                  <a:pt x="364964" y="169502"/>
                </a:lnTo>
                <a:lnTo>
                  <a:pt x="363819" y="203097"/>
                </a:lnTo>
                <a:lnTo>
                  <a:pt x="359620" y="213787"/>
                </a:lnTo>
                <a:lnTo>
                  <a:pt x="354275" y="244328"/>
                </a:lnTo>
                <a:lnTo>
                  <a:pt x="347403" y="250818"/>
                </a:lnTo>
                <a:lnTo>
                  <a:pt x="329842" y="258453"/>
                </a:lnTo>
                <a:lnTo>
                  <a:pt x="323734" y="263798"/>
                </a:lnTo>
                <a:lnTo>
                  <a:pt x="322207" y="273342"/>
                </a:lnTo>
                <a:lnTo>
                  <a:pt x="286322" y="261507"/>
                </a:lnTo>
                <a:lnTo>
                  <a:pt x="277541" y="253872"/>
                </a:lnTo>
                <a:lnTo>
                  <a:pt x="275632" y="258453"/>
                </a:lnTo>
                <a:lnTo>
                  <a:pt x="276777" y="269524"/>
                </a:lnTo>
                <a:lnTo>
                  <a:pt x="270287" y="273723"/>
                </a:lnTo>
                <a:lnTo>
                  <a:pt x="260362" y="285558"/>
                </a:lnTo>
                <a:lnTo>
                  <a:pt x="254253" y="286321"/>
                </a:lnTo>
                <a:lnTo>
                  <a:pt x="245855" y="280977"/>
                </a:lnTo>
                <a:lnTo>
                  <a:pt x="221804" y="258835"/>
                </a:lnTo>
                <a:lnTo>
                  <a:pt x="212260" y="254253"/>
                </a:lnTo>
                <a:lnTo>
                  <a:pt x="211114" y="235547"/>
                </a:lnTo>
                <a:lnTo>
                  <a:pt x="205006" y="230966"/>
                </a:lnTo>
                <a:lnTo>
                  <a:pt x="200425" y="221422"/>
                </a:lnTo>
                <a:lnTo>
                  <a:pt x="185155" y="209969"/>
                </a:lnTo>
                <a:lnTo>
                  <a:pt x="149651" y="200807"/>
                </a:lnTo>
                <a:lnTo>
                  <a:pt x="138580" y="203861"/>
                </a:lnTo>
                <a:lnTo>
                  <a:pt x="124836" y="216077"/>
                </a:lnTo>
                <a:lnTo>
                  <a:pt x="116056" y="217223"/>
                </a:lnTo>
                <a:lnTo>
                  <a:pt x="102694" y="222949"/>
                </a:lnTo>
                <a:lnTo>
                  <a:pt x="69481" y="242037"/>
                </a:lnTo>
                <a:lnTo>
                  <a:pt x="56883" y="246618"/>
                </a:lnTo>
                <a:lnTo>
                  <a:pt x="49629" y="254253"/>
                </a:lnTo>
                <a:lnTo>
                  <a:pt x="40085" y="259980"/>
                </a:lnTo>
                <a:lnTo>
                  <a:pt x="12216" y="253108"/>
                </a:lnTo>
                <a:lnTo>
                  <a:pt x="11453" y="249291"/>
                </a:lnTo>
                <a:lnTo>
                  <a:pt x="14125" y="245473"/>
                </a:lnTo>
                <a:lnTo>
                  <a:pt x="16798" y="226385"/>
                </a:lnTo>
                <a:lnTo>
                  <a:pt x="15652" y="201570"/>
                </a:lnTo>
                <a:lnTo>
                  <a:pt x="10689" y="190499"/>
                </a:lnTo>
                <a:lnTo>
                  <a:pt x="9544" y="188972"/>
                </a:lnTo>
                <a:lnTo>
                  <a:pt x="4581" y="189736"/>
                </a:lnTo>
                <a:lnTo>
                  <a:pt x="0" y="180573"/>
                </a:lnTo>
                <a:lnTo>
                  <a:pt x="7635" y="163394"/>
                </a:lnTo>
                <a:lnTo>
                  <a:pt x="10308" y="149269"/>
                </a:lnTo>
                <a:lnTo>
                  <a:pt x="6490" y="133617"/>
                </a:lnTo>
                <a:lnTo>
                  <a:pt x="10308" y="127890"/>
                </a:lnTo>
                <a:lnTo>
                  <a:pt x="13743" y="126745"/>
                </a:lnTo>
                <a:lnTo>
                  <a:pt x="33595" y="122927"/>
                </a:lnTo>
                <a:lnTo>
                  <a:pt x="44284" y="123309"/>
                </a:lnTo>
                <a:lnTo>
                  <a:pt x="46957" y="116437"/>
                </a:lnTo>
                <a:lnTo>
                  <a:pt x="51920" y="112620"/>
                </a:lnTo>
                <a:lnTo>
                  <a:pt x="78261" y="111856"/>
                </a:lnTo>
                <a:lnTo>
                  <a:pt x="74825" y="83224"/>
                </a:lnTo>
                <a:lnTo>
                  <a:pt x="111856" y="35122"/>
                </a:lnTo>
                <a:lnTo>
                  <a:pt x="124836" y="38940"/>
                </a:lnTo>
                <a:lnTo>
                  <a:pt x="152705" y="37413"/>
                </a:lnTo>
                <a:lnTo>
                  <a:pt x="163776" y="50774"/>
                </a:lnTo>
                <a:lnTo>
                  <a:pt x="175611" y="50774"/>
                </a:lnTo>
                <a:lnTo>
                  <a:pt x="184391" y="58028"/>
                </a:lnTo>
                <a:lnTo>
                  <a:pt x="188972" y="59173"/>
                </a:lnTo>
                <a:lnTo>
                  <a:pt x="197371" y="54210"/>
                </a:lnTo>
                <a:lnTo>
                  <a:pt x="209587" y="54210"/>
                </a:lnTo>
                <a:lnTo>
                  <a:pt x="218750" y="45048"/>
                </a:lnTo>
                <a:lnTo>
                  <a:pt x="218750" y="0"/>
                </a:lnTo>
                <a:lnTo>
                  <a:pt x="228675" y="4581"/>
                </a:lnTo>
                <a:lnTo>
                  <a:pt x="245091" y="2291"/>
                </a:lnTo>
                <a:lnTo>
                  <a:pt x="255781" y="6872"/>
                </a:lnTo>
                <a:lnTo>
                  <a:pt x="263416" y="16798"/>
                </a:lnTo>
                <a:lnTo>
                  <a:pt x="278686" y="14889"/>
                </a:lnTo>
                <a:lnTo>
                  <a:pt x="293575" y="19852"/>
                </a:lnTo>
                <a:lnTo>
                  <a:pt x="299301" y="25578"/>
                </a:lnTo>
                <a:lnTo>
                  <a:pt x="299683" y="36267"/>
                </a:lnTo>
                <a:lnTo>
                  <a:pt x="302356" y="40467"/>
                </a:lnTo>
                <a:lnTo>
                  <a:pt x="309609" y="45811"/>
                </a:lnTo>
                <a:lnTo>
                  <a:pt x="315717" y="47338"/>
                </a:lnTo>
                <a:lnTo>
                  <a:pt x="319917" y="46193"/>
                </a:lnTo>
                <a:lnTo>
                  <a:pt x="318390" y="43521"/>
                </a:lnTo>
                <a:lnTo>
                  <a:pt x="327934" y="43521"/>
                </a:lnTo>
                <a:lnTo>
                  <a:pt x="332515" y="40467"/>
                </a:lnTo>
                <a:lnTo>
                  <a:pt x="333660" y="21379"/>
                </a:lnTo>
                <a:lnTo>
                  <a:pt x="338241" y="18706"/>
                </a:lnTo>
                <a:lnTo>
                  <a:pt x="348930" y="1832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31672" y="3816973"/>
            <a:ext cx="443226" cy="443989"/>
          </a:xfrm>
          <a:custGeom>
            <a:avLst/>
            <a:gdLst/>
            <a:ahLst/>
            <a:cxnLst/>
            <a:rect l="l" t="t" r="r" b="b"/>
            <a:pathLst>
              <a:path w="443226" h="443989">
                <a:moveTo>
                  <a:pt x="0" y="384053"/>
                </a:moveTo>
                <a:lnTo>
                  <a:pt x="13743" y="380998"/>
                </a:lnTo>
                <a:lnTo>
                  <a:pt x="55737" y="363819"/>
                </a:lnTo>
                <a:lnTo>
                  <a:pt x="75589" y="350839"/>
                </a:lnTo>
                <a:lnTo>
                  <a:pt x="86278" y="346258"/>
                </a:lnTo>
                <a:lnTo>
                  <a:pt x="95059" y="335951"/>
                </a:lnTo>
                <a:lnTo>
                  <a:pt x="108039" y="338241"/>
                </a:lnTo>
                <a:lnTo>
                  <a:pt x="124073" y="332896"/>
                </a:lnTo>
                <a:lnTo>
                  <a:pt x="139725" y="321444"/>
                </a:lnTo>
                <a:lnTo>
                  <a:pt x="161867" y="299301"/>
                </a:lnTo>
                <a:lnTo>
                  <a:pt x="184009" y="285558"/>
                </a:lnTo>
                <a:lnTo>
                  <a:pt x="189354" y="279450"/>
                </a:lnTo>
                <a:lnTo>
                  <a:pt x="205388" y="249672"/>
                </a:lnTo>
                <a:lnTo>
                  <a:pt x="216841" y="239747"/>
                </a:lnTo>
                <a:lnTo>
                  <a:pt x="222567" y="231730"/>
                </a:lnTo>
                <a:lnTo>
                  <a:pt x="234784" y="191645"/>
                </a:lnTo>
                <a:lnTo>
                  <a:pt x="238219" y="182864"/>
                </a:lnTo>
                <a:lnTo>
                  <a:pt x="244328" y="175229"/>
                </a:lnTo>
                <a:lnTo>
                  <a:pt x="285558" y="144306"/>
                </a:lnTo>
                <a:lnTo>
                  <a:pt x="298156" y="143161"/>
                </a:lnTo>
                <a:lnTo>
                  <a:pt x="319153" y="132471"/>
                </a:lnTo>
                <a:lnTo>
                  <a:pt x="332133" y="122927"/>
                </a:lnTo>
                <a:lnTo>
                  <a:pt x="355802" y="96204"/>
                </a:lnTo>
                <a:lnTo>
                  <a:pt x="364964" y="32450"/>
                </a:lnTo>
                <a:lnTo>
                  <a:pt x="379853" y="0"/>
                </a:lnTo>
                <a:lnTo>
                  <a:pt x="410012" y="12216"/>
                </a:lnTo>
                <a:lnTo>
                  <a:pt x="409631" y="35504"/>
                </a:lnTo>
                <a:lnTo>
                  <a:pt x="419175" y="45430"/>
                </a:lnTo>
                <a:lnTo>
                  <a:pt x="430246" y="46575"/>
                </a:lnTo>
                <a:lnTo>
                  <a:pt x="438263" y="52301"/>
                </a:lnTo>
                <a:lnTo>
                  <a:pt x="443226" y="63372"/>
                </a:lnTo>
                <a:lnTo>
                  <a:pt x="440172" y="71389"/>
                </a:lnTo>
                <a:lnTo>
                  <a:pt x="431009" y="79788"/>
                </a:lnTo>
                <a:lnTo>
                  <a:pt x="424901" y="82079"/>
                </a:lnTo>
                <a:lnTo>
                  <a:pt x="410012" y="82079"/>
                </a:lnTo>
                <a:lnTo>
                  <a:pt x="405431" y="87423"/>
                </a:lnTo>
                <a:lnTo>
                  <a:pt x="402759" y="115674"/>
                </a:lnTo>
                <a:lnTo>
                  <a:pt x="398560" y="122927"/>
                </a:lnTo>
                <a:lnTo>
                  <a:pt x="398560" y="133235"/>
                </a:lnTo>
                <a:lnTo>
                  <a:pt x="393597" y="155377"/>
                </a:lnTo>
                <a:lnTo>
                  <a:pt x="393978" y="158813"/>
                </a:lnTo>
                <a:lnTo>
                  <a:pt x="400468" y="167594"/>
                </a:lnTo>
                <a:lnTo>
                  <a:pt x="414594" y="177138"/>
                </a:lnTo>
                <a:lnTo>
                  <a:pt x="377563" y="225240"/>
                </a:lnTo>
                <a:lnTo>
                  <a:pt x="380998" y="253872"/>
                </a:lnTo>
                <a:lnTo>
                  <a:pt x="354657" y="254635"/>
                </a:lnTo>
                <a:lnTo>
                  <a:pt x="349694" y="258453"/>
                </a:lnTo>
                <a:lnTo>
                  <a:pt x="347022" y="265325"/>
                </a:lnTo>
                <a:lnTo>
                  <a:pt x="336332" y="264943"/>
                </a:lnTo>
                <a:lnTo>
                  <a:pt x="316481" y="268760"/>
                </a:lnTo>
                <a:lnTo>
                  <a:pt x="313045" y="269906"/>
                </a:lnTo>
                <a:lnTo>
                  <a:pt x="309227" y="275632"/>
                </a:lnTo>
                <a:lnTo>
                  <a:pt x="313045" y="291284"/>
                </a:lnTo>
                <a:lnTo>
                  <a:pt x="310373" y="305410"/>
                </a:lnTo>
                <a:lnTo>
                  <a:pt x="302737" y="322589"/>
                </a:lnTo>
                <a:lnTo>
                  <a:pt x="307318" y="331751"/>
                </a:lnTo>
                <a:lnTo>
                  <a:pt x="312281" y="330988"/>
                </a:lnTo>
                <a:lnTo>
                  <a:pt x="313427" y="332515"/>
                </a:lnTo>
                <a:lnTo>
                  <a:pt x="318390" y="343586"/>
                </a:lnTo>
                <a:lnTo>
                  <a:pt x="319535" y="368400"/>
                </a:lnTo>
                <a:lnTo>
                  <a:pt x="316862" y="387488"/>
                </a:lnTo>
                <a:lnTo>
                  <a:pt x="314190" y="391306"/>
                </a:lnTo>
                <a:lnTo>
                  <a:pt x="305028" y="387870"/>
                </a:lnTo>
                <a:lnTo>
                  <a:pt x="301974" y="379090"/>
                </a:lnTo>
                <a:lnTo>
                  <a:pt x="294339" y="370691"/>
                </a:lnTo>
                <a:lnTo>
                  <a:pt x="287849" y="369164"/>
                </a:lnTo>
                <a:lnTo>
                  <a:pt x="282886" y="378326"/>
                </a:lnTo>
                <a:lnTo>
                  <a:pt x="265325" y="385961"/>
                </a:lnTo>
                <a:lnTo>
                  <a:pt x="265325" y="401995"/>
                </a:lnTo>
                <a:lnTo>
                  <a:pt x="255781" y="407722"/>
                </a:lnTo>
                <a:lnTo>
                  <a:pt x="253108" y="418029"/>
                </a:lnTo>
                <a:lnTo>
                  <a:pt x="237456" y="426046"/>
                </a:lnTo>
                <a:lnTo>
                  <a:pt x="231730" y="437117"/>
                </a:lnTo>
                <a:lnTo>
                  <a:pt x="217604" y="439408"/>
                </a:lnTo>
                <a:lnTo>
                  <a:pt x="209206" y="443989"/>
                </a:lnTo>
                <a:lnTo>
                  <a:pt x="206915" y="435972"/>
                </a:lnTo>
                <a:lnTo>
                  <a:pt x="206915" y="418029"/>
                </a:lnTo>
                <a:lnTo>
                  <a:pt x="190117" y="400468"/>
                </a:lnTo>
                <a:lnTo>
                  <a:pt x="184773" y="377944"/>
                </a:lnTo>
                <a:lnTo>
                  <a:pt x="177901" y="374509"/>
                </a:lnTo>
                <a:lnTo>
                  <a:pt x="159195" y="377563"/>
                </a:lnTo>
                <a:lnTo>
                  <a:pt x="147742" y="383671"/>
                </a:lnTo>
                <a:lnTo>
                  <a:pt x="139343" y="396269"/>
                </a:lnTo>
                <a:lnTo>
                  <a:pt x="132090" y="400468"/>
                </a:lnTo>
                <a:lnTo>
                  <a:pt x="127509" y="414594"/>
                </a:lnTo>
                <a:lnTo>
                  <a:pt x="118346" y="412303"/>
                </a:lnTo>
                <a:lnTo>
                  <a:pt x="108039" y="417266"/>
                </a:lnTo>
                <a:lnTo>
                  <a:pt x="92768" y="418793"/>
                </a:lnTo>
                <a:lnTo>
                  <a:pt x="84369" y="425283"/>
                </a:lnTo>
                <a:lnTo>
                  <a:pt x="77498" y="419175"/>
                </a:lnTo>
                <a:lnTo>
                  <a:pt x="77498" y="408867"/>
                </a:lnTo>
                <a:lnTo>
                  <a:pt x="75589" y="404668"/>
                </a:lnTo>
                <a:lnTo>
                  <a:pt x="58791" y="397796"/>
                </a:lnTo>
                <a:lnTo>
                  <a:pt x="50011" y="397796"/>
                </a:lnTo>
                <a:lnTo>
                  <a:pt x="46193" y="402377"/>
                </a:lnTo>
                <a:lnTo>
                  <a:pt x="45430" y="411921"/>
                </a:lnTo>
                <a:lnTo>
                  <a:pt x="36649" y="426046"/>
                </a:lnTo>
                <a:lnTo>
                  <a:pt x="23287" y="432918"/>
                </a:lnTo>
                <a:lnTo>
                  <a:pt x="16034" y="399323"/>
                </a:lnTo>
                <a:lnTo>
                  <a:pt x="0" y="38405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50019" y="3871183"/>
            <a:ext cx="70626" cy="128272"/>
          </a:xfrm>
          <a:custGeom>
            <a:avLst/>
            <a:gdLst/>
            <a:ahLst/>
            <a:cxnLst/>
            <a:rect l="l" t="t" r="r" b="b"/>
            <a:pathLst>
              <a:path w="70626" h="128272">
                <a:moveTo>
                  <a:pt x="47720" y="61845"/>
                </a:moveTo>
                <a:lnTo>
                  <a:pt x="70626" y="60700"/>
                </a:lnTo>
                <a:lnTo>
                  <a:pt x="70626" y="70244"/>
                </a:lnTo>
                <a:lnTo>
                  <a:pt x="60318" y="87805"/>
                </a:lnTo>
                <a:lnTo>
                  <a:pt x="55737" y="101930"/>
                </a:lnTo>
                <a:lnTo>
                  <a:pt x="30159" y="121019"/>
                </a:lnTo>
                <a:lnTo>
                  <a:pt x="9544" y="128272"/>
                </a:lnTo>
                <a:lnTo>
                  <a:pt x="1145" y="127509"/>
                </a:lnTo>
                <a:lnTo>
                  <a:pt x="0" y="120637"/>
                </a:lnTo>
                <a:lnTo>
                  <a:pt x="12980" y="116056"/>
                </a:lnTo>
                <a:lnTo>
                  <a:pt x="14125" y="101930"/>
                </a:lnTo>
                <a:lnTo>
                  <a:pt x="24815" y="87042"/>
                </a:lnTo>
                <a:lnTo>
                  <a:pt x="19470" y="79788"/>
                </a:lnTo>
                <a:lnTo>
                  <a:pt x="6108" y="84369"/>
                </a:lnTo>
                <a:lnTo>
                  <a:pt x="3054" y="77116"/>
                </a:lnTo>
                <a:lnTo>
                  <a:pt x="4963" y="61464"/>
                </a:lnTo>
                <a:lnTo>
                  <a:pt x="18325" y="37794"/>
                </a:lnTo>
                <a:lnTo>
                  <a:pt x="41612" y="16416"/>
                </a:lnTo>
                <a:lnTo>
                  <a:pt x="49629" y="2291"/>
                </a:lnTo>
                <a:lnTo>
                  <a:pt x="58410" y="0"/>
                </a:lnTo>
                <a:lnTo>
                  <a:pt x="59555" y="3818"/>
                </a:lnTo>
                <a:lnTo>
                  <a:pt x="57264" y="19852"/>
                </a:lnTo>
                <a:lnTo>
                  <a:pt x="44666" y="53828"/>
                </a:lnTo>
                <a:lnTo>
                  <a:pt x="44666" y="66427"/>
                </a:lnTo>
                <a:lnTo>
                  <a:pt x="47720" y="6184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63697" y="4201026"/>
            <a:ext cx="191263" cy="171793"/>
          </a:xfrm>
          <a:custGeom>
            <a:avLst/>
            <a:gdLst/>
            <a:ahLst/>
            <a:cxnLst/>
            <a:rect l="l" t="t" r="r" b="b"/>
            <a:pathLst>
              <a:path w="191263" h="171793">
                <a:moveTo>
                  <a:pt x="56119" y="4581"/>
                </a:moveTo>
                <a:lnTo>
                  <a:pt x="53065" y="8781"/>
                </a:lnTo>
                <a:lnTo>
                  <a:pt x="52301" y="14889"/>
                </a:lnTo>
                <a:lnTo>
                  <a:pt x="45048" y="25578"/>
                </a:lnTo>
                <a:lnTo>
                  <a:pt x="48484" y="33977"/>
                </a:lnTo>
                <a:lnTo>
                  <a:pt x="63372" y="45430"/>
                </a:lnTo>
                <a:lnTo>
                  <a:pt x="78261" y="52301"/>
                </a:lnTo>
                <a:lnTo>
                  <a:pt x="86278" y="53065"/>
                </a:lnTo>
                <a:lnTo>
                  <a:pt x="113002" y="51920"/>
                </a:lnTo>
                <a:lnTo>
                  <a:pt x="122927" y="42757"/>
                </a:lnTo>
                <a:lnTo>
                  <a:pt x="129799" y="24051"/>
                </a:lnTo>
                <a:lnTo>
                  <a:pt x="128654" y="19088"/>
                </a:lnTo>
                <a:lnTo>
                  <a:pt x="131326" y="12980"/>
                </a:lnTo>
                <a:lnTo>
                  <a:pt x="145451" y="4581"/>
                </a:lnTo>
                <a:lnTo>
                  <a:pt x="167975" y="0"/>
                </a:lnTo>
                <a:lnTo>
                  <a:pt x="184009" y="15270"/>
                </a:lnTo>
                <a:lnTo>
                  <a:pt x="191263" y="48866"/>
                </a:lnTo>
                <a:lnTo>
                  <a:pt x="190499" y="86660"/>
                </a:lnTo>
                <a:lnTo>
                  <a:pt x="188590" y="94295"/>
                </a:lnTo>
                <a:lnTo>
                  <a:pt x="180192" y="104221"/>
                </a:lnTo>
                <a:lnTo>
                  <a:pt x="180192" y="111475"/>
                </a:lnTo>
                <a:lnTo>
                  <a:pt x="171029" y="132471"/>
                </a:lnTo>
                <a:lnTo>
                  <a:pt x="158431" y="146215"/>
                </a:lnTo>
                <a:lnTo>
                  <a:pt x="114529" y="130944"/>
                </a:lnTo>
                <a:lnTo>
                  <a:pt x="105366" y="135526"/>
                </a:lnTo>
                <a:lnTo>
                  <a:pt x="101930" y="127890"/>
                </a:lnTo>
                <a:lnTo>
                  <a:pt x="86660" y="133617"/>
                </a:lnTo>
                <a:lnTo>
                  <a:pt x="79025" y="131708"/>
                </a:lnTo>
                <a:lnTo>
                  <a:pt x="73680" y="134380"/>
                </a:lnTo>
                <a:lnTo>
                  <a:pt x="56501" y="151178"/>
                </a:lnTo>
                <a:lnTo>
                  <a:pt x="52683" y="160340"/>
                </a:lnTo>
                <a:lnTo>
                  <a:pt x="39321" y="171793"/>
                </a:lnTo>
                <a:lnTo>
                  <a:pt x="36267" y="169121"/>
                </a:lnTo>
                <a:lnTo>
                  <a:pt x="37413" y="162631"/>
                </a:lnTo>
                <a:lnTo>
                  <a:pt x="34740" y="158813"/>
                </a:lnTo>
                <a:lnTo>
                  <a:pt x="18325" y="154614"/>
                </a:lnTo>
                <a:lnTo>
                  <a:pt x="13743" y="158049"/>
                </a:lnTo>
                <a:lnTo>
                  <a:pt x="9544" y="167975"/>
                </a:lnTo>
                <a:lnTo>
                  <a:pt x="3054" y="167212"/>
                </a:lnTo>
                <a:lnTo>
                  <a:pt x="1145" y="159958"/>
                </a:lnTo>
                <a:lnTo>
                  <a:pt x="3054" y="146597"/>
                </a:lnTo>
                <a:lnTo>
                  <a:pt x="0" y="130944"/>
                </a:lnTo>
                <a:lnTo>
                  <a:pt x="4963" y="105748"/>
                </a:lnTo>
                <a:lnTo>
                  <a:pt x="2291" y="90859"/>
                </a:lnTo>
                <a:lnTo>
                  <a:pt x="5726" y="75971"/>
                </a:lnTo>
                <a:lnTo>
                  <a:pt x="3818" y="62609"/>
                </a:lnTo>
                <a:lnTo>
                  <a:pt x="10689" y="54592"/>
                </a:lnTo>
                <a:lnTo>
                  <a:pt x="14507" y="35504"/>
                </a:lnTo>
                <a:lnTo>
                  <a:pt x="19852" y="21379"/>
                </a:lnTo>
                <a:lnTo>
                  <a:pt x="26723" y="12216"/>
                </a:lnTo>
                <a:lnTo>
                  <a:pt x="43521" y="5726"/>
                </a:lnTo>
                <a:lnTo>
                  <a:pt x="56119" y="458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59476" y="4064737"/>
            <a:ext cx="222185" cy="358856"/>
          </a:xfrm>
          <a:custGeom>
            <a:avLst/>
            <a:gdLst/>
            <a:ahLst/>
            <a:cxnLst/>
            <a:rect l="l" t="t" r="r" b="b"/>
            <a:pathLst>
              <a:path w="222185" h="358856">
                <a:moveTo>
                  <a:pt x="0" y="305028"/>
                </a:moveTo>
                <a:lnTo>
                  <a:pt x="14125" y="289757"/>
                </a:lnTo>
                <a:lnTo>
                  <a:pt x="23287" y="285558"/>
                </a:lnTo>
                <a:lnTo>
                  <a:pt x="39703" y="269142"/>
                </a:lnTo>
                <a:lnTo>
                  <a:pt x="80934" y="212641"/>
                </a:lnTo>
                <a:lnTo>
                  <a:pt x="90859" y="196226"/>
                </a:lnTo>
                <a:lnTo>
                  <a:pt x="104603" y="161867"/>
                </a:lnTo>
                <a:lnTo>
                  <a:pt x="105748" y="151560"/>
                </a:lnTo>
                <a:lnTo>
                  <a:pt x="102694" y="148505"/>
                </a:lnTo>
                <a:lnTo>
                  <a:pt x="106130" y="134762"/>
                </a:lnTo>
                <a:lnTo>
                  <a:pt x="96968" y="116819"/>
                </a:lnTo>
                <a:lnTo>
                  <a:pt x="98113" y="99258"/>
                </a:lnTo>
                <a:lnTo>
                  <a:pt x="94677" y="93532"/>
                </a:lnTo>
                <a:lnTo>
                  <a:pt x="92386" y="93913"/>
                </a:lnTo>
                <a:lnTo>
                  <a:pt x="92005" y="96968"/>
                </a:lnTo>
                <a:lnTo>
                  <a:pt x="88187" y="96586"/>
                </a:lnTo>
                <a:lnTo>
                  <a:pt x="87042" y="93532"/>
                </a:lnTo>
                <a:lnTo>
                  <a:pt x="89332" y="81315"/>
                </a:lnTo>
                <a:lnTo>
                  <a:pt x="93913" y="74444"/>
                </a:lnTo>
                <a:lnTo>
                  <a:pt x="92386" y="71389"/>
                </a:lnTo>
                <a:lnTo>
                  <a:pt x="99258" y="60318"/>
                </a:lnTo>
                <a:lnTo>
                  <a:pt x="96968" y="50393"/>
                </a:lnTo>
                <a:lnTo>
                  <a:pt x="102312" y="42757"/>
                </a:lnTo>
                <a:lnTo>
                  <a:pt x="128272" y="30159"/>
                </a:lnTo>
                <a:lnTo>
                  <a:pt x="132853" y="32832"/>
                </a:lnTo>
                <a:lnTo>
                  <a:pt x="138961" y="32450"/>
                </a:lnTo>
                <a:lnTo>
                  <a:pt x="165685" y="19470"/>
                </a:lnTo>
                <a:lnTo>
                  <a:pt x="174083" y="10689"/>
                </a:lnTo>
                <a:lnTo>
                  <a:pt x="209969" y="0"/>
                </a:lnTo>
                <a:lnTo>
                  <a:pt x="218750" y="3818"/>
                </a:lnTo>
                <a:lnTo>
                  <a:pt x="220658" y="6490"/>
                </a:lnTo>
                <a:lnTo>
                  <a:pt x="219131" y="11071"/>
                </a:lnTo>
                <a:lnTo>
                  <a:pt x="222185" y="16034"/>
                </a:lnTo>
                <a:lnTo>
                  <a:pt x="221804" y="19470"/>
                </a:lnTo>
                <a:lnTo>
                  <a:pt x="215696" y="22906"/>
                </a:lnTo>
                <a:lnTo>
                  <a:pt x="208060" y="21760"/>
                </a:lnTo>
                <a:lnTo>
                  <a:pt x="201570" y="25196"/>
                </a:lnTo>
                <a:lnTo>
                  <a:pt x="198516" y="37413"/>
                </a:lnTo>
                <a:lnTo>
                  <a:pt x="200425" y="42757"/>
                </a:lnTo>
                <a:lnTo>
                  <a:pt x="204243" y="43139"/>
                </a:lnTo>
                <a:lnTo>
                  <a:pt x="203861" y="46957"/>
                </a:lnTo>
                <a:lnTo>
                  <a:pt x="201952" y="53065"/>
                </a:lnTo>
                <a:lnTo>
                  <a:pt x="196989" y="58791"/>
                </a:lnTo>
                <a:lnTo>
                  <a:pt x="184391" y="56501"/>
                </a:lnTo>
                <a:lnTo>
                  <a:pt x="172938" y="60700"/>
                </a:lnTo>
                <a:lnTo>
                  <a:pt x="165685" y="71771"/>
                </a:lnTo>
                <a:lnTo>
                  <a:pt x="165685" y="76734"/>
                </a:lnTo>
                <a:lnTo>
                  <a:pt x="158049" y="80170"/>
                </a:lnTo>
                <a:lnTo>
                  <a:pt x="154614" y="85133"/>
                </a:lnTo>
                <a:lnTo>
                  <a:pt x="141252" y="77116"/>
                </a:lnTo>
                <a:lnTo>
                  <a:pt x="143924" y="72917"/>
                </a:lnTo>
                <a:lnTo>
                  <a:pt x="142015" y="72917"/>
                </a:lnTo>
                <a:lnTo>
                  <a:pt x="130563" y="87805"/>
                </a:lnTo>
                <a:lnTo>
                  <a:pt x="128272" y="95059"/>
                </a:lnTo>
                <a:lnTo>
                  <a:pt x="131326" y="96204"/>
                </a:lnTo>
                <a:lnTo>
                  <a:pt x="130944" y="101549"/>
                </a:lnTo>
                <a:lnTo>
                  <a:pt x="125981" y="103076"/>
                </a:lnTo>
                <a:lnTo>
                  <a:pt x="124454" y="111475"/>
                </a:lnTo>
                <a:lnTo>
                  <a:pt x="127127" y="113002"/>
                </a:lnTo>
                <a:lnTo>
                  <a:pt x="134762" y="109947"/>
                </a:lnTo>
                <a:lnTo>
                  <a:pt x="138580" y="110711"/>
                </a:lnTo>
                <a:lnTo>
                  <a:pt x="147742" y="118728"/>
                </a:lnTo>
                <a:lnTo>
                  <a:pt x="152323" y="116437"/>
                </a:lnTo>
                <a:lnTo>
                  <a:pt x="156522" y="106893"/>
                </a:lnTo>
                <a:lnTo>
                  <a:pt x="159195" y="104985"/>
                </a:lnTo>
                <a:lnTo>
                  <a:pt x="161104" y="106130"/>
                </a:lnTo>
                <a:lnTo>
                  <a:pt x="162249" y="138198"/>
                </a:lnTo>
                <a:lnTo>
                  <a:pt x="160340" y="140870"/>
                </a:lnTo>
                <a:lnTo>
                  <a:pt x="147742" y="142015"/>
                </a:lnTo>
                <a:lnTo>
                  <a:pt x="130944" y="148505"/>
                </a:lnTo>
                <a:lnTo>
                  <a:pt x="124073" y="157668"/>
                </a:lnTo>
                <a:lnTo>
                  <a:pt x="118728" y="171793"/>
                </a:lnTo>
                <a:lnTo>
                  <a:pt x="114910" y="190881"/>
                </a:lnTo>
                <a:lnTo>
                  <a:pt x="108039" y="198898"/>
                </a:lnTo>
                <a:lnTo>
                  <a:pt x="109947" y="212260"/>
                </a:lnTo>
                <a:lnTo>
                  <a:pt x="106512" y="227148"/>
                </a:lnTo>
                <a:lnTo>
                  <a:pt x="109184" y="242037"/>
                </a:lnTo>
                <a:lnTo>
                  <a:pt x="104221" y="267233"/>
                </a:lnTo>
                <a:lnTo>
                  <a:pt x="107275" y="282886"/>
                </a:lnTo>
                <a:lnTo>
                  <a:pt x="105366" y="296247"/>
                </a:lnTo>
                <a:lnTo>
                  <a:pt x="109184" y="308082"/>
                </a:lnTo>
                <a:lnTo>
                  <a:pt x="115674" y="317244"/>
                </a:lnTo>
                <a:lnTo>
                  <a:pt x="104985" y="335187"/>
                </a:lnTo>
                <a:lnTo>
                  <a:pt x="101549" y="348930"/>
                </a:lnTo>
                <a:lnTo>
                  <a:pt x="96968" y="356566"/>
                </a:lnTo>
                <a:lnTo>
                  <a:pt x="80552" y="358856"/>
                </a:lnTo>
                <a:lnTo>
                  <a:pt x="59937" y="340532"/>
                </a:lnTo>
                <a:lnTo>
                  <a:pt x="46193" y="339005"/>
                </a:lnTo>
                <a:lnTo>
                  <a:pt x="37413" y="340532"/>
                </a:lnTo>
                <a:lnTo>
                  <a:pt x="18706" y="334042"/>
                </a:lnTo>
                <a:lnTo>
                  <a:pt x="15270" y="329842"/>
                </a:lnTo>
                <a:lnTo>
                  <a:pt x="11835" y="315717"/>
                </a:lnTo>
                <a:lnTo>
                  <a:pt x="0" y="30502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392711" y="4155978"/>
            <a:ext cx="27869" cy="15270"/>
          </a:xfrm>
          <a:custGeom>
            <a:avLst/>
            <a:gdLst/>
            <a:ahLst/>
            <a:cxnLst/>
            <a:rect l="l" t="t" r="r" b="b"/>
            <a:pathLst>
              <a:path w="27869" h="15270">
                <a:moveTo>
                  <a:pt x="27869" y="1527"/>
                </a:moveTo>
                <a:lnTo>
                  <a:pt x="25960" y="9544"/>
                </a:lnTo>
                <a:lnTo>
                  <a:pt x="8017" y="15270"/>
                </a:lnTo>
                <a:lnTo>
                  <a:pt x="0" y="3818"/>
                </a:lnTo>
                <a:lnTo>
                  <a:pt x="1145" y="1909"/>
                </a:lnTo>
                <a:lnTo>
                  <a:pt x="4581" y="5345"/>
                </a:lnTo>
                <a:lnTo>
                  <a:pt x="13362" y="1527"/>
                </a:lnTo>
                <a:lnTo>
                  <a:pt x="18325" y="4963"/>
                </a:lnTo>
                <a:lnTo>
                  <a:pt x="26723" y="0"/>
                </a:lnTo>
                <a:lnTo>
                  <a:pt x="27869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105244" y="4369764"/>
            <a:ext cx="267233" cy="233638"/>
          </a:xfrm>
          <a:custGeom>
            <a:avLst/>
            <a:gdLst/>
            <a:ahLst/>
            <a:cxnLst/>
            <a:rect l="l" t="t" r="r" b="b"/>
            <a:pathLst>
              <a:path w="267233" h="233638">
                <a:moveTo>
                  <a:pt x="7253" y="181719"/>
                </a:moveTo>
                <a:lnTo>
                  <a:pt x="7253" y="186682"/>
                </a:lnTo>
                <a:lnTo>
                  <a:pt x="9162" y="187063"/>
                </a:lnTo>
                <a:lnTo>
                  <a:pt x="13743" y="180573"/>
                </a:lnTo>
                <a:lnTo>
                  <a:pt x="13743" y="192790"/>
                </a:lnTo>
                <a:lnTo>
                  <a:pt x="22906" y="194317"/>
                </a:lnTo>
                <a:lnTo>
                  <a:pt x="30541" y="190881"/>
                </a:lnTo>
                <a:lnTo>
                  <a:pt x="40849" y="181719"/>
                </a:lnTo>
                <a:lnTo>
                  <a:pt x="44666" y="184009"/>
                </a:lnTo>
                <a:lnTo>
                  <a:pt x="39321" y="187063"/>
                </a:lnTo>
                <a:lnTo>
                  <a:pt x="37794" y="193935"/>
                </a:lnTo>
                <a:lnTo>
                  <a:pt x="35504" y="195462"/>
                </a:lnTo>
                <a:lnTo>
                  <a:pt x="40085" y="196989"/>
                </a:lnTo>
                <a:lnTo>
                  <a:pt x="55355" y="194699"/>
                </a:lnTo>
                <a:lnTo>
                  <a:pt x="58028" y="192408"/>
                </a:lnTo>
                <a:lnTo>
                  <a:pt x="60318" y="184009"/>
                </a:lnTo>
                <a:lnTo>
                  <a:pt x="54974" y="186682"/>
                </a:lnTo>
                <a:lnTo>
                  <a:pt x="49247" y="180955"/>
                </a:lnTo>
                <a:lnTo>
                  <a:pt x="51920" y="177138"/>
                </a:lnTo>
                <a:lnTo>
                  <a:pt x="58410" y="174847"/>
                </a:lnTo>
                <a:lnTo>
                  <a:pt x="61845" y="180192"/>
                </a:lnTo>
                <a:lnTo>
                  <a:pt x="66045" y="180192"/>
                </a:lnTo>
                <a:lnTo>
                  <a:pt x="69099" y="184391"/>
                </a:lnTo>
                <a:lnTo>
                  <a:pt x="77116" y="184009"/>
                </a:lnTo>
                <a:lnTo>
                  <a:pt x="73680" y="180955"/>
                </a:lnTo>
                <a:lnTo>
                  <a:pt x="71008" y="173702"/>
                </a:lnTo>
                <a:lnTo>
                  <a:pt x="75589" y="175229"/>
                </a:lnTo>
                <a:lnTo>
                  <a:pt x="80934" y="172938"/>
                </a:lnTo>
                <a:lnTo>
                  <a:pt x="72535" y="157286"/>
                </a:lnTo>
                <a:lnTo>
                  <a:pt x="74825" y="156904"/>
                </a:lnTo>
                <a:lnTo>
                  <a:pt x="83606" y="163394"/>
                </a:lnTo>
                <a:lnTo>
                  <a:pt x="90478" y="161867"/>
                </a:lnTo>
                <a:lnTo>
                  <a:pt x="93913" y="165685"/>
                </a:lnTo>
                <a:lnTo>
                  <a:pt x="100022" y="160722"/>
                </a:lnTo>
                <a:lnTo>
                  <a:pt x="105748" y="160340"/>
                </a:lnTo>
                <a:lnTo>
                  <a:pt x="106130" y="156904"/>
                </a:lnTo>
                <a:lnTo>
                  <a:pt x="102312" y="154232"/>
                </a:lnTo>
                <a:lnTo>
                  <a:pt x="104603" y="145451"/>
                </a:lnTo>
                <a:lnTo>
                  <a:pt x="103839" y="142397"/>
                </a:lnTo>
                <a:lnTo>
                  <a:pt x="101167" y="143161"/>
                </a:lnTo>
                <a:lnTo>
                  <a:pt x="101167" y="136289"/>
                </a:lnTo>
                <a:lnTo>
                  <a:pt x="113383" y="127127"/>
                </a:lnTo>
                <a:lnTo>
                  <a:pt x="118728" y="142397"/>
                </a:lnTo>
                <a:lnTo>
                  <a:pt x="114910" y="148124"/>
                </a:lnTo>
                <a:lnTo>
                  <a:pt x="119110" y="153468"/>
                </a:lnTo>
                <a:lnTo>
                  <a:pt x="123309" y="152705"/>
                </a:lnTo>
                <a:lnTo>
                  <a:pt x="127890" y="139725"/>
                </a:lnTo>
                <a:lnTo>
                  <a:pt x="129036" y="124836"/>
                </a:lnTo>
                <a:lnTo>
                  <a:pt x="123309" y="112620"/>
                </a:lnTo>
                <a:lnTo>
                  <a:pt x="108420" y="98113"/>
                </a:lnTo>
                <a:lnTo>
                  <a:pt x="108420" y="85515"/>
                </a:lnTo>
                <a:lnTo>
                  <a:pt x="101167" y="76352"/>
                </a:lnTo>
                <a:lnTo>
                  <a:pt x="102312" y="69862"/>
                </a:lnTo>
                <a:lnTo>
                  <a:pt x="109566" y="64136"/>
                </a:lnTo>
                <a:lnTo>
                  <a:pt x="118346" y="42757"/>
                </a:lnTo>
                <a:lnTo>
                  <a:pt x="133235" y="20997"/>
                </a:lnTo>
                <a:lnTo>
                  <a:pt x="135907" y="14889"/>
                </a:lnTo>
                <a:lnTo>
                  <a:pt x="133998" y="8017"/>
                </a:lnTo>
                <a:lnTo>
                  <a:pt x="141634" y="8017"/>
                </a:lnTo>
                <a:lnTo>
                  <a:pt x="154232" y="0"/>
                </a:lnTo>
                <a:lnTo>
                  <a:pt x="166066" y="10689"/>
                </a:lnTo>
                <a:lnTo>
                  <a:pt x="169502" y="24815"/>
                </a:lnTo>
                <a:lnTo>
                  <a:pt x="172938" y="29014"/>
                </a:lnTo>
                <a:lnTo>
                  <a:pt x="191645" y="35504"/>
                </a:lnTo>
                <a:lnTo>
                  <a:pt x="200425" y="33977"/>
                </a:lnTo>
                <a:lnTo>
                  <a:pt x="214168" y="35504"/>
                </a:lnTo>
                <a:lnTo>
                  <a:pt x="234784" y="53828"/>
                </a:lnTo>
                <a:lnTo>
                  <a:pt x="251199" y="51538"/>
                </a:lnTo>
                <a:lnTo>
                  <a:pt x="246618" y="83606"/>
                </a:lnTo>
                <a:lnTo>
                  <a:pt x="248527" y="88951"/>
                </a:lnTo>
                <a:lnTo>
                  <a:pt x="262652" y="97349"/>
                </a:lnTo>
                <a:lnTo>
                  <a:pt x="267233" y="106512"/>
                </a:lnTo>
                <a:lnTo>
                  <a:pt x="267233" y="109947"/>
                </a:lnTo>
                <a:lnTo>
                  <a:pt x="260362" y="121019"/>
                </a:lnTo>
                <a:lnTo>
                  <a:pt x="258453" y="122927"/>
                </a:lnTo>
                <a:lnTo>
                  <a:pt x="244709" y="125218"/>
                </a:lnTo>
                <a:lnTo>
                  <a:pt x="229821" y="124073"/>
                </a:lnTo>
                <a:lnTo>
                  <a:pt x="209206" y="128272"/>
                </a:lnTo>
                <a:lnTo>
                  <a:pt x="204624" y="133617"/>
                </a:lnTo>
                <a:lnTo>
                  <a:pt x="198898" y="130563"/>
                </a:lnTo>
                <a:lnTo>
                  <a:pt x="187827" y="129799"/>
                </a:lnTo>
                <a:lnTo>
                  <a:pt x="181337" y="127127"/>
                </a:lnTo>
                <a:lnTo>
                  <a:pt x="173320" y="128272"/>
                </a:lnTo>
                <a:lnTo>
                  <a:pt x="169502" y="132471"/>
                </a:lnTo>
                <a:lnTo>
                  <a:pt x="166448" y="144306"/>
                </a:lnTo>
                <a:lnTo>
                  <a:pt x="159958" y="156522"/>
                </a:lnTo>
                <a:lnTo>
                  <a:pt x="142397" y="149269"/>
                </a:lnTo>
                <a:lnTo>
                  <a:pt x="134762" y="152323"/>
                </a:lnTo>
                <a:lnTo>
                  <a:pt x="138198" y="174847"/>
                </a:lnTo>
                <a:lnTo>
                  <a:pt x="136289" y="177901"/>
                </a:lnTo>
                <a:lnTo>
                  <a:pt x="128272" y="177901"/>
                </a:lnTo>
                <a:lnTo>
                  <a:pt x="125600" y="188590"/>
                </a:lnTo>
                <a:lnTo>
                  <a:pt x="112620" y="191263"/>
                </a:lnTo>
                <a:lnTo>
                  <a:pt x="105748" y="196989"/>
                </a:lnTo>
                <a:lnTo>
                  <a:pt x="97349" y="192026"/>
                </a:lnTo>
                <a:lnTo>
                  <a:pt x="95059" y="192790"/>
                </a:lnTo>
                <a:lnTo>
                  <a:pt x="90096" y="213405"/>
                </a:lnTo>
                <a:lnTo>
                  <a:pt x="85515" y="221040"/>
                </a:lnTo>
                <a:lnTo>
                  <a:pt x="73680" y="220277"/>
                </a:lnTo>
                <a:lnTo>
                  <a:pt x="59173" y="232111"/>
                </a:lnTo>
                <a:lnTo>
                  <a:pt x="48484" y="233638"/>
                </a:lnTo>
                <a:lnTo>
                  <a:pt x="19088" y="225621"/>
                </a:lnTo>
                <a:lnTo>
                  <a:pt x="8399" y="215314"/>
                </a:lnTo>
                <a:lnTo>
                  <a:pt x="1145" y="203861"/>
                </a:lnTo>
                <a:lnTo>
                  <a:pt x="2291" y="196989"/>
                </a:lnTo>
                <a:lnTo>
                  <a:pt x="0" y="187827"/>
                </a:lnTo>
                <a:lnTo>
                  <a:pt x="7253" y="18171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40475" y="4449934"/>
            <a:ext cx="187445" cy="195844"/>
          </a:xfrm>
          <a:custGeom>
            <a:avLst/>
            <a:gdLst/>
            <a:ahLst/>
            <a:cxnLst/>
            <a:rect l="l" t="t" r="r" b="b"/>
            <a:pathLst>
              <a:path w="187445" h="195844">
                <a:moveTo>
                  <a:pt x="37794" y="0"/>
                </a:moveTo>
                <a:lnTo>
                  <a:pt x="51156" y="4581"/>
                </a:lnTo>
                <a:lnTo>
                  <a:pt x="56119" y="16416"/>
                </a:lnTo>
                <a:lnTo>
                  <a:pt x="69099" y="14125"/>
                </a:lnTo>
                <a:lnTo>
                  <a:pt x="82079" y="16034"/>
                </a:lnTo>
                <a:lnTo>
                  <a:pt x="89332" y="25578"/>
                </a:lnTo>
                <a:lnTo>
                  <a:pt x="97349" y="24051"/>
                </a:lnTo>
                <a:lnTo>
                  <a:pt x="107657" y="14889"/>
                </a:lnTo>
                <a:lnTo>
                  <a:pt x="130181" y="27487"/>
                </a:lnTo>
                <a:lnTo>
                  <a:pt x="148124" y="30159"/>
                </a:lnTo>
                <a:lnTo>
                  <a:pt x="153087" y="34740"/>
                </a:lnTo>
                <a:lnTo>
                  <a:pt x="161867" y="54974"/>
                </a:lnTo>
                <a:lnTo>
                  <a:pt x="170266" y="64136"/>
                </a:lnTo>
                <a:lnTo>
                  <a:pt x="187445" y="74444"/>
                </a:lnTo>
                <a:lnTo>
                  <a:pt x="184391" y="102312"/>
                </a:lnTo>
                <a:lnTo>
                  <a:pt x="181337" y="108802"/>
                </a:lnTo>
                <a:lnTo>
                  <a:pt x="153850" y="124454"/>
                </a:lnTo>
                <a:lnTo>
                  <a:pt x="145070" y="136289"/>
                </a:lnTo>
                <a:lnTo>
                  <a:pt x="143924" y="141252"/>
                </a:lnTo>
                <a:lnTo>
                  <a:pt x="103839" y="148505"/>
                </a:lnTo>
                <a:lnTo>
                  <a:pt x="83606" y="138580"/>
                </a:lnTo>
                <a:lnTo>
                  <a:pt x="76352" y="132090"/>
                </a:lnTo>
                <a:lnTo>
                  <a:pt x="71771" y="133998"/>
                </a:lnTo>
                <a:lnTo>
                  <a:pt x="66427" y="162249"/>
                </a:lnTo>
                <a:lnTo>
                  <a:pt x="66808" y="187063"/>
                </a:lnTo>
                <a:lnTo>
                  <a:pt x="56883" y="195844"/>
                </a:lnTo>
                <a:lnTo>
                  <a:pt x="51538" y="195462"/>
                </a:lnTo>
                <a:lnTo>
                  <a:pt x="42376" y="187827"/>
                </a:lnTo>
                <a:lnTo>
                  <a:pt x="34359" y="163012"/>
                </a:lnTo>
                <a:lnTo>
                  <a:pt x="26723" y="160722"/>
                </a:lnTo>
                <a:lnTo>
                  <a:pt x="18706" y="162631"/>
                </a:lnTo>
                <a:lnTo>
                  <a:pt x="13362" y="159958"/>
                </a:lnTo>
                <a:lnTo>
                  <a:pt x="11453" y="144306"/>
                </a:lnTo>
                <a:lnTo>
                  <a:pt x="13743" y="134380"/>
                </a:lnTo>
                <a:lnTo>
                  <a:pt x="14507" y="107657"/>
                </a:lnTo>
                <a:lnTo>
                  <a:pt x="9162" y="84751"/>
                </a:lnTo>
                <a:lnTo>
                  <a:pt x="2672" y="75971"/>
                </a:lnTo>
                <a:lnTo>
                  <a:pt x="0" y="63372"/>
                </a:lnTo>
                <a:lnTo>
                  <a:pt x="6872" y="51538"/>
                </a:lnTo>
                <a:lnTo>
                  <a:pt x="2291" y="41994"/>
                </a:lnTo>
                <a:lnTo>
                  <a:pt x="9544" y="26342"/>
                </a:lnTo>
                <a:lnTo>
                  <a:pt x="11453" y="24433"/>
                </a:lnTo>
                <a:lnTo>
                  <a:pt x="17561" y="26723"/>
                </a:lnTo>
                <a:lnTo>
                  <a:pt x="21760" y="25196"/>
                </a:lnTo>
                <a:lnTo>
                  <a:pt x="37794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474790" y="4191100"/>
            <a:ext cx="273342" cy="447043"/>
          </a:xfrm>
          <a:custGeom>
            <a:avLst/>
            <a:gdLst/>
            <a:ahLst/>
            <a:cxnLst/>
            <a:rect l="l" t="t" r="r" b="b"/>
            <a:pathLst>
              <a:path w="273342" h="447043">
                <a:moveTo>
                  <a:pt x="266088" y="69862"/>
                </a:moveTo>
                <a:lnTo>
                  <a:pt x="230584" y="81697"/>
                </a:lnTo>
                <a:lnTo>
                  <a:pt x="229821" y="90478"/>
                </a:lnTo>
                <a:lnTo>
                  <a:pt x="217223" y="97349"/>
                </a:lnTo>
                <a:lnTo>
                  <a:pt x="212260" y="108802"/>
                </a:lnTo>
                <a:lnTo>
                  <a:pt x="206533" y="133998"/>
                </a:lnTo>
                <a:lnTo>
                  <a:pt x="209206" y="142397"/>
                </a:lnTo>
                <a:lnTo>
                  <a:pt x="218750" y="150414"/>
                </a:lnTo>
                <a:lnTo>
                  <a:pt x="233638" y="149651"/>
                </a:lnTo>
                <a:lnTo>
                  <a:pt x="241655" y="146215"/>
                </a:lnTo>
                <a:lnTo>
                  <a:pt x="250818" y="147742"/>
                </a:lnTo>
                <a:lnTo>
                  <a:pt x="253490" y="150414"/>
                </a:lnTo>
                <a:lnTo>
                  <a:pt x="256544" y="172556"/>
                </a:lnTo>
                <a:lnTo>
                  <a:pt x="248145" y="182482"/>
                </a:lnTo>
                <a:lnTo>
                  <a:pt x="251581" y="203097"/>
                </a:lnTo>
                <a:lnTo>
                  <a:pt x="248909" y="206915"/>
                </a:lnTo>
                <a:lnTo>
                  <a:pt x="244328" y="208060"/>
                </a:lnTo>
                <a:lnTo>
                  <a:pt x="244709" y="211114"/>
                </a:lnTo>
                <a:lnTo>
                  <a:pt x="253108" y="219895"/>
                </a:lnTo>
                <a:lnTo>
                  <a:pt x="253490" y="240892"/>
                </a:lnTo>
                <a:lnTo>
                  <a:pt x="270287" y="256162"/>
                </a:lnTo>
                <a:lnTo>
                  <a:pt x="273342" y="273723"/>
                </a:lnTo>
                <a:lnTo>
                  <a:pt x="263034" y="282886"/>
                </a:lnTo>
                <a:lnTo>
                  <a:pt x="255017" y="284413"/>
                </a:lnTo>
                <a:lnTo>
                  <a:pt x="247764" y="274869"/>
                </a:lnTo>
                <a:lnTo>
                  <a:pt x="234784" y="272960"/>
                </a:lnTo>
                <a:lnTo>
                  <a:pt x="221804" y="275250"/>
                </a:lnTo>
                <a:lnTo>
                  <a:pt x="216841" y="263416"/>
                </a:lnTo>
                <a:lnTo>
                  <a:pt x="203479" y="258835"/>
                </a:lnTo>
                <a:lnTo>
                  <a:pt x="187445" y="284031"/>
                </a:lnTo>
                <a:lnTo>
                  <a:pt x="183246" y="285558"/>
                </a:lnTo>
                <a:lnTo>
                  <a:pt x="177138" y="283267"/>
                </a:lnTo>
                <a:lnTo>
                  <a:pt x="175229" y="285176"/>
                </a:lnTo>
                <a:lnTo>
                  <a:pt x="167975" y="300828"/>
                </a:lnTo>
                <a:lnTo>
                  <a:pt x="172556" y="310373"/>
                </a:lnTo>
                <a:lnTo>
                  <a:pt x="165685" y="322207"/>
                </a:lnTo>
                <a:lnTo>
                  <a:pt x="168357" y="334805"/>
                </a:lnTo>
                <a:lnTo>
                  <a:pt x="171411" y="339768"/>
                </a:lnTo>
                <a:lnTo>
                  <a:pt x="167594" y="351603"/>
                </a:lnTo>
                <a:lnTo>
                  <a:pt x="160722" y="355802"/>
                </a:lnTo>
                <a:lnTo>
                  <a:pt x="159577" y="359238"/>
                </a:lnTo>
                <a:lnTo>
                  <a:pt x="160340" y="378326"/>
                </a:lnTo>
                <a:lnTo>
                  <a:pt x="154232" y="389779"/>
                </a:lnTo>
                <a:lnTo>
                  <a:pt x="157668" y="399323"/>
                </a:lnTo>
                <a:lnTo>
                  <a:pt x="154995" y="405813"/>
                </a:lnTo>
                <a:lnTo>
                  <a:pt x="149651" y="410776"/>
                </a:lnTo>
                <a:lnTo>
                  <a:pt x="138198" y="415357"/>
                </a:lnTo>
                <a:lnTo>
                  <a:pt x="132090" y="421847"/>
                </a:lnTo>
                <a:lnTo>
                  <a:pt x="121019" y="426428"/>
                </a:lnTo>
                <a:lnTo>
                  <a:pt x="100785" y="442844"/>
                </a:lnTo>
                <a:lnTo>
                  <a:pt x="94677" y="445516"/>
                </a:lnTo>
                <a:lnTo>
                  <a:pt x="66427" y="442080"/>
                </a:lnTo>
                <a:lnTo>
                  <a:pt x="57646" y="446280"/>
                </a:lnTo>
                <a:lnTo>
                  <a:pt x="49247" y="447043"/>
                </a:lnTo>
                <a:lnTo>
                  <a:pt x="45430" y="443989"/>
                </a:lnTo>
                <a:lnTo>
                  <a:pt x="41994" y="435209"/>
                </a:lnTo>
                <a:lnTo>
                  <a:pt x="50011" y="413066"/>
                </a:lnTo>
                <a:lnTo>
                  <a:pt x="47338" y="402377"/>
                </a:lnTo>
                <a:lnTo>
                  <a:pt x="49629" y="399705"/>
                </a:lnTo>
                <a:lnTo>
                  <a:pt x="54974" y="399323"/>
                </a:lnTo>
                <a:lnTo>
                  <a:pt x="55355" y="397032"/>
                </a:lnTo>
                <a:lnTo>
                  <a:pt x="51156" y="372218"/>
                </a:lnTo>
                <a:lnTo>
                  <a:pt x="40085" y="361147"/>
                </a:lnTo>
                <a:lnTo>
                  <a:pt x="36649" y="348930"/>
                </a:lnTo>
                <a:lnTo>
                  <a:pt x="36649" y="337859"/>
                </a:lnTo>
                <a:lnTo>
                  <a:pt x="23669" y="313808"/>
                </a:lnTo>
                <a:lnTo>
                  <a:pt x="8781" y="303119"/>
                </a:lnTo>
                <a:lnTo>
                  <a:pt x="1909" y="301592"/>
                </a:lnTo>
                <a:lnTo>
                  <a:pt x="0" y="297011"/>
                </a:lnTo>
                <a:lnTo>
                  <a:pt x="13362" y="277923"/>
                </a:lnTo>
                <a:lnTo>
                  <a:pt x="27105" y="275632"/>
                </a:lnTo>
                <a:lnTo>
                  <a:pt x="46193" y="248145"/>
                </a:lnTo>
                <a:lnTo>
                  <a:pt x="50774" y="237838"/>
                </a:lnTo>
                <a:lnTo>
                  <a:pt x="42376" y="219513"/>
                </a:lnTo>
                <a:lnTo>
                  <a:pt x="47338" y="205388"/>
                </a:lnTo>
                <a:lnTo>
                  <a:pt x="46957" y="196989"/>
                </a:lnTo>
                <a:lnTo>
                  <a:pt x="55355" y="184773"/>
                </a:lnTo>
                <a:lnTo>
                  <a:pt x="59173" y="171411"/>
                </a:lnTo>
                <a:lnTo>
                  <a:pt x="55737" y="163776"/>
                </a:lnTo>
                <a:lnTo>
                  <a:pt x="47338" y="156141"/>
                </a:lnTo>
                <a:lnTo>
                  <a:pt x="59937" y="142397"/>
                </a:lnTo>
                <a:lnTo>
                  <a:pt x="69099" y="121400"/>
                </a:lnTo>
                <a:lnTo>
                  <a:pt x="69099" y="114147"/>
                </a:lnTo>
                <a:lnTo>
                  <a:pt x="77498" y="104221"/>
                </a:lnTo>
                <a:lnTo>
                  <a:pt x="80552" y="85133"/>
                </a:lnTo>
                <a:lnTo>
                  <a:pt x="80170" y="58791"/>
                </a:lnTo>
                <a:lnTo>
                  <a:pt x="93532" y="51920"/>
                </a:lnTo>
                <a:lnTo>
                  <a:pt x="102312" y="37794"/>
                </a:lnTo>
                <a:lnTo>
                  <a:pt x="103076" y="28250"/>
                </a:lnTo>
                <a:lnTo>
                  <a:pt x="106893" y="23669"/>
                </a:lnTo>
                <a:lnTo>
                  <a:pt x="115674" y="23669"/>
                </a:lnTo>
                <a:lnTo>
                  <a:pt x="130563" y="29014"/>
                </a:lnTo>
                <a:lnTo>
                  <a:pt x="133998" y="32450"/>
                </a:lnTo>
                <a:lnTo>
                  <a:pt x="134380" y="45048"/>
                </a:lnTo>
                <a:lnTo>
                  <a:pt x="141252" y="51156"/>
                </a:lnTo>
                <a:lnTo>
                  <a:pt x="149651" y="44666"/>
                </a:lnTo>
                <a:lnTo>
                  <a:pt x="164921" y="43139"/>
                </a:lnTo>
                <a:lnTo>
                  <a:pt x="175229" y="38176"/>
                </a:lnTo>
                <a:lnTo>
                  <a:pt x="184391" y="40467"/>
                </a:lnTo>
                <a:lnTo>
                  <a:pt x="188972" y="26342"/>
                </a:lnTo>
                <a:lnTo>
                  <a:pt x="196226" y="22142"/>
                </a:lnTo>
                <a:lnTo>
                  <a:pt x="204624" y="9544"/>
                </a:lnTo>
                <a:lnTo>
                  <a:pt x="216077" y="3436"/>
                </a:lnTo>
                <a:lnTo>
                  <a:pt x="230966" y="0"/>
                </a:lnTo>
                <a:lnTo>
                  <a:pt x="241655" y="3818"/>
                </a:lnTo>
                <a:lnTo>
                  <a:pt x="247000" y="26342"/>
                </a:lnTo>
                <a:lnTo>
                  <a:pt x="263798" y="43903"/>
                </a:lnTo>
                <a:lnTo>
                  <a:pt x="263798" y="61845"/>
                </a:lnTo>
                <a:lnTo>
                  <a:pt x="266088" y="6986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65203" y="4328916"/>
            <a:ext cx="268760" cy="321444"/>
          </a:xfrm>
          <a:custGeom>
            <a:avLst/>
            <a:gdLst/>
            <a:ahLst/>
            <a:cxnLst/>
            <a:rect l="l" t="t" r="r" b="b"/>
            <a:pathLst>
              <a:path w="268760" h="321444">
                <a:moveTo>
                  <a:pt x="200425" y="0"/>
                </a:moveTo>
                <a:lnTo>
                  <a:pt x="203861" y="7635"/>
                </a:lnTo>
                <a:lnTo>
                  <a:pt x="213023" y="3054"/>
                </a:lnTo>
                <a:lnTo>
                  <a:pt x="256926" y="18325"/>
                </a:lnTo>
                <a:lnTo>
                  <a:pt x="265325" y="25960"/>
                </a:lnTo>
                <a:lnTo>
                  <a:pt x="268760" y="33595"/>
                </a:lnTo>
                <a:lnTo>
                  <a:pt x="264943" y="46957"/>
                </a:lnTo>
                <a:lnTo>
                  <a:pt x="256544" y="59173"/>
                </a:lnTo>
                <a:lnTo>
                  <a:pt x="256926" y="67572"/>
                </a:lnTo>
                <a:lnTo>
                  <a:pt x="251963" y="81697"/>
                </a:lnTo>
                <a:lnTo>
                  <a:pt x="260362" y="96968"/>
                </a:lnTo>
                <a:lnTo>
                  <a:pt x="259216" y="103076"/>
                </a:lnTo>
                <a:lnTo>
                  <a:pt x="236692" y="137816"/>
                </a:lnTo>
                <a:lnTo>
                  <a:pt x="222949" y="140107"/>
                </a:lnTo>
                <a:lnTo>
                  <a:pt x="209587" y="159195"/>
                </a:lnTo>
                <a:lnTo>
                  <a:pt x="211496" y="163776"/>
                </a:lnTo>
                <a:lnTo>
                  <a:pt x="218368" y="165303"/>
                </a:lnTo>
                <a:lnTo>
                  <a:pt x="233257" y="175992"/>
                </a:lnTo>
                <a:lnTo>
                  <a:pt x="246236" y="200043"/>
                </a:lnTo>
                <a:lnTo>
                  <a:pt x="246236" y="211114"/>
                </a:lnTo>
                <a:lnTo>
                  <a:pt x="249672" y="223331"/>
                </a:lnTo>
                <a:lnTo>
                  <a:pt x="260743" y="234402"/>
                </a:lnTo>
                <a:lnTo>
                  <a:pt x="264943" y="259216"/>
                </a:lnTo>
                <a:lnTo>
                  <a:pt x="264561" y="261507"/>
                </a:lnTo>
                <a:lnTo>
                  <a:pt x="259216" y="261889"/>
                </a:lnTo>
                <a:lnTo>
                  <a:pt x="256926" y="264561"/>
                </a:lnTo>
                <a:lnTo>
                  <a:pt x="259598" y="275250"/>
                </a:lnTo>
                <a:lnTo>
                  <a:pt x="253490" y="289376"/>
                </a:lnTo>
                <a:lnTo>
                  <a:pt x="228675" y="302737"/>
                </a:lnTo>
                <a:lnTo>
                  <a:pt x="222949" y="301592"/>
                </a:lnTo>
                <a:lnTo>
                  <a:pt x="218750" y="297393"/>
                </a:lnTo>
                <a:lnTo>
                  <a:pt x="203479" y="289757"/>
                </a:lnTo>
                <a:lnTo>
                  <a:pt x="197753" y="290139"/>
                </a:lnTo>
                <a:lnTo>
                  <a:pt x="185155" y="296247"/>
                </a:lnTo>
                <a:lnTo>
                  <a:pt x="179046" y="296247"/>
                </a:lnTo>
                <a:lnTo>
                  <a:pt x="168357" y="288612"/>
                </a:lnTo>
                <a:lnTo>
                  <a:pt x="161485" y="287085"/>
                </a:lnTo>
                <a:lnTo>
                  <a:pt x="150032" y="270287"/>
                </a:lnTo>
                <a:lnTo>
                  <a:pt x="136671" y="261507"/>
                </a:lnTo>
                <a:lnTo>
                  <a:pt x="116437" y="267233"/>
                </a:lnTo>
                <a:lnTo>
                  <a:pt x="108039" y="271815"/>
                </a:lnTo>
                <a:lnTo>
                  <a:pt x="104603" y="272196"/>
                </a:lnTo>
                <a:lnTo>
                  <a:pt x="100785" y="269142"/>
                </a:lnTo>
                <a:lnTo>
                  <a:pt x="99258" y="270287"/>
                </a:lnTo>
                <a:lnTo>
                  <a:pt x="83224" y="297774"/>
                </a:lnTo>
                <a:lnTo>
                  <a:pt x="81697" y="321444"/>
                </a:lnTo>
                <a:lnTo>
                  <a:pt x="64518" y="312663"/>
                </a:lnTo>
                <a:lnTo>
                  <a:pt x="53447" y="299301"/>
                </a:lnTo>
                <a:lnTo>
                  <a:pt x="50774" y="298538"/>
                </a:lnTo>
                <a:lnTo>
                  <a:pt x="27869" y="305791"/>
                </a:lnTo>
                <a:lnTo>
                  <a:pt x="23669" y="298920"/>
                </a:lnTo>
                <a:lnTo>
                  <a:pt x="23287" y="290139"/>
                </a:lnTo>
                <a:lnTo>
                  <a:pt x="29777" y="259216"/>
                </a:lnTo>
                <a:lnTo>
                  <a:pt x="27869" y="244709"/>
                </a:lnTo>
                <a:lnTo>
                  <a:pt x="22142" y="227912"/>
                </a:lnTo>
                <a:lnTo>
                  <a:pt x="20233" y="224858"/>
                </a:lnTo>
                <a:lnTo>
                  <a:pt x="11071" y="222949"/>
                </a:lnTo>
                <a:lnTo>
                  <a:pt x="6490" y="208442"/>
                </a:lnTo>
                <a:lnTo>
                  <a:pt x="0" y="197371"/>
                </a:lnTo>
                <a:lnTo>
                  <a:pt x="6490" y="185155"/>
                </a:lnTo>
                <a:lnTo>
                  <a:pt x="9544" y="173320"/>
                </a:lnTo>
                <a:lnTo>
                  <a:pt x="13362" y="169121"/>
                </a:lnTo>
                <a:lnTo>
                  <a:pt x="18325" y="167594"/>
                </a:lnTo>
                <a:lnTo>
                  <a:pt x="38940" y="171411"/>
                </a:lnTo>
                <a:lnTo>
                  <a:pt x="44666" y="174465"/>
                </a:lnTo>
                <a:lnTo>
                  <a:pt x="49247" y="169121"/>
                </a:lnTo>
                <a:lnTo>
                  <a:pt x="69862" y="164921"/>
                </a:lnTo>
                <a:lnTo>
                  <a:pt x="84751" y="166066"/>
                </a:lnTo>
                <a:lnTo>
                  <a:pt x="98495" y="163776"/>
                </a:lnTo>
                <a:lnTo>
                  <a:pt x="105748" y="153850"/>
                </a:lnTo>
                <a:lnTo>
                  <a:pt x="107275" y="147360"/>
                </a:lnTo>
                <a:lnTo>
                  <a:pt x="102694" y="138198"/>
                </a:lnTo>
                <a:lnTo>
                  <a:pt x="88569" y="129799"/>
                </a:lnTo>
                <a:lnTo>
                  <a:pt x="86660" y="124454"/>
                </a:lnTo>
                <a:lnTo>
                  <a:pt x="91241" y="92386"/>
                </a:lnTo>
                <a:lnTo>
                  <a:pt x="95822" y="84751"/>
                </a:lnTo>
                <a:lnTo>
                  <a:pt x="99258" y="71008"/>
                </a:lnTo>
                <a:lnTo>
                  <a:pt x="109947" y="53065"/>
                </a:lnTo>
                <a:lnTo>
                  <a:pt x="101549" y="39321"/>
                </a:lnTo>
                <a:lnTo>
                  <a:pt x="108039" y="40085"/>
                </a:lnTo>
                <a:lnTo>
                  <a:pt x="112238" y="30159"/>
                </a:lnTo>
                <a:lnTo>
                  <a:pt x="116819" y="26723"/>
                </a:lnTo>
                <a:lnTo>
                  <a:pt x="133235" y="30923"/>
                </a:lnTo>
                <a:lnTo>
                  <a:pt x="135907" y="34740"/>
                </a:lnTo>
                <a:lnTo>
                  <a:pt x="134762" y="41230"/>
                </a:lnTo>
                <a:lnTo>
                  <a:pt x="137816" y="43903"/>
                </a:lnTo>
                <a:lnTo>
                  <a:pt x="151178" y="32450"/>
                </a:lnTo>
                <a:lnTo>
                  <a:pt x="154995" y="23287"/>
                </a:lnTo>
                <a:lnTo>
                  <a:pt x="172175" y="6490"/>
                </a:lnTo>
                <a:lnTo>
                  <a:pt x="177519" y="3818"/>
                </a:lnTo>
                <a:lnTo>
                  <a:pt x="185155" y="5726"/>
                </a:lnTo>
                <a:lnTo>
                  <a:pt x="20042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502659" y="4530868"/>
            <a:ext cx="330224" cy="252726"/>
          </a:xfrm>
          <a:custGeom>
            <a:avLst/>
            <a:gdLst/>
            <a:ahLst/>
            <a:cxnLst/>
            <a:rect l="l" t="t" r="r" b="b"/>
            <a:pathLst>
              <a:path w="330224" h="252726">
                <a:moveTo>
                  <a:pt x="319917" y="124836"/>
                </a:moveTo>
                <a:lnTo>
                  <a:pt x="316099" y="140488"/>
                </a:lnTo>
                <a:lnTo>
                  <a:pt x="321825" y="141252"/>
                </a:lnTo>
                <a:lnTo>
                  <a:pt x="318390" y="154232"/>
                </a:lnTo>
                <a:lnTo>
                  <a:pt x="321062" y="159577"/>
                </a:lnTo>
                <a:lnTo>
                  <a:pt x="326788" y="161867"/>
                </a:lnTo>
                <a:lnTo>
                  <a:pt x="329079" y="167594"/>
                </a:lnTo>
                <a:lnTo>
                  <a:pt x="330224" y="176756"/>
                </a:lnTo>
                <a:lnTo>
                  <a:pt x="328697" y="185155"/>
                </a:lnTo>
                <a:lnTo>
                  <a:pt x="320680" y="188590"/>
                </a:lnTo>
                <a:lnTo>
                  <a:pt x="311518" y="208060"/>
                </a:lnTo>
                <a:lnTo>
                  <a:pt x="306555" y="211114"/>
                </a:lnTo>
                <a:lnTo>
                  <a:pt x="300828" y="218750"/>
                </a:lnTo>
                <a:lnTo>
                  <a:pt x="298538" y="230966"/>
                </a:lnTo>
                <a:lnTo>
                  <a:pt x="300065" y="239365"/>
                </a:lnTo>
                <a:lnTo>
                  <a:pt x="295866" y="240128"/>
                </a:lnTo>
                <a:lnTo>
                  <a:pt x="289757" y="236311"/>
                </a:lnTo>
                <a:lnTo>
                  <a:pt x="268760" y="252345"/>
                </a:lnTo>
                <a:lnTo>
                  <a:pt x="256162" y="239747"/>
                </a:lnTo>
                <a:lnTo>
                  <a:pt x="256926" y="234020"/>
                </a:lnTo>
                <a:lnTo>
                  <a:pt x="251581" y="229057"/>
                </a:lnTo>
                <a:lnTo>
                  <a:pt x="250818" y="219895"/>
                </a:lnTo>
                <a:lnTo>
                  <a:pt x="256926" y="214550"/>
                </a:lnTo>
                <a:lnTo>
                  <a:pt x="251581" y="199280"/>
                </a:lnTo>
                <a:lnTo>
                  <a:pt x="254635" y="191263"/>
                </a:lnTo>
                <a:lnTo>
                  <a:pt x="252726" y="182864"/>
                </a:lnTo>
                <a:lnTo>
                  <a:pt x="257308" y="176756"/>
                </a:lnTo>
                <a:lnTo>
                  <a:pt x="259980" y="176374"/>
                </a:lnTo>
                <a:lnTo>
                  <a:pt x="254635" y="164158"/>
                </a:lnTo>
                <a:lnTo>
                  <a:pt x="254635" y="158431"/>
                </a:lnTo>
                <a:lnTo>
                  <a:pt x="259216" y="146978"/>
                </a:lnTo>
                <a:lnTo>
                  <a:pt x="272960" y="148887"/>
                </a:lnTo>
                <a:lnTo>
                  <a:pt x="280213" y="148505"/>
                </a:lnTo>
                <a:lnTo>
                  <a:pt x="282886" y="145833"/>
                </a:lnTo>
                <a:lnTo>
                  <a:pt x="269524" y="129036"/>
                </a:lnTo>
                <a:lnTo>
                  <a:pt x="262652" y="123691"/>
                </a:lnTo>
                <a:lnTo>
                  <a:pt x="241655" y="119492"/>
                </a:lnTo>
                <a:lnTo>
                  <a:pt x="229821" y="125218"/>
                </a:lnTo>
                <a:lnTo>
                  <a:pt x="219895" y="125600"/>
                </a:lnTo>
                <a:lnTo>
                  <a:pt x="213787" y="129799"/>
                </a:lnTo>
                <a:lnTo>
                  <a:pt x="208442" y="141252"/>
                </a:lnTo>
                <a:lnTo>
                  <a:pt x="202716" y="145451"/>
                </a:lnTo>
                <a:lnTo>
                  <a:pt x="201952" y="153468"/>
                </a:lnTo>
                <a:lnTo>
                  <a:pt x="204243" y="155759"/>
                </a:lnTo>
                <a:lnTo>
                  <a:pt x="204243" y="150414"/>
                </a:lnTo>
                <a:lnTo>
                  <a:pt x="209206" y="149269"/>
                </a:lnTo>
                <a:lnTo>
                  <a:pt x="205770" y="158431"/>
                </a:lnTo>
                <a:lnTo>
                  <a:pt x="177138" y="173702"/>
                </a:lnTo>
                <a:lnTo>
                  <a:pt x="174083" y="177138"/>
                </a:lnTo>
                <a:lnTo>
                  <a:pt x="169502" y="188972"/>
                </a:lnTo>
                <a:lnTo>
                  <a:pt x="171793" y="195844"/>
                </a:lnTo>
                <a:lnTo>
                  <a:pt x="162631" y="210733"/>
                </a:lnTo>
                <a:lnTo>
                  <a:pt x="147360" y="224094"/>
                </a:lnTo>
                <a:lnTo>
                  <a:pt x="142779" y="241274"/>
                </a:lnTo>
                <a:lnTo>
                  <a:pt x="144306" y="246236"/>
                </a:lnTo>
                <a:lnTo>
                  <a:pt x="148887" y="247382"/>
                </a:lnTo>
                <a:lnTo>
                  <a:pt x="151941" y="250818"/>
                </a:lnTo>
                <a:lnTo>
                  <a:pt x="150796" y="252726"/>
                </a:lnTo>
                <a:lnTo>
                  <a:pt x="142397" y="251199"/>
                </a:lnTo>
                <a:lnTo>
                  <a:pt x="114147" y="237838"/>
                </a:lnTo>
                <a:lnTo>
                  <a:pt x="98495" y="235165"/>
                </a:lnTo>
                <a:lnTo>
                  <a:pt x="83988" y="234784"/>
                </a:lnTo>
                <a:lnTo>
                  <a:pt x="64136" y="241655"/>
                </a:lnTo>
                <a:lnTo>
                  <a:pt x="42757" y="234020"/>
                </a:lnTo>
                <a:lnTo>
                  <a:pt x="25196" y="232493"/>
                </a:lnTo>
                <a:lnTo>
                  <a:pt x="382" y="234020"/>
                </a:lnTo>
                <a:lnTo>
                  <a:pt x="0" y="214168"/>
                </a:lnTo>
                <a:lnTo>
                  <a:pt x="4581" y="200043"/>
                </a:lnTo>
                <a:lnTo>
                  <a:pt x="9162" y="195844"/>
                </a:lnTo>
                <a:lnTo>
                  <a:pt x="20997" y="192408"/>
                </a:lnTo>
                <a:lnTo>
                  <a:pt x="28250" y="185536"/>
                </a:lnTo>
                <a:lnTo>
                  <a:pt x="32832" y="175229"/>
                </a:lnTo>
                <a:lnTo>
                  <a:pt x="40085" y="166448"/>
                </a:lnTo>
                <a:lnTo>
                  <a:pt x="45430" y="148887"/>
                </a:lnTo>
                <a:lnTo>
                  <a:pt x="59937" y="133617"/>
                </a:lnTo>
                <a:lnTo>
                  <a:pt x="64900" y="120255"/>
                </a:lnTo>
                <a:lnTo>
                  <a:pt x="66808" y="105748"/>
                </a:lnTo>
                <a:lnTo>
                  <a:pt x="72917" y="103076"/>
                </a:lnTo>
                <a:lnTo>
                  <a:pt x="93150" y="86660"/>
                </a:lnTo>
                <a:lnTo>
                  <a:pt x="104221" y="82079"/>
                </a:lnTo>
                <a:lnTo>
                  <a:pt x="110329" y="75589"/>
                </a:lnTo>
                <a:lnTo>
                  <a:pt x="121782" y="71008"/>
                </a:lnTo>
                <a:lnTo>
                  <a:pt x="127127" y="66045"/>
                </a:lnTo>
                <a:lnTo>
                  <a:pt x="129799" y="59555"/>
                </a:lnTo>
                <a:lnTo>
                  <a:pt x="126363" y="50011"/>
                </a:lnTo>
                <a:lnTo>
                  <a:pt x="132471" y="38558"/>
                </a:lnTo>
                <a:lnTo>
                  <a:pt x="131708" y="19470"/>
                </a:lnTo>
                <a:lnTo>
                  <a:pt x="132853" y="16034"/>
                </a:lnTo>
                <a:lnTo>
                  <a:pt x="139725" y="11835"/>
                </a:lnTo>
                <a:lnTo>
                  <a:pt x="143543" y="0"/>
                </a:lnTo>
                <a:lnTo>
                  <a:pt x="146978" y="3818"/>
                </a:lnTo>
                <a:lnTo>
                  <a:pt x="152323" y="26723"/>
                </a:lnTo>
                <a:lnTo>
                  <a:pt x="151560" y="53447"/>
                </a:lnTo>
                <a:lnTo>
                  <a:pt x="149269" y="63372"/>
                </a:lnTo>
                <a:lnTo>
                  <a:pt x="151178" y="79025"/>
                </a:lnTo>
                <a:lnTo>
                  <a:pt x="156522" y="81697"/>
                </a:lnTo>
                <a:lnTo>
                  <a:pt x="164539" y="79788"/>
                </a:lnTo>
                <a:lnTo>
                  <a:pt x="172175" y="82079"/>
                </a:lnTo>
                <a:lnTo>
                  <a:pt x="180192" y="106893"/>
                </a:lnTo>
                <a:lnTo>
                  <a:pt x="187063" y="113002"/>
                </a:lnTo>
                <a:lnTo>
                  <a:pt x="192026" y="114910"/>
                </a:lnTo>
                <a:lnTo>
                  <a:pt x="197753" y="113765"/>
                </a:lnTo>
                <a:lnTo>
                  <a:pt x="204624" y="106130"/>
                </a:lnTo>
                <a:lnTo>
                  <a:pt x="204243" y="81315"/>
                </a:lnTo>
                <a:lnTo>
                  <a:pt x="207679" y="60318"/>
                </a:lnTo>
                <a:lnTo>
                  <a:pt x="209587" y="53065"/>
                </a:lnTo>
                <a:lnTo>
                  <a:pt x="214168" y="51156"/>
                </a:lnTo>
                <a:lnTo>
                  <a:pt x="221422" y="57646"/>
                </a:lnTo>
                <a:lnTo>
                  <a:pt x="241655" y="67572"/>
                </a:lnTo>
                <a:lnTo>
                  <a:pt x="294339" y="58410"/>
                </a:lnTo>
                <a:lnTo>
                  <a:pt x="298538" y="60318"/>
                </a:lnTo>
                <a:lnTo>
                  <a:pt x="301210" y="82461"/>
                </a:lnTo>
                <a:lnTo>
                  <a:pt x="295484" y="92386"/>
                </a:lnTo>
                <a:lnTo>
                  <a:pt x="295866" y="103458"/>
                </a:lnTo>
                <a:lnTo>
                  <a:pt x="305028" y="119110"/>
                </a:lnTo>
                <a:lnTo>
                  <a:pt x="319917" y="12483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46900" y="4590423"/>
            <a:ext cx="222567" cy="196989"/>
          </a:xfrm>
          <a:custGeom>
            <a:avLst/>
            <a:gdLst/>
            <a:ahLst/>
            <a:cxnLst/>
            <a:rect l="l" t="t" r="r" b="b"/>
            <a:pathLst>
              <a:path w="222567" h="196989">
                <a:moveTo>
                  <a:pt x="156141" y="174465"/>
                </a:moveTo>
                <a:lnTo>
                  <a:pt x="130944" y="180192"/>
                </a:lnTo>
                <a:lnTo>
                  <a:pt x="92005" y="194317"/>
                </a:lnTo>
                <a:lnTo>
                  <a:pt x="83224" y="193553"/>
                </a:lnTo>
                <a:lnTo>
                  <a:pt x="67572" y="196989"/>
                </a:lnTo>
                <a:lnTo>
                  <a:pt x="74444" y="180192"/>
                </a:lnTo>
                <a:lnTo>
                  <a:pt x="78643" y="175992"/>
                </a:lnTo>
                <a:lnTo>
                  <a:pt x="85896" y="185536"/>
                </a:lnTo>
                <a:lnTo>
                  <a:pt x="115292" y="166448"/>
                </a:lnTo>
                <a:lnTo>
                  <a:pt x="119873" y="159577"/>
                </a:lnTo>
                <a:lnTo>
                  <a:pt x="122927" y="160340"/>
                </a:lnTo>
                <a:lnTo>
                  <a:pt x="122164" y="169502"/>
                </a:lnTo>
                <a:lnTo>
                  <a:pt x="123691" y="169884"/>
                </a:lnTo>
                <a:lnTo>
                  <a:pt x="124836" y="161104"/>
                </a:lnTo>
                <a:lnTo>
                  <a:pt x="129417" y="162249"/>
                </a:lnTo>
                <a:lnTo>
                  <a:pt x="131326" y="160722"/>
                </a:lnTo>
                <a:lnTo>
                  <a:pt x="125600" y="158431"/>
                </a:lnTo>
                <a:lnTo>
                  <a:pt x="127509" y="149269"/>
                </a:lnTo>
                <a:lnTo>
                  <a:pt x="119110" y="140870"/>
                </a:lnTo>
                <a:lnTo>
                  <a:pt x="116437" y="142015"/>
                </a:lnTo>
                <a:lnTo>
                  <a:pt x="108039" y="138961"/>
                </a:lnTo>
                <a:lnTo>
                  <a:pt x="104985" y="142397"/>
                </a:lnTo>
                <a:lnTo>
                  <a:pt x="102312" y="141252"/>
                </a:lnTo>
                <a:lnTo>
                  <a:pt x="101167" y="150032"/>
                </a:lnTo>
                <a:lnTo>
                  <a:pt x="97731" y="151560"/>
                </a:lnTo>
                <a:lnTo>
                  <a:pt x="98113" y="146978"/>
                </a:lnTo>
                <a:lnTo>
                  <a:pt x="92005" y="145833"/>
                </a:lnTo>
                <a:lnTo>
                  <a:pt x="84369" y="146597"/>
                </a:lnTo>
                <a:lnTo>
                  <a:pt x="81315" y="148887"/>
                </a:lnTo>
                <a:lnTo>
                  <a:pt x="78643" y="146597"/>
                </a:lnTo>
                <a:lnTo>
                  <a:pt x="74062" y="148505"/>
                </a:lnTo>
                <a:lnTo>
                  <a:pt x="67954" y="146978"/>
                </a:lnTo>
                <a:lnTo>
                  <a:pt x="59555" y="136671"/>
                </a:lnTo>
                <a:lnTo>
                  <a:pt x="56119" y="135144"/>
                </a:lnTo>
                <a:lnTo>
                  <a:pt x="60700" y="118728"/>
                </a:lnTo>
                <a:lnTo>
                  <a:pt x="60318" y="112620"/>
                </a:lnTo>
                <a:lnTo>
                  <a:pt x="50774" y="131708"/>
                </a:lnTo>
                <a:lnTo>
                  <a:pt x="47720" y="148887"/>
                </a:lnTo>
                <a:lnTo>
                  <a:pt x="51920" y="156141"/>
                </a:lnTo>
                <a:lnTo>
                  <a:pt x="56883" y="158813"/>
                </a:lnTo>
                <a:lnTo>
                  <a:pt x="58791" y="168357"/>
                </a:lnTo>
                <a:lnTo>
                  <a:pt x="53447" y="167594"/>
                </a:lnTo>
                <a:lnTo>
                  <a:pt x="35886" y="157668"/>
                </a:lnTo>
                <a:lnTo>
                  <a:pt x="33595" y="150414"/>
                </a:lnTo>
                <a:lnTo>
                  <a:pt x="37794" y="133998"/>
                </a:lnTo>
                <a:lnTo>
                  <a:pt x="33595" y="125600"/>
                </a:lnTo>
                <a:lnTo>
                  <a:pt x="30541" y="125218"/>
                </a:lnTo>
                <a:lnTo>
                  <a:pt x="29396" y="109184"/>
                </a:lnTo>
                <a:lnTo>
                  <a:pt x="29777" y="104985"/>
                </a:lnTo>
                <a:lnTo>
                  <a:pt x="40849" y="83224"/>
                </a:lnTo>
                <a:lnTo>
                  <a:pt x="41994" y="72153"/>
                </a:lnTo>
                <a:lnTo>
                  <a:pt x="39321" y="71008"/>
                </a:lnTo>
                <a:lnTo>
                  <a:pt x="34740" y="84369"/>
                </a:lnTo>
                <a:lnTo>
                  <a:pt x="33595" y="75589"/>
                </a:lnTo>
                <a:lnTo>
                  <a:pt x="30923" y="74825"/>
                </a:lnTo>
                <a:lnTo>
                  <a:pt x="32832" y="85896"/>
                </a:lnTo>
                <a:lnTo>
                  <a:pt x="27487" y="87423"/>
                </a:lnTo>
                <a:lnTo>
                  <a:pt x="26723" y="82079"/>
                </a:lnTo>
                <a:lnTo>
                  <a:pt x="24815" y="82079"/>
                </a:lnTo>
                <a:lnTo>
                  <a:pt x="24433" y="88187"/>
                </a:lnTo>
                <a:lnTo>
                  <a:pt x="20615" y="88951"/>
                </a:lnTo>
                <a:lnTo>
                  <a:pt x="15652" y="87423"/>
                </a:lnTo>
                <a:lnTo>
                  <a:pt x="12598" y="83606"/>
                </a:lnTo>
                <a:lnTo>
                  <a:pt x="0" y="59937"/>
                </a:lnTo>
                <a:lnTo>
                  <a:pt x="1527" y="36267"/>
                </a:lnTo>
                <a:lnTo>
                  <a:pt x="17561" y="8781"/>
                </a:lnTo>
                <a:lnTo>
                  <a:pt x="19088" y="7635"/>
                </a:lnTo>
                <a:lnTo>
                  <a:pt x="22906" y="10689"/>
                </a:lnTo>
                <a:lnTo>
                  <a:pt x="26342" y="10308"/>
                </a:lnTo>
                <a:lnTo>
                  <a:pt x="34740" y="5726"/>
                </a:lnTo>
                <a:lnTo>
                  <a:pt x="54974" y="0"/>
                </a:lnTo>
                <a:lnTo>
                  <a:pt x="68335" y="8781"/>
                </a:lnTo>
                <a:lnTo>
                  <a:pt x="79788" y="25578"/>
                </a:lnTo>
                <a:lnTo>
                  <a:pt x="86660" y="27105"/>
                </a:lnTo>
                <a:lnTo>
                  <a:pt x="97349" y="34740"/>
                </a:lnTo>
                <a:lnTo>
                  <a:pt x="103458" y="34740"/>
                </a:lnTo>
                <a:lnTo>
                  <a:pt x="116056" y="28632"/>
                </a:lnTo>
                <a:lnTo>
                  <a:pt x="121782" y="28250"/>
                </a:lnTo>
                <a:lnTo>
                  <a:pt x="137053" y="35886"/>
                </a:lnTo>
                <a:lnTo>
                  <a:pt x="141252" y="40085"/>
                </a:lnTo>
                <a:lnTo>
                  <a:pt x="146978" y="41230"/>
                </a:lnTo>
                <a:lnTo>
                  <a:pt x="171793" y="27869"/>
                </a:lnTo>
                <a:lnTo>
                  <a:pt x="169884" y="35886"/>
                </a:lnTo>
                <a:lnTo>
                  <a:pt x="173320" y="44666"/>
                </a:lnTo>
                <a:lnTo>
                  <a:pt x="177138" y="47720"/>
                </a:lnTo>
                <a:lnTo>
                  <a:pt x="185536" y="46957"/>
                </a:lnTo>
                <a:lnTo>
                  <a:pt x="194317" y="42757"/>
                </a:lnTo>
                <a:lnTo>
                  <a:pt x="222567" y="46193"/>
                </a:lnTo>
                <a:lnTo>
                  <a:pt x="220658" y="60700"/>
                </a:lnTo>
                <a:lnTo>
                  <a:pt x="215696" y="74062"/>
                </a:lnTo>
                <a:lnTo>
                  <a:pt x="201189" y="89332"/>
                </a:lnTo>
                <a:lnTo>
                  <a:pt x="195844" y="106893"/>
                </a:lnTo>
                <a:lnTo>
                  <a:pt x="188590" y="115674"/>
                </a:lnTo>
                <a:lnTo>
                  <a:pt x="184009" y="125981"/>
                </a:lnTo>
                <a:lnTo>
                  <a:pt x="176756" y="132853"/>
                </a:lnTo>
                <a:lnTo>
                  <a:pt x="164921" y="136289"/>
                </a:lnTo>
                <a:lnTo>
                  <a:pt x="160340" y="140488"/>
                </a:lnTo>
                <a:lnTo>
                  <a:pt x="155759" y="154614"/>
                </a:lnTo>
                <a:lnTo>
                  <a:pt x="156141" y="17446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371714" y="4714496"/>
            <a:ext cx="5345" cy="9162"/>
          </a:xfrm>
          <a:custGeom>
            <a:avLst/>
            <a:gdLst/>
            <a:ahLst/>
            <a:cxnLst/>
            <a:rect l="l" t="t" r="r" b="b"/>
            <a:pathLst>
              <a:path w="5345" h="9162">
                <a:moveTo>
                  <a:pt x="0" y="0"/>
                </a:moveTo>
                <a:lnTo>
                  <a:pt x="2291" y="0"/>
                </a:lnTo>
                <a:lnTo>
                  <a:pt x="4963" y="3818"/>
                </a:lnTo>
                <a:lnTo>
                  <a:pt x="5345" y="6872"/>
                </a:lnTo>
                <a:lnTo>
                  <a:pt x="3054" y="9162"/>
                </a:lnTo>
                <a:lnTo>
                  <a:pt x="0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650947" y="4537358"/>
            <a:ext cx="271433" cy="134762"/>
          </a:xfrm>
          <a:custGeom>
            <a:avLst/>
            <a:gdLst/>
            <a:ahLst/>
            <a:cxnLst/>
            <a:rect l="l" t="t" r="r" b="b"/>
            <a:pathLst>
              <a:path w="271433" h="134762">
                <a:moveTo>
                  <a:pt x="25578" y="15652"/>
                </a:moveTo>
                <a:lnTo>
                  <a:pt x="26723" y="25578"/>
                </a:lnTo>
                <a:lnTo>
                  <a:pt x="39703" y="33213"/>
                </a:lnTo>
                <a:lnTo>
                  <a:pt x="53447" y="35886"/>
                </a:lnTo>
                <a:lnTo>
                  <a:pt x="56883" y="35122"/>
                </a:lnTo>
                <a:lnTo>
                  <a:pt x="61464" y="26723"/>
                </a:lnTo>
                <a:lnTo>
                  <a:pt x="88951" y="16416"/>
                </a:lnTo>
                <a:lnTo>
                  <a:pt x="118346" y="24051"/>
                </a:lnTo>
                <a:lnTo>
                  <a:pt x="153850" y="20997"/>
                </a:lnTo>
                <a:lnTo>
                  <a:pt x="172938" y="15652"/>
                </a:lnTo>
                <a:lnTo>
                  <a:pt x="177901" y="19852"/>
                </a:lnTo>
                <a:lnTo>
                  <a:pt x="217986" y="13362"/>
                </a:lnTo>
                <a:lnTo>
                  <a:pt x="226385" y="8781"/>
                </a:lnTo>
                <a:lnTo>
                  <a:pt x="229057" y="3818"/>
                </a:lnTo>
                <a:lnTo>
                  <a:pt x="243182" y="0"/>
                </a:lnTo>
                <a:lnTo>
                  <a:pt x="249291" y="5345"/>
                </a:lnTo>
                <a:lnTo>
                  <a:pt x="253108" y="13743"/>
                </a:lnTo>
                <a:lnTo>
                  <a:pt x="258453" y="39703"/>
                </a:lnTo>
                <a:lnTo>
                  <a:pt x="270669" y="67954"/>
                </a:lnTo>
                <a:lnTo>
                  <a:pt x="271433" y="80552"/>
                </a:lnTo>
                <a:lnTo>
                  <a:pt x="267997" y="87042"/>
                </a:lnTo>
                <a:lnTo>
                  <a:pt x="259216" y="93532"/>
                </a:lnTo>
                <a:lnTo>
                  <a:pt x="248909" y="90859"/>
                </a:lnTo>
                <a:lnTo>
                  <a:pt x="235165" y="100022"/>
                </a:lnTo>
                <a:lnTo>
                  <a:pt x="219895" y="101549"/>
                </a:lnTo>
                <a:lnTo>
                  <a:pt x="205388" y="107275"/>
                </a:lnTo>
                <a:lnTo>
                  <a:pt x="193553" y="83224"/>
                </a:lnTo>
                <a:lnTo>
                  <a:pt x="187063" y="78643"/>
                </a:lnTo>
                <a:lnTo>
                  <a:pt x="172556" y="76734"/>
                </a:lnTo>
                <a:lnTo>
                  <a:pt x="171029" y="69481"/>
                </a:lnTo>
                <a:lnTo>
                  <a:pt x="168739" y="67572"/>
                </a:lnTo>
                <a:lnTo>
                  <a:pt x="157286" y="68717"/>
                </a:lnTo>
                <a:lnTo>
                  <a:pt x="151941" y="75589"/>
                </a:lnTo>
                <a:lnTo>
                  <a:pt x="143161" y="80170"/>
                </a:lnTo>
                <a:lnTo>
                  <a:pt x="136671" y="88569"/>
                </a:lnTo>
                <a:lnTo>
                  <a:pt x="123309" y="76352"/>
                </a:lnTo>
                <a:lnTo>
                  <a:pt x="91241" y="68335"/>
                </a:lnTo>
                <a:lnTo>
                  <a:pt x="87423" y="72153"/>
                </a:lnTo>
                <a:lnTo>
                  <a:pt x="81697" y="88187"/>
                </a:lnTo>
                <a:lnTo>
                  <a:pt x="75589" y="92768"/>
                </a:lnTo>
                <a:lnTo>
                  <a:pt x="73298" y="103839"/>
                </a:lnTo>
                <a:lnTo>
                  <a:pt x="50774" y="110329"/>
                </a:lnTo>
                <a:lnTo>
                  <a:pt x="49247" y="121019"/>
                </a:lnTo>
                <a:lnTo>
                  <a:pt x="45430" y="123691"/>
                </a:lnTo>
                <a:lnTo>
                  <a:pt x="31686" y="129417"/>
                </a:lnTo>
                <a:lnTo>
                  <a:pt x="26723" y="134762"/>
                </a:lnTo>
                <a:lnTo>
                  <a:pt x="0" y="130563"/>
                </a:lnTo>
                <a:lnTo>
                  <a:pt x="3818" y="117201"/>
                </a:lnTo>
                <a:lnTo>
                  <a:pt x="8781" y="108420"/>
                </a:lnTo>
                <a:lnTo>
                  <a:pt x="7253" y="96586"/>
                </a:lnTo>
                <a:lnTo>
                  <a:pt x="28250" y="84369"/>
                </a:lnTo>
                <a:lnTo>
                  <a:pt x="33595" y="77879"/>
                </a:lnTo>
                <a:lnTo>
                  <a:pt x="34740" y="51920"/>
                </a:lnTo>
                <a:lnTo>
                  <a:pt x="38940" y="46193"/>
                </a:lnTo>
                <a:lnTo>
                  <a:pt x="24051" y="35504"/>
                </a:lnTo>
                <a:lnTo>
                  <a:pt x="14507" y="20615"/>
                </a:lnTo>
                <a:lnTo>
                  <a:pt x="25578" y="1565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364626" y="4537358"/>
            <a:ext cx="325261" cy="318390"/>
          </a:xfrm>
          <a:custGeom>
            <a:avLst/>
            <a:gdLst/>
            <a:ahLst/>
            <a:cxnLst/>
            <a:rect l="l" t="t" r="r" b="b"/>
            <a:pathLst>
              <a:path w="325261" h="318390">
                <a:moveTo>
                  <a:pt x="1145" y="227148"/>
                </a:moveTo>
                <a:lnTo>
                  <a:pt x="14889" y="226385"/>
                </a:lnTo>
                <a:lnTo>
                  <a:pt x="37031" y="216841"/>
                </a:lnTo>
                <a:lnTo>
                  <a:pt x="40085" y="205770"/>
                </a:lnTo>
                <a:lnTo>
                  <a:pt x="44666" y="205006"/>
                </a:lnTo>
                <a:lnTo>
                  <a:pt x="64518" y="186682"/>
                </a:lnTo>
                <a:lnTo>
                  <a:pt x="71771" y="177138"/>
                </a:lnTo>
                <a:lnTo>
                  <a:pt x="75589" y="178283"/>
                </a:lnTo>
                <a:lnTo>
                  <a:pt x="77498" y="169502"/>
                </a:lnTo>
                <a:lnTo>
                  <a:pt x="111475" y="138580"/>
                </a:lnTo>
                <a:lnTo>
                  <a:pt x="127127" y="131708"/>
                </a:lnTo>
                <a:lnTo>
                  <a:pt x="129036" y="124454"/>
                </a:lnTo>
                <a:lnTo>
                  <a:pt x="141252" y="114147"/>
                </a:lnTo>
                <a:lnTo>
                  <a:pt x="145070" y="104221"/>
                </a:lnTo>
                <a:lnTo>
                  <a:pt x="162249" y="90096"/>
                </a:lnTo>
                <a:lnTo>
                  <a:pt x="168739" y="87042"/>
                </a:lnTo>
                <a:lnTo>
                  <a:pt x="169502" y="83988"/>
                </a:lnTo>
                <a:lnTo>
                  <a:pt x="190117" y="74825"/>
                </a:lnTo>
                <a:lnTo>
                  <a:pt x="195080" y="66427"/>
                </a:lnTo>
                <a:lnTo>
                  <a:pt x="197371" y="52683"/>
                </a:lnTo>
                <a:lnTo>
                  <a:pt x="196607" y="49247"/>
                </a:lnTo>
                <a:lnTo>
                  <a:pt x="187445" y="41612"/>
                </a:lnTo>
                <a:lnTo>
                  <a:pt x="189736" y="38940"/>
                </a:lnTo>
                <a:lnTo>
                  <a:pt x="211878" y="36649"/>
                </a:lnTo>
                <a:lnTo>
                  <a:pt x="213023" y="35504"/>
                </a:lnTo>
                <a:lnTo>
                  <a:pt x="207297" y="31686"/>
                </a:lnTo>
                <a:lnTo>
                  <a:pt x="217223" y="29396"/>
                </a:lnTo>
                <a:lnTo>
                  <a:pt x="229439" y="23287"/>
                </a:lnTo>
                <a:lnTo>
                  <a:pt x="255399" y="20615"/>
                </a:lnTo>
                <a:lnTo>
                  <a:pt x="256162" y="14507"/>
                </a:lnTo>
                <a:lnTo>
                  <a:pt x="267997" y="13362"/>
                </a:lnTo>
                <a:lnTo>
                  <a:pt x="271433" y="6490"/>
                </a:lnTo>
                <a:lnTo>
                  <a:pt x="274105" y="4963"/>
                </a:lnTo>
                <a:lnTo>
                  <a:pt x="277159" y="6108"/>
                </a:lnTo>
                <a:lnTo>
                  <a:pt x="279068" y="0"/>
                </a:lnTo>
                <a:lnTo>
                  <a:pt x="292048" y="9162"/>
                </a:lnTo>
                <a:lnTo>
                  <a:pt x="305410" y="4199"/>
                </a:lnTo>
                <a:lnTo>
                  <a:pt x="305028" y="8017"/>
                </a:lnTo>
                <a:lnTo>
                  <a:pt x="308082" y="9162"/>
                </a:lnTo>
                <a:lnTo>
                  <a:pt x="321825" y="5726"/>
                </a:lnTo>
                <a:lnTo>
                  <a:pt x="325261" y="8017"/>
                </a:lnTo>
                <a:lnTo>
                  <a:pt x="300828" y="20615"/>
                </a:lnTo>
                <a:lnTo>
                  <a:pt x="310373" y="35504"/>
                </a:lnTo>
                <a:lnTo>
                  <a:pt x="325261" y="46193"/>
                </a:lnTo>
                <a:lnTo>
                  <a:pt x="321062" y="51920"/>
                </a:lnTo>
                <a:lnTo>
                  <a:pt x="318771" y="81315"/>
                </a:lnTo>
                <a:lnTo>
                  <a:pt x="293575" y="96586"/>
                </a:lnTo>
                <a:lnTo>
                  <a:pt x="295102" y="108420"/>
                </a:lnTo>
                <a:lnTo>
                  <a:pt x="290139" y="117201"/>
                </a:lnTo>
                <a:lnTo>
                  <a:pt x="286321" y="130563"/>
                </a:lnTo>
                <a:lnTo>
                  <a:pt x="280213" y="129417"/>
                </a:lnTo>
                <a:lnTo>
                  <a:pt x="268760" y="131708"/>
                </a:lnTo>
                <a:lnTo>
                  <a:pt x="259980" y="127127"/>
                </a:lnTo>
                <a:lnTo>
                  <a:pt x="252345" y="130181"/>
                </a:lnTo>
                <a:lnTo>
                  <a:pt x="236692" y="127890"/>
                </a:lnTo>
                <a:lnTo>
                  <a:pt x="232493" y="129036"/>
                </a:lnTo>
                <a:lnTo>
                  <a:pt x="211496" y="156141"/>
                </a:lnTo>
                <a:lnTo>
                  <a:pt x="198516" y="164158"/>
                </a:lnTo>
                <a:lnTo>
                  <a:pt x="190881" y="172938"/>
                </a:lnTo>
                <a:lnTo>
                  <a:pt x="190881" y="175229"/>
                </a:lnTo>
                <a:lnTo>
                  <a:pt x="198516" y="182100"/>
                </a:lnTo>
                <a:lnTo>
                  <a:pt x="195844" y="186682"/>
                </a:lnTo>
                <a:lnTo>
                  <a:pt x="164921" y="198516"/>
                </a:lnTo>
                <a:lnTo>
                  <a:pt x="148124" y="195844"/>
                </a:lnTo>
                <a:lnTo>
                  <a:pt x="141634" y="201189"/>
                </a:lnTo>
                <a:lnTo>
                  <a:pt x="133998" y="199280"/>
                </a:lnTo>
                <a:lnTo>
                  <a:pt x="121782" y="203861"/>
                </a:lnTo>
                <a:lnTo>
                  <a:pt x="113765" y="200043"/>
                </a:lnTo>
                <a:lnTo>
                  <a:pt x="93150" y="219131"/>
                </a:lnTo>
                <a:lnTo>
                  <a:pt x="94677" y="228294"/>
                </a:lnTo>
                <a:lnTo>
                  <a:pt x="88951" y="238983"/>
                </a:lnTo>
                <a:lnTo>
                  <a:pt x="86278" y="250436"/>
                </a:lnTo>
                <a:lnTo>
                  <a:pt x="72917" y="270669"/>
                </a:lnTo>
                <a:lnTo>
                  <a:pt x="74825" y="279832"/>
                </a:lnTo>
                <a:lnTo>
                  <a:pt x="63372" y="290521"/>
                </a:lnTo>
                <a:lnTo>
                  <a:pt x="62991" y="297393"/>
                </a:lnTo>
                <a:lnTo>
                  <a:pt x="65281" y="302737"/>
                </a:lnTo>
                <a:lnTo>
                  <a:pt x="57646" y="308464"/>
                </a:lnTo>
                <a:lnTo>
                  <a:pt x="54592" y="316862"/>
                </a:lnTo>
                <a:lnTo>
                  <a:pt x="46957" y="313427"/>
                </a:lnTo>
                <a:lnTo>
                  <a:pt x="28250" y="318390"/>
                </a:lnTo>
                <a:lnTo>
                  <a:pt x="19852" y="314954"/>
                </a:lnTo>
                <a:lnTo>
                  <a:pt x="16034" y="302737"/>
                </a:lnTo>
                <a:lnTo>
                  <a:pt x="20233" y="292811"/>
                </a:lnTo>
                <a:lnTo>
                  <a:pt x="19470" y="289757"/>
                </a:lnTo>
                <a:lnTo>
                  <a:pt x="5345" y="286703"/>
                </a:lnTo>
                <a:lnTo>
                  <a:pt x="1909" y="282504"/>
                </a:lnTo>
                <a:lnTo>
                  <a:pt x="0" y="266852"/>
                </a:lnTo>
                <a:lnTo>
                  <a:pt x="6490" y="249672"/>
                </a:lnTo>
                <a:lnTo>
                  <a:pt x="2291" y="238601"/>
                </a:lnTo>
                <a:lnTo>
                  <a:pt x="1145" y="22714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663546" y="4356021"/>
            <a:ext cx="37413" cy="45048"/>
          </a:xfrm>
          <a:custGeom>
            <a:avLst/>
            <a:gdLst/>
            <a:ahLst/>
            <a:cxnLst/>
            <a:rect l="l" t="t" r="r" b="b"/>
            <a:pathLst>
              <a:path w="37413" h="45048">
                <a:moveTo>
                  <a:pt x="34359" y="16416"/>
                </a:moveTo>
                <a:lnTo>
                  <a:pt x="37413" y="20615"/>
                </a:lnTo>
                <a:lnTo>
                  <a:pt x="36649" y="32832"/>
                </a:lnTo>
                <a:lnTo>
                  <a:pt x="33213" y="36649"/>
                </a:lnTo>
                <a:lnTo>
                  <a:pt x="29777" y="33595"/>
                </a:lnTo>
                <a:lnTo>
                  <a:pt x="26342" y="36649"/>
                </a:lnTo>
                <a:lnTo>
                  <a:pt x="29396" y="40849"/>
                </a:lnTo>
                <a:lnTo>
                  <a:pt x="26342" y="45048"/>
                </a:lnTo>
                <a:lnTo>
                  <a:pt x="12598" y="43139"/>
                </a:lnTo>
                <a:lnTo>
                  <a:pt x="0" y="33213"/>
                </a:lnTo>
                <a:lnTo>
                  <a:pt x="764" y="15652"/>
                </a:lnTo>
                <a:lnTo>
                  <a:pt x="3436" y="11071"/>
                </a:lnTo>
                <a:lnTo>
                  <a:pt x="19470" y="0"/>
                </a:lnTo>
                <a:lnTo>
                  <a:pt x="19852" y="2672"/>
                </a:lnTo>
                <a:lnTo>
                  <a:pt x="25196" y="4963"/>
                </a:lnTo>
                <a:lnTo>
                  <a:pt x="34359" y="1641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615825" y="4407559"/>
            <a:ext cx="27105" cy="22906"/>
          </a:xfrm>
          <a:custGeom>
            <a:avLst/>
            <a:gdLst/>
            <a:ahLst/>
            <a:cxnLst/>
            <a:rect l="l" t="t" r="r" b="b"/>
            <a:pathLst>
              <a:path w="27105" h="22906">
                <a:moveTo>
                  <a:pt x="24433" y="764"/>
                </a:moveTo>
                <a:lnTo>
                  <a:pt x="27105" y="1145"/>
                </a:lnTo>
                <a:lnTo>
                  <a:pt x="27105" y="4963"/>
                </a:lnTo>
                <a:lnTo>
                  <a:pt x="21379" y="6872"/>
                </a:lnTo>
                <a:lnTo>
                  <a:pt x="21379" y="15652"/>
                </a:lnTo>
                <a:lnTo>
                  <a:pt x="18706" y="18706"/>
                </a:lnTo>
                <a:lnTo>
                  <a:pt x="13743" y="17179"/>
                </a:lnTo>
                <a:lnTo>
                  <a:pt x="11835" y="12216"/>
                </a:lnTo>
                <a:lnTo>
                  <a:pt x="8017" y="13362"/>
                </a:lnTo>
                <a:lnTo>
                  <a:pt x="10689" y="20233"/>
                </a:lnTo>
                <a:lnTo>
                  <a:pt x="9162" y="22906"/>
                </a:lnTo>
                <a:lnTo>
                  <a:pt x="0" y="16798"/>
                </a:lnTo>
                <a:lnTo>
                  <a:pt x="17561" y="0"/>
                </a:lnTo>
                <a:lnTo>
                  <a:pt x="24433" y="76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641403" y="4412904"/>
            <a:ext cx="11071" cy="21760"/>
          </a:xfrm>
          <a:custGeom>
            <a:avLst/>
            <a:gdLst/>
            <a:ahLst/>
            <a:cxnLst/>
            <a:rect l="l" t="t" r="r" b="b"/>
            <a:pathLst>
              <a:path w="11071" h="21760">
                <a:moveTo>
                  <a:pt x="8399" y="0"/>
                </a:moveTo>
                <a:lnTo>
                  <a:pt x="11071" y="4963"/>
                </a:lnTo>
                <a:lnTo>
                  <a:pt x="8781" y="11453"/>
                </a:lnTo>
                <a:lnTo>
                  <a:pt x="0" y="21760"/>
                </a:lnTo>
                <a:lnTo>
                  <a:pt x="382" y="7253"/>
                </a:lnTo>
                <a:lnTo>
                  <a:pt x="2672" y="1527"/>
                </a:lnTo>
                <a:lnTo>
                  <a:pt x="8399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628424" y="4433519"/>
            <a:ext cx="12980" cy="7635"/>
          </a:xfrm>
          <a:custGeom>
            <a:avLst/>
            <a:gdLst/>
            <a:ahLst/>
            <a:cxnLst/>
            <a:rect l="l" t="t" r="r" b="b"/>
            <a:pathLst>
              <a:path w="12980" h="7635">
                <a:moveTo>
                  <a:pt x="0" y="2672"/>
                </a:moveTo>
                <a:lnTo>
                  <a:pt x="2291" y="0"/>
                </a:lnTo>
                <a:lnTo>
                  <a:pt x="6490" y="1145"/>
                </a:lnTo>
                <a:lnTo>
                  <a:pt x="12980" y="7635"/>
                </a:lnTo>
                <a:lnTo>
                  <a:pt x="1527" y="7253"/>
                </a:lnTo>
                <a:lnTo>
                  <a:pt x="0" y="267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77671" y="4604930"/>
            <a:ext cx="222185" cy="220277"/>
          </a:xfrm>
          <a:custGeom>
            <a:avLst/>
            <a:gdLst/>
            <a:ahLst/>
            <a:cxnLst/>
            <a:rect l="l" t="t" r="r" b="b"/>
            <a:pathLst>
              <a:path w="222185" h="220277">
                <a:moveTo>
                  <a:pt x="204243" y="150796"/>
                </a:moveTo>
                <a:lnTo>
                  <a:pt x="185536" y="145833"/>
                </a:lnTo>
                <a:lnTo>
                  <a:pt x="187063" y="150032"/>
                </a:lnTo>
                <a:lnTo>
                  <a:pt x="199280" y="153468"/>
                </a:lnTo>
                <a:lnTo>
                  <a:pt x="192408" y="154995"/>
                </a:lnTo>
                <a:lnTo>
                  <a:pt x="187827" y="161867"/>
                </a:lnTo>
                <a:lnTo>
                  <a:pt x="174847" y="168357"/>
                </a:lnTo>
                <a:lnTo>
                  <a:pt x="177901" y="169884"/>
                </a:lnTo>
                <a:lnTo>
                  <a:pt x="181719" y="168357"/>
                </a:lnTo>
                <a:lnTo>
                  <a:pt x="179428" y="173702"/>
                </a:lnTo>
                <a:lnTo>
                  <a:pt x="166830" y="180955"/>
                </a:lnTo>
                <a:lnTo>
                  <a:pt x="158049" y="180955"/>
                </a:lnTo>
                <a:lnTo>
                  <a:pt x="150032" y="175229"/>
                </a:lnTo>
                <a:lnTo>
                  <a:pt x="140488" y="175992"/>
                </a:lnTo>
                <a:lnTo>
                  <a:pt x="132090" y="180573"/>
                </a:lnTo>
                <a:lnTo>
                  <a:pt x="129799" y="182864"/>
                </a:lnTo>
                <a:lnTo>
                  <a:pt x="130563" y="186682"/>
                </a:lnTo>
                <a:lnTo>
                  <a:pt x="133235" y="188209"/>
                </a:lnTo>
                <a:lnTo>
                  <a:pt x="144688" y="178665"/>
                </a:lnTo>
                <a:lnTo>
                  <a:pt x="151560" y="179046"/>
                </a:lnTo>
                <a:lnTo>
                  <a:pt x="153468" y="181719"/>
                </a:lnTo>
                <a:lnTo>
                  <a:pt x="153468" y="186300"/>
                </a:lnTo>
                <a:lnTo>
                  <a:pt x="145451" y="193553"/>
                </a:lnTo>
                <a:lnTo>
                  <a:pt x="146978" y="196989"/>
                </a:lnTo>
                <a:lnTo>
                  <a:pt x="141252" y="194699"/>
                </a:lnTo>
                <a:lnTo>
                  <a:pt x="132090" y="213787"/>
                </a:lnTo>
                <a:lnTo>
                  <a:pt x="109566" y="211114"/>
                </a:lnTo>
                <a:lnTo>
                  <a:pt x="110329" y="217223"/>
                </a:lnTo>
                <a:lnTo>
                  <a:pt x="104221" y="215696"/>
                </a:lnTo>
                <a:lnTo>
                  <a:pt x="99258" y="204624"/>
                </a:lnTo>
                <a:lnTo>
                  <a:pt x="91623" y="200043"/>
                </a:lnTo>
                <a:lnTo>
                  <a:pt x="90096" y="195080"/>
                </a:lnTo>
                <a:lnTo>
                  <a:pt x="88951" y="196989"/>
                </a:lnTo>
                <a:lnTo>
                  <a:pt x="85515" y="195462"/>
                </a:lnTo>
                <a:lnTo>
                  <a:pt x="65281" y="206151"/>
                </a:lnTo>
                <a:lnTo>
                  <a:pt x="61464" y="210733"/>
                </a:lnTo>
                <a:lnTo>
                  <a:pt x="40467" y="220277"/>
                </a:lnTo>
                <a:lnTo>
                  <a:pt x="50774" y="205770"/>
                </a:lnTo>
                <a:lnTo>
                  <a:pt x="44284" y="204243"/>
                </a:lnTo>
                <a:lnTo>
                  <a:pt x="35122" y="208442"/>
                </a:lnTo>
                <a:lnTo>
                  <a:pt x="35886" y="197371"/>
                </a:lnTo>
                <a:lnTo>
                  <a:pt x="26342" y="179046"/>
                </a:lnTo>
                <a:lnTo>
                  <a:pt x="25196" y="165303"/>
                </a:lnTo>
                <a:lnTo>
                  <a:pt x="19852" y="150796"/>
                </a:lnTo>
                <a:lnTo>
                  <a:pt x="19470" y="130181"/>
                </a:lnTo>
                <a:lnTo>
                  <a:pt x="11453" y="117583"/>
                </a:lnTo>
                <a:lnTo>
                  <a:pt x="9162" y="109566"/>
                </a:lnTo>
                <a:lnTo>
                  <a:pt x="8017" y="80170"/>
                </a:lnTo>
                <a:lnTo>
                  <a:pt x="0" y="67190"/>
                </a:lnTo>
                <a:lnTo>
                  <a:pt x="4963" y="61845"/>
                </a:lnTo>
                <a:lnTo>
                  <a:pt x="22524" y="53447"/>
                </a:lnTo>
                <a:lnTo>
                  <a:pt x="23287" y="44666"/>
                </a:lnTo>
                <a:lnTo>
                  <a:pt x="26342" y="41230"/>
                </a:lnTo>
                <a:lnTo>
                  <a:pt x="35886" y="40467"/>
                </a:lnTo>
                <a:lnTo>
                  <a:pt x="46575" y="36267"/>
                </a:lnTo>
                <a:lnTo>
                  <a:pt x="48866" y="25196"/>
                </a:lnTo>
                <a:lnTo>
                  <a:pt x="54974" y="20615"/>
                </a:lnTo>
                <a:lnTo>
                  <a:pt x="60700" y="4581"/>
                </a:lnTo>
                <a:lnTo>
                  <a:pt x="64518" y="764"/>
                </a:lnTo>
                <a:lnTo>
                  <a:pt x="96586" y="8781"/>
                </a:lnTo>
                <a:lnTo>
                  <a:pt x="109947" y="20997"/>
                </a:lnTo>
                <a:lnTo>
                  <a:pt x="116437" y="12598"/>
                </a:lnTo>
                <a:lnTo>
                  <a:pt x="125218" y="8017"/>
                </a:lnTo>
                <a:lnTo>
                  <a:pt x="130563" y="1145"/>
                </a:lnTo>
                <a:lnTo>
                  <a:pt x="142015" y="0"/>
                </a:lnTo>
                <a:lnTo>
                  <a:pt x="144306" y="1909"/>
                </a:lnTo>
                <a:lnTo>
                  <a:pt x="145833" y="9162"/>
                </a:lnTo>
                <a:lnTo>
                  <a:pt x="160340" y="11071"/>
                </a:lnTo>
                <a:lnTo>
                  <a:pt x="166830" y="15652"/>
                </a:lnTo>
                <a:lnTo>
                  <a:pt x="178665" y="39703"/>
                </a:lnTo>
                <a:lnTo>
                  <a:pt x="193172" y="33977"/>
                </a:lnTo>
                <a:lnTo>
                  <a:pt x="208442" y="32450"/>
                </a:lnTo>
                <a:lnTo>
                  <a:pt x="222185" y="23287"/>
                </a:lnTo>
                <a:lnTo>
                  <a:pt x="220658" y="33595"/>
                </a:lnTo>
                <a:lnTo>
                  <a:pt x="221804" y="45048"/>
                </a:lnTo>
                <a:lnTo>
                  <a:pt x="206151" y="69481"/>
                </a:lnTo>
                <a:lnTo>
                  <a:pt x="196226" y="79025"/>
                </a:lnTo>
                <a:lnTo>
                  <a:pt x="195462" y="123309"/>
                </a:lnTo>
                <a:lnTo>
                  <a:pt x="201189" y="128654"/>
                </a:lnTo>
                <a:lnTo>
                  <a:pt x="206151" y="137816"/>
                </a:lnTo>
                <a:lnTo>
                  <a:pt x="204243" y="1507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437543" y="4664485"/>
            <a:ext cx="276014" cy="217986"/>
          </a:xfrm>
          <a:custGeom>
            <a:avLst/>
            <a:gdLst/>
            <a:ahLst/>
            <a:cxnLst/>
            <a:rect l="l" t="t" r="r" b="b"/>
            <a:pathLst>
              <a:path w="276014" h="217986">
                <a:moveTo>
                  <a:pt x="275250" y="148887"/>
                </a:moveTo>
                <a:lnTo>
                  <a:pt x="270669" y="150032"/>
                </a:lnTo>
                <a:lnTo>
                  <a:pt x="269142" y="160722"/>
                </a:lnTo>
                <a:lnTo>
                  <a:pt x="255399" y="179428"/>
                </a:lnTo>
                <a:lnTo>
                  <a:pt x="246236" y="185155"/>
                </a:lnTo>
                <a:lnTo>
                  <a:pt x="241274" y="185536"/>
                </a:lnTo>
                <a:lnTo>
                  <a:pt x="240128" y="183246"/>
                </a:lnTo>
                <a:lnTo>
                  <a:pt x="248145" y="179046"/>
                </a:lnTo>
                <a:lnTo>
                  <a:pt x="250054" y="174847"/>
                </a:lnTo>
                <a:lnTo>
                  <a:pt x="248145" y="172175"/>
                </a:lnTo>
                <a:lnTo>
                  <a:pt x="238983" y="171029"/>
                </a:lnTo>
                <a:lnTo>
                  <a:pt x="242801" y="166448"/>
                </a:lnTo>
                <a:lnTo>
                  <a:pt x="240510" y="161485"/>
                </a:lnTo>
                <a:lnTo>
                  <a:pt x="236692" y="160340"/>
                </a:lnTo>
                <a:lnTo>
                  <a:pt x="233257" y="172556"/>
                </a:lnTo>
                <a:lnTo>
                  <a:pt x="224094" y="180955"/>
                </a:lnTo>
                <a:lnTo>
                  <a:pt x="227912" y="184391"/>
                </a:lnTo>
                <a:lnTo>
                  <a:pt x="229439" y="189354"/>
                </a:lnTo>
                <a:lnTo>
                  <a:pt x="228294" y="193935"/>
                </a:lnTo>
                <a:lnTo>
                  <a:pt x="224858" y="195844"/>
                </a:lnTo>
                <a:lnTo>
                  <a:pt x="219895" y="192790"/>
                </a:lnTo>
                <a:lnTo>
                  <a:pt x="206533" y="202716"/>
                </a:lnTo>
                <a:lnTo>
                  <a:pt x="203479" y="201189"/>
                </a:lnTo>
                <a:lnTo>
                  <a:pt x="202334" y="187063"/>
                </a:lnTo>
                <a:lnTo>
                  <a:pt x="210733" y="178665"/>
                </a:lnTo>
                <a:lnTo>
                  <a:pt x="210733" y="187827"/>
                </a:lnTo>
                <a:lnTo>
                  <a:pt x="214550" y="186682"/>
                </a:lnTo>
                <a:lnTo>
                  <a:pt x="217223" y="178665"/>
                </a:lnTo>
                <a:lnTo>
                  <a:pt x="221422" y="177901"/>
                </a:lnTo>
                <a:lnTo>
                  <a:pt x="218368" y="172938"/>
                </a:lnTo>
                <a:lnTo>
                  <a:pt x="206533" y="169121"/>
                </a:lnTo>
                <a:lnTo>
                  <a:pt x="203861" y="171029"/>
                </a:lnTo>
                <a:lnTo>
                  <a:pt x="205006" y="178665"/>
                </a:lnTo>
                <a:lnTo>
                  <a:pt x="200043" y="183246"/>
                </a:lnTo>
                <a:lnTo>
                  <a:pt x="171029" y="187445"/>
                </a:lnTo>
                <a:lnTo>
                  <a:pt x="159577" y="194317"/>
                </a:lnTo>
                <a:lnTo>
                  <a:pt x="156141" y="188590"/>
                </a:lnTo>
                <a:lnTo>
                  <a:pt x="141634" y="198516"/>
                </a:lnTo>
                <a:lnTo>
                  <a:pt x="144688" y="205006"/>
                </a:lnTo>
                <a:lnTo>
                  <a:pt x="143543" y="206915"/>
                </a:lnTo>
                <a:lnTo>
                  <a:pt x="134762" y="207679"/>
                </a:lnTo>
                <a:lnTo>
                  <a:pt x="121019" y="215696"/>
                </a:lnTo>
                <a:lnTo>
                  <a:pt x="115292" y="216077"/>
                </a:lnTo>
                <a:lnTo>
                  <a:pt x="112620" y="211114"/>
                </a:lnTo>
                <a:lnTo>
                  <a:pt x="100785" y="217604"/>
                </a:lnTo>
                <a:lnTo>
                  <a:pt x="98876" y="214550"/>
                </a:lnTo>
                <a:lnTo>
                  <a:pt x="101930" y="211114"/>
                </a:lnTo>
                <a:lnTo>
                  <a:pt x="90859" y="194317"/>
                </a:lnTo>
                <a:lnTo>
                  <a:pt x="90859" y="184391"/>
                </a:lnTo>
                <a:lnTo>
                  <a:pt x="96204" y="182482"/>
                </a:lnTo>
                <a:lnTo>
                  <a:pt x="95440" y="180192"/>
                </a:lnTo>
                <a:lnTo>
                  <a:pt x="89714" y="175992"/>
                </a:lnTo>
                <a:lnTo>
                  <a:pt x="78643" y="179046"/>
                </a:lnTo>
                <a:lnTo>
                  <a:pt x="71771" y="174465"/>
                </a:lnTo>
                <a:lnTo>
                  <a:pt x="67190" y="175229"/>
                </a:lnTo>
                <a:lnTo>
                  <a:pt x="53447" y="184773"/>
                </a:lnTo>
                <a:lnTo>
                  <a:pt x="35504" y="206151"/>
                </a:lnTo>
                <a:lnTo>
                  <a:pt x="39321" y="217986"/>
                </a:lnTo>
                <a:lnTo>
                  <a:pt x="23669" y="211114"/>
                </a:lnTo>
                <a:lnTo>
                  <a:pt x="16798" y="203861"/>
                </a:lnTo>
                <a:lnTo>
                  <a:pt x="5726" y="176756"/>
                </a:lnTo>
                <a:lnTo>
                  <a:pt x="0" y="143543"/>
                </a:lnTo>
                <a:lnTo>
                  <a:pt x="13362" y="123309"/>
                </a:lnTo>
                <a:lnTo>
                  <a:pt x="16034" y="111856"/>
                </a:lnTo>
                <a:lnTo>
                  <a:pt x="21760" y="101167"/>
                </a:lnTo>
                <a:lnTo>
                  <a:pt x="20233" y="92005"/>
                </a:lnTo>
                <a:lnTo>
                  <a:pt x="40849" y="72917"/>
                </a:lnTo>
                <a:lnTo>
                  <a:pt x="48866" y="76734"/>
                </a:lnTo>
                <a:lnTo>
                  <a:pt x="61082" y="72153"/>
                </a:lnTo>
                <a:lnTo>
                  <a:pt x="68717" y="74062"/>
                </a:lnTo>
                <a:lnTo>
                  <a:pt x="75207" y="68717"/>
                </a:lnTo>
                <a:lnTo>
                  <a:pt x="92005" y="71389"/>
                </a:lnTo>
                <a:lnTo>
                  <a:pt x="122927" y="59555"/>
                </a:lnTo>
                <a:lnTo>
                  <a:pt x="125600" y="54974"/>
                </a:lnTo>
                <a:lnTo>
                  <a:pt x="117964" y="48102"/>
                </a:lnTo>
                <a:lnTo>
                  <a:pt x="117964" y="45811"/>
                </a:lnTo>
                <a:lnTo>
                  <a:pt x="125600" y="37031"/>
                </a:lnTo>
                <a:lnTo>
                  <a:pt x="138580" y="29014"/>
                </a:lnTo>
                <a:lnTo>
                  <a:pt x="156904" y="3436"/>
                </a:lnTo>
                <a:lnTo>
                  <a:pt x="163776" y="764"/>
                </a:lnTo>
                <a:lnTo>
                  <a:pt x="179428" y="3054"/>
                </a:lnTo>
                <a:lnTo>
                  <a:pt x="187063" y="0"/>
                </a:lnTo>
                <a:lnTo>
                  <a:pt x="195844" y="4581"/>
                </a:lnTo>
                <a:lnTo>
                  <a:pt x="207297" y="2291"/>
                </a:lnTo>
                <a:lnTo>
                  <a:pt x="240128" y="7635"/>
                </a:lnTo>
                <a:lnTo>
                  <a:pt x="248145" y="20615"/>
                </a:lnTo>
                <a:lnTo>
                  <a:pt x="249291" y="50011"/>
                </a:lnTo>
                <a:lnTo>
                  <a:pt x="251581" y="58028"/>
                </a:lnTo>
                <a:lnTo>
                  <a:pt x="259598" y="70626"/>
                </a:lnTo>
                <a:lnTo>
                  <a:pt x="259980" y="91241"/>
                </a:lnTo>
                <a:lnTo>
                  <a:pt x="265325" y="105748"/>
                </a:lnTo>
                <a:lnTo>
                  <a:pt x="266470" y="119492"/>
                </a:lnTo>
                <a:lnTo>
                  <a:pt x="276014" y="137816"/>
                </a:lnTo>
                <a:lnTo>
                  <a:pt x="275250" y="14888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518858" y="4885525"/>
            <a:ext cx="24815" cy="25960"/>
          </a:xfrm>
          <a:custGeom>
            <a:avLst/>
            <a:gdLst/>
            <a:ahLst/>
            <a:cxnLst/>
            <a:rect l="l" t="t" r="r" b="b"/>
            <a:pathLst>
              <a:path w="24815" h="25960">
                <a:moveTo>
                  <a:pt x="19852" y="25960"/>
                </a:moveTo>
                <a:lnTo>
                  <a:pt x="15270" y="23287"/>
                </a:lnTo>
                <a:lnTo>
                  <a:pt x="4581" y="24051"/>
                </a:lnTo>
                <a:lnTo>
                  <a:pt x="0" y="22142"/>
                </a:lnTo>
                <a:lnTo>
                  <a:pt x="10689" y="11453"/>
                </a:lnTo>
                <a:lnTo>
                  <a:pt x="8399" y="4963"/>
                </a:lnTo>
                <a:lnTo>
                  <a:pt x="15270" y="0"/>
                </a:lnTo>
                <a:lnTo>
                  <a:pt x="19088" y="1909"/>
                </a:lnTo>
                <a:lnTo>
                  <a:pt x="16416" y="4963"/>
                </a:lnTo>
                <a:lnTo>
                  <a:pt x="19088" y="16798"/>
                </a:lnTo>
                <a:lnTo>
                  <a:pt x="24051" y="14507"/>
                </a:lnTo>
                <a:lnTo>
                  <a:pt x="24815" y="19088"/>
                </a:lnTo>
                <a:lnTo>
                  <a:pt x="22524" y="24815"/>
                </a:lnTo>
                <a:lnTo>
                  <a:pt x="19852" y="2596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595592" y="4859565"/>
            <a:ext cx="16416" cy="18325"/>
          </a:xfrm>
          <a:custGeom>
            <a:avLst/>
            <a:gdLst/>
            <a:ahLst/>
            <a:cxnLst/>
            <a:rect l="l" t="t" r="r" b="b"/>
            <a:pathLst>
              <a:path w="16416" h="18325">
                <a:moveTo>
                  <a:pt x="14889" y="1527"/>
                </a:moveTo>
                <a:lnTo>
                  <a:pt x="16416" y="0"/>
                </a:lnTo>
                <a:lnTo>
                  <a:pt x="16416" y="8017"/>
                </a:lnTo>
                <a:lnTo>
                  <a:pt x="11835" y="17561"/>
                </a:lnTo>
                <a:lnTo>
                  <a:pt x="3436" y="18325"/>
                </a:lnTo>
                <a:lnTo>
                  <a:pt x="764" y="16798"/>
                </a:lnTo>
                <a:lnTo>
                  <a:pt x="0" y="10689"/>
                </a:lnTo>
                <a:lnTo>
                  <a:pt x="9926" y="6872"/>
                </a:lnTo>
                <a:lnTo>
                  <a:pt x="14889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482209" y="4854602"/>
            <a:ext cx="15270" cy="16034"/>
          </a:xfrm>
          <a:custGeom>
            <a:avLst/>
            <a:gdLst/>
            <a:ahLst/>
            <a:cxnLst/>
            <a:rect l="l" t="t" r="r" b="b"/>
            <a:pathLst>
              <a:path w="15270" h="16034">
                <a:moveTo>
                  <a:pt x="13743" y="0"/>
                </a:moveTo>
                <a:lnTo>
                  <a:pt x="15270" y="4199"/>
                </a:lnTo>
                <a:lnTo>
                  <a:pt x="11071" y="9544"/>
                </a:lnTo>
                <a:lnTo>
                  <a:pt x="5345" y="14889"/>
                </a:lnTo>
                <a:lnTo>
                  <a:pt x="2291" y="16034"/>
                </a:lnTo>
                <a:lnTo>
                  <a:pt x="0" y="14507"/>
                </a:lnTo>
                <a:lnTo>
                  <a:pt x="6108" y="3054"/>
                </a:lnTo>
                <a:lnTo>
                  <a:pt x="13743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564669" y="4879417"/>
            <a:ext cx="14507" cy="10689"/>
          </a:xfrm>
          <a:custGeom>
            <a:avLst/>
            <a:gdLst/>
            <a:ahLst/>
            <a:cxnLst/>
            <a:rect l="l" t="t" r="r" b="b"/>
            <a:pathLst>
              <a:path w="14507" h="10689">
                <a:moveTo>
                  <a:pt x="9926" y="1527"/>
                </a:moveTo>
                <a:lnTo>
                  <a:pt x="14507" y="6490"/>
                </a:lnTo>
                <a:lnTo>
                  <a:pt x="10308" y="10689"/>
                </a:lnTo>
                <a:lnTo>
                  <a:pt x="9544" y="8399"/>
                </a:lnTo>
                <a:lnTo>
                  <a:pt x="0" y="3054"/>
                </a:lnTo>
                <a:lnTo>
                  <a:pt x="4199" y="0"/>
                </a:lnTo>
                <a:lnTo>
                  <a:pt x="9926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206195" y="4764506"/>
            <a:ext cx="270669" cy="219513"/>
          </a:xfrm>
          <a:custGeom>
            <a:avLst/>
            <a:gdLst/>
            <a:ahLst/>
            <a:cxnLst/>
            <a:rect l="l" t="t" r="r" b="b"/>
            <a:pathLst>
              <a:path w="270669" h="219513">
                <a:moveTo>
                  <a:pt x="270669" y="117964"/>
                </a:moveTo>
                <a:lnTo>
                  <a:pt x="270287" y="129799"/>
                </a:lnTo>
                <a:lnTo>
                  <a:pt x="263034" y="137816"/>
                </a:lnTo>
                <a:lnTo>
                  <a:pt x="262270" y="148887"/>
                </a:lnTo>
                <a:lnTo>
                  <a:pt x="265325" y="167212"/>
                </a:lnTo>
                <a:lnTo>
                  <a:pt x="258835" y="174847"/>
                </a:lnTo>
                <a:lnTo>
                  <a:pt x="251199" y="177519"/>
                </a:lnTo>
                <a:lnTo>
                  <a:pt x="250054" y="179810"/>
                </a:lnTo>
                <a:lnTo>
                  <a:pt x="250436" y="190117"/>
                </a:lnTo>
                <a:lnTo>
                  <a:pt x="255017" y="203479"/>
                </a:lnTo>
                <a:lnTo>
                  <a:pt x="234402" y="219131"/>
                </a:lnTo>
                <a:lnTo>
                  <a:pt x="231348" y="219513"/>
                </a:lnTo>
                <a:lnTo>
                  <a:pt x="232111" y="215314"/>
                </a:lnTo>
                <a:lnTo>
                  <a:pt x="236311" y="211878"/>
                </a:lnTo>
                <a:lnTo>
                  <a:pt x="238601" y="205006"/>
                </a:lnTo>
                <a:lnTo>
                  <a:pt x="240510" y="207297"/>
                </a:lnTo>
                <a:lnTo>
                  <a:pt x="244709" y="206151"/>
                </a:lnTo>
                <a:lnTo>
                  <a:pt x="244709" y="198134"/>
                </a:lnTo>
                <a:lnTo>
                  <a:pt x="242801" y="195844"/>
                </a:lnTo>
                <a:lnTo>
                  <a:pt x="234784" y="190117"/>
                </a:lnTo>
                <a:lnTo>
                  <a:pt x="217986" y="184773"/>
                </a:lnTo>
                <a:lnTo>
                  <a:pt x="211878" y="176756"/>
                </a:lnTo>
                <a:lnTo>
                  <a:pt x="194317" y="164921"/>
                </a:lnTo>
                <a:lnTo>
                  <a:pt x="190499" y="166066"/>
                </a:lnTo>
                <a:lnTo>
                  <a:pt x="186300" y="171411"/>
                </a:lnTo>
                <a:lnTo>
                  <a:pt x="189354" y="171411"/>
                </a:lnTo>
                <a:lnTo>
                  <a:pt x="189354" y="172938"/>
                </a:lnTo>
                <a:lnTo>
                  <a:pt x="180192" y="172175"/>
                </a:lnTo>
                <a:lnTo>
                  <a:pt x="179810" y="167975"/>
                </a:lnTo>
                <a:lnTo>
                  <a:pt x="188590" y="158049"/>
                </a:lnTo>
                <a:lnTo>
                  <a:pt x="172556" y="150796"/>
                </a:lnTo>
                <a:lnTo>
                  <a:pt x="151560" y="158049"/>
                </a:lnTo>
                <a:lnTo>
                  <a:pt x="145833" y="158049"/>
                </a:lnTo>
                <a:lnTo>
                  <a:pt x="143543" y="155377"/>
                </a:lnTo>
                <a:lnTo>
                  <a:pt x="142015" y="158049"/>
                </a:lnTo>
                <a:lnTo>
                  <a:pt x="143543" y="166448"/>
                </a:lnTo>
                <a:lnTo>
                  <a:pt x="139343" y="168357"/>
                </a:lnTo>
                <a:lnTo>
                  <a:pt x="137434" y="163394"/>
                </a:lnTo>
                <a:lnTo>
                  <a:pt x="135144" y="164539"/>
                </a:lnTo>
                <a:lnTo>
                  <a:pt x="129036" y="162631"/>
                </a:lnTo>
                <a:lnTo>
                  <a:pt x="121782" y="156904"/>
                </a:lnTo>
                <a:lnTo>
                  <a:pt x="119110" y="158049"/>
                </a:lnTo>
                <a:lnTo>
                  <a:pt x="120255" y="161104"/>
                </a:lnTo>
                <a:lnTo>
                  <a:pt x="115292" y="168739"/>
                </a:lnTo>
                <a:lnTo>
                  <a:pt x="112238" y="169502"/>
                </a:lnTo>
                <a:lnTo>
                  <a:pt x="109566" y="164539"/>
                </a:lnTo>
                <a:lnTo>
                  <a:pt x="106130" y="169121"/>
                </a:lnTo>
                <a:lnTo>
                  <a:pt x="104221" y="167975"/>
                </a:lnTo>
                <a:lnTo>
                  <a:pt x="106512" y="160340"/>
                </a:lnTo>
                <a:lnTo>
                  <a:pt x="103458" y="154995"/>
                </a:lnTo>
                <a:lnTo>
                  <a:pt x="92386" y="173702"/>
                </a:lnTo>
                <a:lnTo>
                  <a:pt x="77498" y="182864"/>
                </a:lnTo>
                <a:lnTo>
                  <a:pt x="75971" y="179810"/>
                </a:lnTo>
                <a:lnTo>
                  <a:pt x="71389" y="180573"/>
                </a:lnTo>
                <a:lnTo>
                  <a:pt x="70244" y="176756"/>
                </a:lnTo>
                <a:lnTo>
                  <a:pt x="61845" y="181719"/>
                </a:lnTo>
                <a:lnTo>
                  <a:pt x="58410" y="175992"/>
                </a:lnTo>
                <a:lnTo>
                  <a:pt x="59555" y="170266"/>
                </a:lnTo>
                <a:lnTo>
                  <a:pt x="51156" y="164539"/>
                </a:lnTo>
                <a:lnTo>
                  <a:pt x="47338" y="157286"/>
                </a:lnTo>
                <a:lnTo>
                  <a:pt x="33977" y="152705"/>
                </a:lnTo>
                <a:lnTo>
                  <a:pt x="29777" y="161104"/>
                </a:lnTo>
                <a:lnTo>
                  <a:pt x="13743" y="177901"/>
                </a:lnTo>
                <a:lnTo>
                  <a:pt x="12598" y="183628"/>
                </a:lnTo>
                <a:lnTo>
                  <a:pt x="10308" y="185536"/>
                </a:lnTo>
                <a:lnTo>
                  <a:pt x="3436" y="179810"/>
                </a:lnTo>
                <a:lnTo>
                  <a:pt x="3436" y="176756"/>
                </a:lnTo>
                <a:lnTo>
                  <a:pt x="7253" y="176756"/>
                </a:lnTo>
                <a:lnTo>
                  <a:pt x="9162" y="171029"/>
                </a:lnTo>
                <a:lnTo>
                  <a:pt x="9926" y="151560"/>
                </a:lnTo>
                <a:lnTo>
                  <a:pt x="8017" y="148505"/>
                </a:lnTo>
                <a:lnTo>
                  <a:pt x="3054" y="148124"/>
                </a:lnTo>
                <a:lnTo>
                  <a:pt x="0" y="137053"/>
                </a:lnTo>
                <a:lnTo>
                  <a:pt x="9544" y="126745"/>
                </a:lnTo>
                <a:lnTo>
                  <a:pt x="11835" y="119492"/>
                </a:lnTo>
                <a:lnTo>
                  <a:pt x="9544" y="109566"/>
                </a:lnTo>
                <a:lnTo>
                  <a:pt x="1909" y="96204"/>
                </a:lnTo>
                <a:lnTo>
                  <a:pt x="6108" y="80552"/>
                </a:lnTo>
                <a:lnTo>
                  <a:pt x="7253" y="77879"/>
                </a:lnTo>
                <a:lnTo>
                  <a:pt x="15652" y="78643"/>
                </a:lnTo>
                <a:lnTo>
                  <a:pt x="17943" y="75971"/>
                </a:lnTo>
                <a:lnTo>
                  <a:pt x="33595" y="71008"/>
                </a:lnTo>
                <a:lnTo>
                  <a:pt x="30541" y="68335"/>
                </a:lnTo>
                <a:lnTo>
                  <a:pt x="18325" y="65663"/>
                </a:lnTo>
                <a:lnTo>
                  <a:pt x="16416" y="68717"/>
                </a:lnTo>
                <a:lnTo>
                  <a:pt x="14125" y="67572"/>
                </a:lnTo>
                <a:lnTo>
                  <a:pt x="16798" y="62227"/>
                </a:lnTo>
                <a:lnTo>
                  <a:pt x="22524" y="57264"/>
                </a:lnTo>
                <a:lnTo>
                  <a:pt x="27487" y="60318"/>
                </a:lnTo>
                <a:lnTo>
                  <a:pt x="27105" y="62991"/>
                </a:lnTo>
                <a:lnTo>
                  <a:pt x="29014" y="64136"/>
                </a:lnTo>
                <a:lnTo>
                  <a:pt x="34359" y="64136"/>
                </a:lnTo>
                <a:lnTo>
                  <a:pt x="41612" y="60700"/>
                </a:lnTo>
                <a:lnTo>
                  <a:pt x="46575" y="63372"/>
                </a:lnTo>
                <a:lnTo>
                  <a:pt x="53447" y="63754"/>
                </a:lnTo>
                <a:lnTo>
                  <a:pt x="54592" y="71771"/>
                </a:lnTo>
                <a:lnTo>
                  <a:pt x="61082" y="74444"/>
                </a:lnTo>
                <a:lnTo>
                  <a:pt x="64518" y="68335"/>
                </a:lnTo>
                <a:lnTo>
                  <a:pt x="60318" y="62609"/>
                </a:lnTo>
                <a:lnTo>
                  <a:pt x="60700" y="59555"/>
                </a:lnTo>
                <a:lnTo>
                  <a:pt x="64900" y="60700"/>
                </a:lnTo>
                <a:lnTo>
                  <a:pt x="76734" y="57646"/>
                </a:lnTo>
                <a:lnTo>
                  <a:pt x="82079" y="64900"/>
                </a:lnTo>
                <a:lnTo>
                  <a:pt x="76352" y="61845"/>
                </a:lnTo>
                <a:lnTo>
                  <a:pt x="72153" y="62227"/>
                </a:lnTo>
                <a:lnTo>
                  <a:pt x="67954" y="74062"/>
                </a:lnTo>
                <a:lnTo>
                  <a:pt x="71771" y="71389"/>
                </a:lnTo>
                <a:lnTo>
                  <a:pt x="90478" y="68335"/>
                </a:lnTo>
                <a:lnTo>
                  <a:pt x="92768" y="62609"/>
                </a:lnTo>
                <a:lnTo>
                  <a:pt x="108420" y="60700"/>
                </a:lnTo>
                <a:lnTo>
                  <a:pt x="108039" y="53447"/>
                </a:lnTo>
                <a:lnTo>
                  <a:pt x="116437" y="44666"/>
                </a:lnTo>
                <a:lnTo>
                  <a:pt x="116437" y="37413"/>
                </a:lnTo>
                <a:lnTo>
                  <a:pt x="121782" y="35504"/>
                </a:lnTo>
                <a:lnTo>
                  <a:pt x="132471" y="26342"/>
                </a:lnTo>
                <a:lnTo>
                  <a:pt x="136289" y="14125"/>
                </a:lnTo>
                <a:lnTo>
                  <a:pt x="143924" y="13743"/>
                </a:lnTo>
                <a:lnTo>
                  <a:pt x="144306" y="3054"/>
                </a:lnTo>
                <a:lnTo>
                  <a:pt x="147742" y="1909"/>
                </a:lnTo>
                <a:lnTo>
                  <a:pt x="155759" y="4581"/>
                </a:lnTo>
                <a:lnTo>
                  <a:pt x="159577" y="0"/>
                </a:lnTo>
                <a:lnTo>
                  <a:pt x="160340" y="1527"/>
                </a:lnTo>
                <a:lnTo>
                  <a:pt x="160722" y="11453"/>
                </a:lnTo>
                <a:lnTo>
                  <a:pt x="164921" y="22524"/>
                </a:lnTo>
                <a:lnTo>
                  <a:pt x="158431" y="39703"/>
                </a:lnTo>
                <a:lnTo>
                  <a:pt x="160340" y="55355"/>
                </a:lnTo>
                <a:lnTo>
                  <a:pt x="163776" y="59555"/>
                </a:lnTo>
                <a:lnTo>
                  <a:pt x="177901" y="62609"/>
                </a:lnTo>
                <a:lnTo>
                  <a:pt x="178665" y="65663"/>
                </a:lnTo>
                <a:lnTo>
                  <a:pt x="174465" y="75589"/>
                </a:lnTo>
                <a:lnTo>
                  <a:pt x="178283" y="87805"/>
                </a:lnTo>
                <a:lnTo>
                  <a:pt x="186682" y="91241"/>
                </a:lnTo>
                <a:lnTo>
                  <a:pt x="205388" y="86278"/>
                </a:lnTo>
                <a:lnTo>
                  <a:pt x="213023" y="89714"/>
                </a:lnTo>
                <a:lnTo>
                  <a:pt x="216077" y="81315"/>
                </a:lnTo>
                <a:lnTo>
                  <a:pt x="223713" y="75589"/>
                </a:lnTo>
                <a:lnTo>
                  <a:pt x="221422" y="70244"/>
                </a:lnTo>
                <a:lnTo>
                  <a:pt x="221804" y="63372"/>
                </a:lnTo>
                <a:lnTo>
                  <a:pt x="233257" y="52683"/>
                </a:lnTo>
                <a:lnTo>
                  <a:pt x="237074" y="76734"/>
                </a:lnTo>
                <a:lnTo>
                  <a:pt x="248145" y="103839"/>
                </a:lnTo>
                <a:lnTo>
                  <a:pt x="255017" y="111093"/>
                </a:lnTo>
                <a:lnTo>
                  <a:pt x="270669" y="11796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466175" y="4940499"/>
            <a:ext cx="55355" cy="27487"/>
          </a:xfrm>
          <a:custGeom>
            <a:avLst/>
            <a:gdLst/>
            <a:ahLst/>
            <a:cxnLst/>
            <a:rect l="l" t="t" r="r" b="b"/>
            <a:pathLst>
              <a:path w="55355" h="27487">
                <a:moveTo>
                  <a:pt x="9544" y="20615"/>
                </a:moveTo>
                <a:lnTo>
                  <a:pt x="5726" y="24051"/>
                </a:lnTo>
                <a:lnTo>
                  <a:pt x="0" y="8017"/>
                </a:lnTo>
                <a:lnTo>
                  <a:pt x="3054" y="2291"/>
                </a:lnTo>
                <a:lnTo>
                  <a:pt x="7635" y="0"/>
                </a:lnTo>
                <a:lnTo>
                  <a:pt x="18325" y="3054"/>
                </a:lnTo>
                <a:lnTo>
                  <a:pt x="27487" y="14125"/>
                </a:lnTo>
                <a:lnTo>
                  <a:pt x="36649" y="8781"/>
                </a:lnTo>
                <a:lnTo>
                  <a:pt x="41994" y="8781"/>
                </a:lnTo>
                <a:lnTo>
                  <a:pt x="45048" y="3818"/>
                </a:lnTo>
                <a:lnTo>
                  <a:pt x="55355" y="3818"/>
                </a:lnTo>
                <a:lnTo>
                  <a:pt x="49247" y="12216"/>
                </a:lnTo>
                <a:lnTo>
                  <a:pt x="38940" y="14507"/>
                </a:lnTo>
                <a:lnTo>
                  <a:pt x="36649" y="27487"/>
                </a:lnTo>
                <a:lnTo>
                  <a:pt x="28632" y="25960"/>
                </a:lnTo>
                <a:lnTo>
                  <a:pt x="25960" y="17179"/>
                </a:lnTo>
                <a:lnTo>
                  <a:pt x="24433" y="19088"/>
                </a:lnTo>
                <a:lnTo>
                  <a:pt x="21760" y="16798"/>
                </a:lnTo>
                <a:lnTo>
                  <a:pt x="19088" y="22524"/>
                </a:lnTo>
                <a:lnTo>
                  <a:pt x="11071" y="22524"/>
                </a:lnTo>
                <a:lnTo>
                  <a:pt x="9544" y="2061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466556" y="4977911"/>
            <a:ext cx="16416" cy="7635"/>
          </a:xfrm>
          <a:custGeom>
            <a:avLst/>
            <a:gdLst/>
            <a:ahLst/>
            <a:cxnLst/>
            <a:rect l="l" t="t" r="r" b="b"/>
            <a:pathLst>
              <a:path w="16416" h="7635">
                <a:moveTo>
                  <a:pt x="10689" y="1909"/>
                </a:moveTo>
                <a:lnTo>
                  <a:pt x="16416" y="7635"/>
                </a:lnTo>
                <a:lnTo>
                  <a:pt x="0" y="4963"/>
                </a:lnTo>
                <a:lnTo>
                  <a:pt x="3818" y="0"/>
                </a:lnTo>
                <a:lnTo>
                  <a:pt x="10689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3752878" y="4867582"/>
            <a:ext cx="216841" cy="176374"/>
          </a:xfrm>
          <a:custGeom>
            <a:avLst/>
            <a:gdLst/>
            <a:ahLst/>
            <a:cxnLst/>
            <a:rect l="l" t="t" r="r" b="b"/>
            <a:pathLst>
              <a:path w="216841" h="176374">
                <a:moveTo>
                  <a:pt x="156141" y="10689"/>
                </a:moveTo>
                <a:lnTo>
                  <a:pt x="161485" y="10689"/>
                </a:lnTo>
                <a:lnTo>
                  <a:pt x="166448" y="6490"/>
                </a:lnTo>
                <a:lnTo>
                  <a:pt x="179428" y="7253"/>
                </a:lnTo>
                <a:lnTo>
                  <a:pt x="185918" y="4581"/>
                </a:lnTo>
                <a:lnTo>
                  <a:pt x="188590" y="0"/>
                </a:lnTo>
                <a:lnTo>
                  <a:pt x="189354" y="3054"/>
                </a:lnTo>
                <a:lnTo>
                  <a:pt x="185918" y="9162"/>
                </a:lnTo>
                <a:lnTo>
                  <a:pt x="196226" y="3054"/>
                </a:lnTo>
                <a:lnTo>
                  <a:pt x="192408" y="10308"/>
                </a:lnTo>
                <a:lnTo>
                  <a:pt x="192408" y="15652"/>
                </a:lnTo>
                <a:lnTo>
                  <a:pt x="188590" y="16416"/>
                </a:lnTo>
                <a:lnTo>
                  <a:pt x="195462" y="17561"/>
                </a:lnTo>
                <a:lnTo>
                  <a:pt x="188209" y="34359"/>
                </a:lnTo>
                <a:lnTo>
                  <a:pt x="188590" y="45048"/>
                </a:lnTo>
                <a:lnTo>
                  <a:pt x="185918" y="54210"/>
                </a:lnTo>
                <a:lnTo>
                  <a:pt x="188209" y="61082"/>
                </a:lnTo>
                <a:lnTo>
                  <a:pt x="192026" y="62227"/>
                </a:lnTo>
                <a:lnTo>
                  <a:pt x="194317" y="58791"/>
                </a:lnTo>
                <a:lnTo>
                  <a:pt x="199280" y="69099"/>
                </a:lnTo>
                <a:lnTo>
                  <a:pt x="205770" y="73298"/>
                </a:lnTo>
                <a:lnTo>
                  <a:pt x="205006" y="75589"/>
                </a:lnTo>
                <a:lnTo>
                  <a:pt x="207297" y="76734"/>
                </a:lnTo>
                <a:lnTo>
                  <a:pt x="207297" y="84369"/>
                </a:lnTo>
                <a:lnTo>
                  <a:pt x="196226" y="97349"/>
                </a:lnTo>
                <a:lnTo>
                  <a:pt x="198898" y="99258"/>
                </a:lnTo>
                <a:lnTo>
                  <a:pt x="209969" y="98876"/>
                </a:lnTo>
                <a:lnTo>
                  <a:pt x="204624" y="103458"/>
                </a:lnTo>
                <a:lnTo>
                  <a:pt x="214550" y="100403"/>
                </a:lnTo>
                <a:lnTo>
                  <a:pt x="216841" y="101930"/>
                </a:lnTo>
                <a:lnTo>
                  <a:pt x="199662" y="110711"/>
                </a:lnTo>
                <a:lnTo>
                  <a:pt x="197371" y="113765"/>
                </a:lnTo>
                <a:lnTo>
                  <a:pt x="190499" y="114529"/>
                </a:lnTo>
                <a:lnTo>
                  <a:pt x="188590" y="118728"/>
                </a:lnTo>
                <a:lnTo>
                  <a:pt x="183246" y="119110"/>
                </a:lnTo>
                <a:lnTo>
                  <a:pt x="181337" y="125981"/>
                </a:lnTo>
                <a:lnTo>
                  <a:pt x="176756" y="127127"/>
                </a:lnTo>
                <a:lnTo>
                  <a:pt x="174847" y="130944"/>
                </a:lnTo>
                <a:lnTo>
                  <a:pt x="159195" y="142015"/>
                </a:lnTo>
                <a:lnTo>
                  <a:pt x="148505" y="146215"/>
                </a:lnTo>
                <a:lnTo>
                  <a:pt x="143161" y="150796"/>
                </a:lnTo>
                <a:lnTo>
                  <a:pt x="145451" y="153468"/>
                </a:lnTo>
                <a:lnTo>
                  <a:pt x="140107" y="162249"/>
                </a:lnTo>
                <a:lnTo>
                  <a:pt x="130563" y="166066"/>
                </a:lnTo>
                <a:lnTo>
                  <a:pt x="130944" y="173320"/>
                </a:lnTo>
                <a:lnTo>
                  <a:pt x="127509" y="176374"/>
                </a:lnTo>
                <a:lnTo>
                  <a:pt x="106512" y="171411"/>
                </a:lnTo>
                <a:lnTo>
                  <a:pt x="99640" y="157286"/>
                </a:lnTo>
                <a:lnTo>
                  <a:pt x="100403" y="145451"/>
                </a:lnTo>
                <a:lnTo>
                  <a:pt x="95441" y="141634"/>
                </a:lnTo>
                <a:lnTo>
                  <a:pt x="81315" y="140107"/>
                </a:lnTo>
                <a:lnTo>
                  <a:pt x="79406" y="122927"/>
                </a:lnTo>
                <a:lnTo>
                  <a:pt x="72917" y="107657"/>
                </a:lnTo>
                <a:lnTo>
                  <a:pt x="60318" y="107275"/>
                </a:lnTo>
                <a:lnTo>
                  <a:pt x="54210" y="113765"/>
                </a:lnTo>
                <a:lnTo>
                  <a:pt x="50774" y="114147"/>
                </a:lnTo>
                <a:lnTo>
                  <a:pt x="32450" y="104603"/>
                </a:lnTo>
                <a:lnTo>
                  <a:pt x="19088" y="103839"/>
                </a:lnTo>
                <a:lnTo>
                  <a:pt x="0" y="96968"/>
                </a:lnTo>
                <a:lnTo>
                  <a:pt x="3818" y="85515"/>
                </a:lnTo>
                <a:lnTo>
                  <a:pt x="2672" y="61845"/>
                </a:lnTo>
                <a:lnTo>
                  <a:pt x="21760" y="46957"/>
                </a:lnTo>
                <a:lnTo>
                  <a:pt x="30923" y="43903"/>
                </a:lnTo>
                <a:lnTo>
                  <a:pt x="35504" y="38940"/>
                </a:lnTo>
                <a:lnTo>
                  <a:pt x="49629" y="37031"/>
                </a:lnTo>
                <a:lnTo>
                  <a:pt x="59937" y="43521"/>
                </a:lnTo>
                <a:lnTo>
                  <a:pt x="66045" y="43139"/>
                </a:lnTo>
                <a:lnTo>
                  <a:pt x="90478" y="33977"/>
                </a:lnTo>
                <a:lnTo>
                  <a:pt x="96204" y="26342"/>
                </a:lnTo>
                <a:lnTo>
                  <a:pt x="103076" y="22906"/>
                </a:lnTo>
                <a:lnTo>
                  <a:pt x="140107" y="21379"/>
                </a:lnTo>
                <a:lnTo>
                  <a:pt x="149651" y="22906"/>
                </a:lnTo>
                <a:lnTo>
                  <a:pt x="156141" y="1068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3735317" y="4833224"/>
            <a:ext cx="173702" cy="96204"/>
          </a:xfrm>
          <a:custGeom>
            <a:avLst/>
            <a:gdLst/>
            <a:ahLst/>
            <a:cxnLst/>
            <a:rect l="l" t="t" r="r" b="b"/>
            <a:pathLst>
              <a:path w="173702" h="96204">
                <a:moveTo>
                  <a:pt x="6872" y="90096"/>
                </a:moveTo>
                <a:lnTo>
                  <a:pt x="12598" y="84751"/>
                </a:lnTo>
                <a:lnTo>
                  <a:pt x="16416" y="76352"/>
                </a:lnTo>
                <a:lnTo>
                  <a:pt x="17561" y="54974"/>
                </a:lnTo>
                <a:lnTo>
                  <a:pt x="12216" y="43903"/>
                </a:lnTo>
                <a:lnTo>
                  <a:pt x="0" y="32450"/>
                </a:lnTo>
                <a:lnTo>
                  <a:pt x="10308" y="37413"/>
                </a:lnTo>
                <a:lnTo>
                  <a:pt x="19088" y="37413"/>
                </a:lnTo>
                <a:lnTo>
                  <a:pt x="22524" y="41230"/>
                </a:lnTo>
                <a:lnTo>
                  <a:pt x="28250" y="39321"/>
                </a:lnTo>
                <a:lnTo>
                  <a:pt x="43903" y="25196"/>
                </a:lnTo>
                <a:lnTo>
                  <a:pt x="62227" y="15652"/>
                </a:lnTo>
                <a:lnTo>
                  <a:pt x="69481" y="5345"/>
                </a:lnTo>
                <a:lnTo>
                  <a:pt x="76352" y="3818"/>
                </a:lnTo>
                <a:lnTo>
                  <a:pt x="89332" y="10308"/>
                </a:lnTo>
                <a:lnTo>
                  <a:pt x="102694" y="10689"/>
                </a:lnTo>
                <a:lnTo>
                  <a:pt x="106512" y="3818"/>
                </a:lnTo>
                <a:lnTo>
                  <a:pt x="109947" y="7635"/>
                </a:lnTo>
                <a:lnTo>
                  <a:pt x="111856" y="382"/>
                </a:lnTo>
                <a:lnTo>
                  <a:pt x="114910" y="0"/>
                </a:lnTo>
                <a:lnTo>
                  <a:pt x="117964" y="4199"/>
                </a:lnTo>
                <a:lnTo>
                  <a:pt x="119492" y="16416"/>
                </a:lnTo>
                <a:lnTo>
                  <a:pt x="124454" y="16416"/>
                </a:lnTo>
                <a:lnTo>
                  <a:pt x="129417" y="9162"/>
                </a:lnTo>
                <a:lnTo>
                  <a:pt x="140107" y="16798"/>
                </a:lnTo>
                <a:lnTo>
                  <a:pt x="137434" y="24051"/>
                </a:lnTo>
                <a:lnTo>
                  <a:pt x="150032" y="30159"/>
                </a:lnTo>
                <a:lnTo>
                  <a:pt x="154232" y="34359"/>
                </a:lnTo>
                <a:lnTo>
                  <a:pt x="164921" y="34740"/>
                </a:lnTo>
                <a:lnTo>
                  <a:pt x="168357" y="40849"/>
                </a:lnTo>
                <a:lnTo>
                  <a:pt x="173702" y="45048"/>
                </a:lnTo>
                <a:lnTo>
                  <a:pt x="169121" y="56501"/>
                </a:lnTo>
                <a:lnTo>
                  <a:pt x="164539" y="58028"/>
                </a:lnTo>
                <a:lnTo>
                  <a:pt x="157668" y="55737"/>
                </a:lnTo>
                <a:lnTo>
                  <a:pt x="120637" y="57264"/>
                </a:lnTo>
                <a:lnTo>
                  <a:pt x="113765" y="60700"/>
                </a:lnTo>
                <a:lnTo>
                  <a:pt x="108039" y="68335"/>
                </a:lnTo>
                <a:lnTo>
                  <a:pt x="83606" y="77498"/>
                </a:lnTo>
                <a:lnTo>
                  <a:pt x="77498" y="77879"/>
                </a:lnTo>
                <a:lnTo>
                  <a:pt x="67190" y="71389"/>
                </a:lnTo>
                <a:lnTo>
                  <a:pt x="53065" y="73298"/>
                </a:lnTo>
                <a:lnTo>
                  <a:pt x="48484" y="78261"/>
                </a:lnTo>
                <a:lnTo>
                  <a:pt x="39321" y="81315"/>
                </a:lnTo>
                <a:lnTo>
                  <a:pt x="20233" y="96204"/>
                </a:lnTo>
                <a:lnTo>
                  <a:pt x="17561" y="92768"/>
                </a:lnTo>
                <a:lnTo>
                  <a:pt x="6872" y="900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854045" y="4793520"/>
            <a:ext cx="41612" cy="33213"/>
          </a:xfrm>
          <a:custGeom>
            <a:avLst/>
            <a:gdLst/>
            <a:ahLst/>
            <a:cxnLst/>
            <a:rect l="l" t="t" r="r" b="b"/>
            <a:pathLst>
              <a:path w="41612" h="33213">
                <a:moveTo>
                  <a:pt x="40085" y="0"/>
                </a:moveTo>
                <a:lnTo>
                  <a:pt x="41612" y="9926"/>
                </a:lnTo>
                <a:lnTo>
                  <a:pt x="36267" y="30159"/>
                </a:lnTo>
                <a:lnTo>
                  <a:pt x="33595" y="26723"/>
                </a:lnTo>
                <a:lnTo>
                  <a:pt x="28250" y="26723"/>
                </a:lnTo>
                <a:lnTo>
                  <a:pt x="32068" y="24433"/>
                </a:lnTo>
                <a:lnTo>
                  <a:pt x="30923" y="20615"/>
                </a:lnTo>
                <a:lnTo>
                  <a:pt x="26723" y="21760"/>
                </a:lnTo>
                <a:lnTo>
                  <a:pt x="19852" y="32450"/>
                </a:lnTo>
                <a:lnTo>
                  <a:pt x="16034" y="33213"/>
                </a:lnTo>
                <a:lnTo>
                  <a:pt x="16034" y="22142"/>
                </a:lnTo>
                <a:lnTo>
                  <a:pt x="11835" y="19852"/>
                </a:lnTo>
                <a:lnTo>
                  <a:pt x="1527" y="21760"/>
                </a:lnTo>
                <a:lnTo>
                  <a:pt x="0" y="18325"/>
                </a:lnTo>
                <a:lnTo>
                  <a:pt x="1909" y="16798"/>
                </a:lnTo>
                <a:lnTo>
                  <a:pt x="2672" y="8399"/>
                </a:lnTo>
                <a:lnTo>
                  <a:pt x="8017" y="10308"/>
                </a:lnTo>
                <a:lnTo>
                  <a:pt x="23669" y="2672"/>
                </a:lnTo>
                <a:lnTo>
                  <a:pt x="4008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829612" y="4806500"/>
            <a:ext cx="12980" cy="9926"/>
          </a:xfrm>
          <a:custGeom>
            <a:avLst/>
            <a:gdLst/>
            <a:ahLst/>
            <a:cxnLst/>
            <a:rect l="l" t="t" r="r" b="b"/>
            <a:pathLst>
              <a:path w="12980" h="9926">
                <a:moveTo>
                  <a:pt x="2291" y="6490"/>
                </a:moveTo>
                <a:lnTo>
                  <a:pt x="0" y="4199"/>
                </a:lnTo>
                <a:lnTo>
                  <a:pt x="8781" y="0"/>
                </a:lnTo>
                <a:lnTo>
                  <a:pt x="12980" y="2672"/>
                </a:lnTo>
                <a:lnTo>
                  <a:pt x="9162" y="9926"/>
                </a:lnTo>
                <a:lnTo>
                  <a:pt x="2291" y="649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760895" y="4832078"/>
            <a:ext cx="7635" cy="11071"/>
          </a:xfrm>
          <a:custGeom>
            <a:avLst/>
            <a:gdLst/>
            <a:ahLst/>
            <a:cxnLst/>
            <a:rect l="l" t="t" r="r" b="b"/>
            <a:pathLst>
              <a:path w="7635" h="11071">
                <a:moveTo>
                  <a:pt x="5345" y="0"/>
                </a:moveTo>
                <a:lnTo>
                  <a:pt x="7635" y="6108"/>
                </a:lnTo>
                <a:lnTo>
                  <a:pt x="3054" y="11071"/>
                </a:lnTo>
                <a:lnTo>
                  <a:pt x="0" y="7253"/>
                </a:lnTo>
                <a:lnTo>
                  <a:pt x="5345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431434" y="4894687"/>
            <a:ext cx="325643" cy="305791"/>
          </a:xfrm>
          <a:custGeom>
            <a:avLst/>
            <a:gdLst/>
            <a:ahLst/>
            <a:cxnLst/>
            <a:rect l="l" t="t" r="r" b="b"/>
            <a:pathLst>
              <a:path w="325643" h="305791">
                <a:moveTo>
                  <a:pt x="123691" y="301592"/>
                </a:moveTo>
                <a:lnTo>
                  <a:pt x="119492" y="301974"/>
                </a:lnTo>
                <a:lnTo>
                  <a:pt x="107657" y="294720"/>
                </a:lnTo>
                <a:lnTo>
                  <a:pt x="110329" y="297774"/>
                </a:lnTo>
                <a:lnTo>
                  <a:pt x="101167" y="296247"/>
                </a:lnTo>
                <a:lnTo>
                  <a:pt x="99640" y="301210"/>
                </a:lnTo>
                <a:lnTo>
                  <a:pt x="103839" y="304646"/>
                </a:lnTo>
                <a:lnTo>
                  <a:pt x="96968" y="305791"/>
                </a:lnTo>
                <a:lnTo>
                  <a:pt x="90859" y="295484"/>
                </a:lnTo>
                <a:lnTo>
                  <a:pt x="95059" y="291666"/>
                </a:lnTo>
                <a:lnTo>
                  <a:pt x="92768" y="286322"/>
                </a:lnTo>
                <a:lnTo>
                  <a:pt x="96586" y="280595"/>
                </a:lnTo>
                <a:lnTo>
                  <a:pt x="90478" y="269142"/>
                </a:lnTo>
                <a:lnTo>
                  <a:pt x="80552" y="266470"/>
                </a:lnTo>
                <a:lnTo>
                  <a:pt x="75971" y="274869"/>
                </a:lnTo>
                <a:lnTo>
                  <a:pt x="73298" y="274105"/>
                </a:lnTo>
                <a:lnTo>
                  <a:pt x="78261" y="262270"/>
                </a:lnTo>
                <a:lnTo>
                  <a:pt x="86660" y="266088"/>
                </a:lnTo>
                <a:lnTo>
                  <a:pt x="90859" y="265325"/>
                </a:lnTo>
                <a:lnTo>
                  <a:pt x="92768" y="262652"/>
                </a:lnTo>
                <a:lnTo>
                  <a:pt x="88951" y="262652"/>
                </a:lnTo>
                <a:lnTo>
                  <a:pt x="90096" y="255781"/>
                </a:lnTo>
                <a:lnTo>
                  <a:pt x="86278" y="250818"/>
                </a:lnTo>
                <a:lnTo>
                  <a:pt x="91623" y="250818"/>
                </a:lnTo>
                <a:lnTo>
                  <a:pt x="94295" y="246618"/>
                </a:lnTo>
                <a:lnTo>
                  <a:pt x="84751" y="244328"/>
                </a:lnTo>
                <a:lnTo>
                  <a:pt x="83988" y="237838"/>
                </a:lnTo>
                <a:lnTo>
                  <a:pt x="88187" y="236692"/>
                </a:lnTo>
                <a:lnTo>
                  <a:pt x="81315" y="230202"/>
                </a:lnTo>
                <a:lnTo>
                  <a:pt x="79788" y="232875"/>
                </a:lnTo>
                <a:lnTo>
                  <a:pt x="76352" y="233257"/>
                </a:lnTo>
                <a:lnTo>
                  <a:pt x="75589" y="229057"/>
                </a:lnTo>
                <a:lnTo>
                  <a:pt x="88187" y="229057"/>
                </a:lnTo>
                <a:lnTo>
                  <a:pt x="93532" y="237838"/>
                </a:lnTo>
                <a:lnTo>
                  <a:pt x="97349" y="234784"/>
                </a:lnTo>
                <a:lnTo>
                  <a:pt x="98876" y="226767"/>
                </a:lnTo>
                <a:lnTo>
                  <a:pt x="105748" y="223713"/>
                </a:lnTo>
                <a:lnTo>
                  <a:pt x="101167" y="217986"/>
                </a:lnTo>
                <a:lnTo>
                  <a:pt x="104221" y="214932"/>
                </a:lnTo>
                <a:lnTo>
                  <a:pt x="97731" y="216077"/>
                </a:lnTo>
                <a:lnTo>
                  <a:pt x="93150" y="211496"/>
                </a:lnTo>
                <a:lnTo>
                  <a:pt x="93150" y="208060"/>
                </a:lnTo>
                <a:lnTo>
                  <a:pt x="101167" y="201952"/>
                </a:lnTo>
                <a:lnTo>
                  <a:pt x="80552" y="204624"/>
                </a:lnTo>
                <a:lnTo>
                  <a:pt x="72535" y="200807"/>
                </a:lnTo>
                <a:lnTo>
                  <a:pt x="74825" y="196989"/>
                </a:lnTo>
                <a:lnTo>
                  <a:pt x="79788" y="195462"/>
                </a:lnTo>
                <a:lnTo>
                  <a:pt x="80934" y="187063"/>
                </a:lnTo>
                <a:lnTo>
                  <a:pt x="77116" y="190499"/>
                </a:lnTo>
                <a:lnTo>
                  <a:pt x="74825" y="187445"/>
                </a:lnTo>
                <a:lnTo>
                  <a:pt x="74825" y="181719"/>
                </a:lnTo>
                <a:lnTo>
                  <a:pt x="78261" y="177138"/>
                </a:lnTo>
                <a:lnTo>
                  <a:pt x="75589" y="175611"/>
                </a:lnTo>
                <a:lnTo>
                  <a:pt x="76352" y="173702"/>
                </a:lnTo>
                <a:lnTo>
                  <a:pt x="80934" y="170266"/>
                </a:lnTo>
                <a:lnTo>
                  <a:pt x="72917" y="164921"/>
                </a:lnTo>
                <a:lnTo>
                  <a:pt x="65663" y="164921"/>
                </a:lnTo>
                <a:lnTo>
                  <a:pt x="61464" y="167212"/>
                </a:lnTo>
                <a:lnTo>
                  <a:pt x="58410" y="165685"/>
                </a:lnTo>
                <a:lnTo>
                  <a:pt x="33213" y="179428"/>
                </a:lnTo>
                <a:lnTo>
                  <a:pt x="23669" y="190117"/>
                </a:lnTo>
                <a:lnTo>
                  <a:pt x="17943" y="188590"/>
                </a:lnTo>
                <a:lnTo>
                  <a:pt x="19852" y="184391"/>
                </a:lnTo>
                <a:lnTo>
                  <a:pt x="3054" y="194699"/>
                </a:lnTo>
                <a:lnTo>
                  <a:pt x="0" y="193553"/>
                </a:lnTo>
                <a:lnTo>
                  <a:pt x="16798" y="179046"/>
                </a:lnTo>
                <a:lnTo>
                  <a:pt x="30923" y="176374"/>
                </a:lnTo>
                <a:lnTo>
                  <a:pt x="28632" y="172175"/>
                </a:lnTo>
                <a:lnTo>
                  <a:pt x="31686" y="169884"/>
                </a:lnTo>
                <a:lnTo>
                  <a:pt x="45430" y="165303"/>
                </a:lnTo>
                <a:lnTo>
                  <a:pt x="50011" y="165685"/>
                </a:lnTo>
                <a:lnTo>
                  <a:pt x="55737" y="160340"/>
                </a:lnTo>
                <a:lnTo>
                  <a:pt x="79025" y="148124"/>
                </a:lnTo>
                <a:lnTo>
                  <a:pt x="96204" y="125981"/>
                </a:lnTo>
                <a:lnTo>
                  <a:pt x="116056" y="117583"/>
                </a:lnTo>
                <a:lnTo>
                  <a:pt x="130944" y="103839"/>
                </a:lnTo>
                <a:lnTo>
                  <a:pt x="135144" y="93913"/>
                </a:lnTo>
                <a:lnTo>
                  <a:pt x="133617" y="79788"/>
                </a:lnTo>
                <a:lnTo>
                  <a:pt x="137816" y="57646"/>
                </a:lnTo>
                <a:lnTo>
                  <a:pt x="146215" y="56501"/>
                </a:lnTo>
                <a:lnTo>
                  <a:pt x="149651" y="45048"/>
                </a:lnTo>
                <a:lnTo>
                  <a:pt x="149269" y="35122"/>
                </a:lnTo>
                <a:lnTo>
                  <a:pt x="167212" y="20615"/>
                </a:lnTo>
                <a:lnTo>
                  <a:pt x="178665" y="17561"/>
                </a:lnTo>
                <a:lnTo>
                  <a:pt x="179810" y="7253"/>
                </a:lnTo>
                <a:lnTo>
                  <a:pt x="173702" y="6872"/>
                </a:lnTo>
                <a:lnTo>
                  <a:pt x="174465" y="4199"/>
                </a:lnTo>
                <a:lnTo>
                  <a:pt x="180573" y="4963"/>
                </a:lnTo>
                <a:lnTo>
                  <a:pt x="183246" y="0"/>
                </a:lnTo>
                <a:lnTo>
                  <a:pt x="200807" y="21379"/>
                </a:lnTo>
                <a:lnTo>
                  <a:pt x="211496" y="46957"/>
                </a:lnTo>
                <a:lnTo>
                  <a:pt x="219513" y="50774"/>
                </a:lnTo>
                <a:lnTo>
                  <a:pt x="242419" y="45048"/>
                </a:lnTo>
                <a:lnTo>
                  <a:pt x="243182" y="40849"/>
                </a:lnTo>
                <a:lnTo>
                  <a:pt x="257689" y="36649"/>
                </a:lnTo>
                <a:lnTo>
                  <a:pt x="264943" y="38558"/>
                </a:lnTo>
                <a:lnTo>
                  <a:pt x="276014" y="37794"/>
                </a:lnTo>
                <a:lnTo>
                  <a:pt x="294720" y="42757"/>
                </a:lnTo>
                <a:lnTo>
                  <a:pt x="301974" y="38940"/>
                </a:lnTo>
                <a:lnTo>
                  <a:pt x="310754" y="28632"/>
                </a:lnTo>
                <a:lnTo>
                  <a:pt x="321444" y="31304"/>
                </a:lnTo>
                <a:lnTo>
                  <a:pt x="324116" y="34740"/>
                </a:lnTo>
                <a:lnTo>
                  <a:pt x="325643" y="51920"/>
                </a:lnTo>
                <a:lnTo>
                  <a:pt x="321444" y="69862"/>
                </a:lnTo>
                <a:lnTo>
                  <a:pt x="304264" y="70244"/>
                </a:lnTo>
                <a:lnTo>
                  <a:pt x="286322" y="78643"/>
                </a:lnTo>
                <a:lnTo>
                  <a:pt x="247000" y="82079"/>
                </a:lnTo>
                <a:lnTo>
                  <a:pt x="238219" y="89714"/>
                </a:lnTo>
                <a:lnTo>
                  <a:pt x="229439" y="90478"/>
                </a:lnTo>
                <a:lnTo>
                  <a:pt x="215696" y="117964"/>
                </a:lnTo>
                <a:lnTo>
                  <a:pt x="207297" y="127890"/>
                </a:lnTo>
                <a:lnTo>
                  <a:pt x="203097" y="140870"/>
                </a:lnTo>
                <a:lnTo>
                  <a:pt x="202716" y="150796"/>
                </a:lnTo>
                <a:lnTo>
                  <a:pt x="195080" y="162631"/>
                </a:lnTo>
                <a:lnTo>
                  <a:pt x="184773" y="169121"/>
                </a:lnTo>
                <a:lnTo>
                  <a:pt x="159195" y="169121"/>
                </a:lnTo>
                <a:lnTo>
                  <a:pt x="156904" y="170648"/>
                </a:lnTo>
                <a:lnTo>
                  <a:pt x="155759" y="172556"/>
                </a:lnTo>
                <a:lnTo>
                  <a:pt x="158431" y="184009"/>
                </a:lnTo>
                <a:lnTo>
                  <a:pt x="171411" y="201570"/>
                </a:lnTo>
                <a:lnTo>
                  <a:pt x="166830" y="208060"/>
                </a:lnTo>
                <a:lnTo>
                  <a:pt x="151941" y="217986"/>
                </a:lnTo>
                <a:lnTo>
                  <a:pt x="146978" y="232875"/>
                </a:lnTo>
                <a:lnTo>
                  <a:pt x="140488" y="238219"/>
                </a:lnTo>
                <a:lnTo>
                  <a:pt x="132853" y="248909"/>
                </a:lnTo>
                <a:lnTo>
                  <a:pt x="119492" y="241655"/>
                </a:lnTo>
                <a:lnTo>
                  <a:pt x="118728" y="245855"/>
                </a:lnTo>
                <a:lnTo>
                  <a:pt x="125218" y="262270"/>
                </a:lnTo>
                <a:lnTo>
                  <a:pt x="130563" y="288230"/>
                </a:lnTo>
                <a:lnTo>
                  <a:pt x="123691" y="30159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616971" y="4856893"/>
            <a:ext cx="19852" cy="25196"/>
          </a:xfrm>
          <a:custGeom>
            <a:avLst/>
            <a:gdLst/>
            <a:ahLst/>
            <a:cxnLst/>
            <a:rect l="l" t="t" r="r" b="b"/>
            <a:pathLst>
              <a:path w="19852" h="25196">
                <a:moveTo>
                  <a:pt x="8781" y="21379"/>
                </a:moveTo>
                <a:lnTo>
                  <a:pt x="1909" y="25196"/>
                </a:lnTo>
                <a:lnTo>
                  <a:pt x="0" y="23669"/>
                </a:lnTo>
                <a:lnTo>
                  <a:pt x="1527" y="18706"/>
                </a:lnTo>
                <a:lnTo>
                  <a:pt x="7253" y="15270"/>
                </a:lnTo>
                <a:lnTo>
                  <a:pt x="6490" y="11453"/>
                </a:lnTo>
                <a:lnTo>
                  <a:pt x="3054" y="10308"/>
                </a:lnTo>
                <a:lnTo>
                  <a:pt x="10689" y="764"/>
                </a:lnTo>
                <a:lnTo>
                  <a:pt x="14889" y="0"/>
                </a:lnTo>
                <a:lnTo>
                  <a:pt x="19852" y="12980"/>
                </a:lnTo>
                <a:lnTo>
                  <a:pt x="19088" y="17943"/>
                </a:lnTo>
                <a:lnTo>
                  <a:pt x="15652" y="21379"/>
                </a:lnTo>
                <a:lnTo>
                  <a:pt x="8781" y="2137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629187" y="4881707"/>
            <a:ext cx="16798" cy="20233"/>
          </a:xfrm>
          <a:custGeom>
            <a:avLst/>
            <a:gdLst/>
            <a:ahLst/>
            <a:cxnLst/>
            <a:rect l="l" t="t" r="r" b="b"/>
            <a:pathLst>
              <a:path w="16798" h="20233">
                <a:moveTo>
                  <a:pt x="14889" y="4581"/>
                </a:moveTo>
                <a:lnTo>
                  <a:pt x="16798" y="5726"/>
                </a:lnTo>
                <a:lnTo>
                  <a:pt x="5726" y="18325"/>
                </a:lnTo>
                <a:lnTo>
                  <a:pt x="2291" y="20233"/>
                </a:lnTo>
                <a:lnTo>
                  <a:pt x="0" y="18325"/>
                </a:lnTo>
                <a:lnTo>
                  <a:pt x="764" y="10689"/>
                </a:lnTo>
                <a:lnTo>
                  <a:pt x="3818" y="9926"/>
                </a:lnTo>
                <a:lnTo>
                  <a:pt x="1909" y="4199"/>
                </a:lnTo>
                <a:lnTo>
                  <a:pt x="3054" y="1145"/>
                </a:lnTo>
                <a:lnTo>
                  <a:pt x="7635" y="0"/>
                </a:lnTo>
                <a:lnTo>
                  <a:pt x="14889" y="458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544818" y="4925610"/>
            <a:ext cx="10689" cy="15652"/>
          </a:xfrm>
          <a:custGeom>
            <a:avLst/>
            <a:gdLst/>
            <a:ahLst/>
            <a:cxnLst/>
            <a:rect l="l" t="t" r="r" b="b"/>
            <a:pathLst>
              <a:path w="10689" h="15652">
                <a:moveTo>
                  <a:pt x="10689" y="0"/>
                </a:moveTo>
                <a:lnTo>
                  <a:pt x="9162" y="12216"/>
                </a:lnTo>
                <a:lnTo>
                  <a:pt x="2672" y="15652"/>
                </a:lnTo>
                <a:lnTo>
                  <a:pt x="0" y="11071"/>
                </a:lnTo>
                <a:lnTo>
                  <a:pt x="10689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550162" y="4964550"/>
            <a:ext cx="330224" cy="279832"/>
          </a:xfrm>
          <a:custGeom>
            <a:avLst/>
            <a:gdLst/>
            <a:ahLst/>
            <a:cxnLst/>
            <a:rect l="l" t="t" r="r" b="b"/>
            <a:pathLst>
              <a:path w="330224" h="279832">
                <a:moveTo>
                  <a:pt x="330224" y="79406"/>
                </a:moveTo>
                <a:lnTo>
                  <a:pt x="319917" y="96586"/>
                </a:lnTo>
                <a:lnTo>
                  <a:pt x="314190" y="117201"/>
                </a:lnTo>
                <a:lnTo>
                  <a:pt x="309227" y="148505"/>
                </a:lnTo>
                <a:lnTo>
                  <a:pt x="306555" y="151560"/>
                </a:lnTo>
                <a:lnTo>
                  <a:pt x="299683" y="137816"/>
                </a:lnTo>
                <a:lnTo>
                  <a:pt x="292811" y="137053"/>
                </a:lnTo>
                <a:lnTo>
                  <a:pt x="293193" y="132090"/>
                </a:lnTo>
                <a:lnTo>
                  <a:pt x="279832" y="115292"/>
                </a:lnTo>
                <a:lnTo>
                  <a:pt x="277159" y="107657"/>
                </a:lnTo>
                <a:lnTo>
                  <a:pt x="266088" y="102694"/>
                </a:lnTo>
                <a:lnTo>
                  <a:pt x="260743" y="96968"/>
                </a:lnTo>
                <a:lnTo>
                  <a:pt x="257308" y="88569"/>
                </a:lnTo>
                <a:lnTo>
                  <a:pt x="225621" y="82079"/>
                </a:lnTo>
                <a:lnTo>
                  <a:pt x="221040" y="77879"/>
                </a:lnTo>
                <a:lnTo>
                  <a:pt x="195080" y="82842"/>
                </a:lnTo>
                <a:lnTo>
                  <a:pt x="167212" y="98113"/>
                </a:lnTo>
                <a:lnTo>
                  <a:pt x="164158" y="103839"/>
                </a:lnTo>
                <a:lnTo>
                  <a:pt x="164921" y="107657"/>
                </a:lnTo>
                <a:lnTo>
                  <a:pt x="161867" y="111093"/>
                </a:lnTo>
                <a:lnTo>
                  <a:pt x="145833" y="115292"/>
                </a:lnTo>
                <a:lnTo>
                  <a:pt x="138961" y="123309"/>
                </a:lnTo>
                <a:lnTo>
                  <a:pt x="139725" y="119110"/>
                </a:lnTo>
                <a:lnTo>
                  <a:pt x="137053" y="117201"/>
                </a:lnTo>
                <a:lnTo>
                  <a:pt x="128654" y="124454"/>
                </a:lnTo>
                <a:lnTo>
                  <a:pt x="125600" y="129417"/>
                </a:lnTo>
                <a:lnTo>
                  <a:pt x="125218" y="137053"/>
                </a:lnTo>
                <a:lnTo>
                  <a:pt x="129036" y="145833"/>
                </a:lnTo>
                <a:lnTo>
                  <a:pt x="125600" y="155759"/>
                </a:lnTo>
                <a:lnTo>
                  <a:pt x="117964" y="163394"/>
                </a:lnTo>
                <a:lnTo>
                  <a:pt x="119873" y="170266"/>
                </a:lnTo>
                <a:lnTo>
                  <a:pt x="116819" y="172175"/>
                </a:lnTo>
                <a:lnTo>
                  <a:pt x="115674" y="169502"/>
                </a:lnTo>
                <a:lnTo>
                  <a:pt x="113002" y="169121"/>
                </a:lnTo>
                <a:lnTo>
                  <a:pt x="108039" y="175611"/>
                </a:lnTo>
                <a:lnTo>
                  <a:pt x="94677" y="197371"/>
                </a:lnTo>
                <a:lnTo>
                  <a:pt x="95059" y="203479"/>
                </a:lnTo>
                <a:lnTo>
                  <a:pt x="93150" y="204624"/>
                </a:lnTo>
                <a:lnTo>
                  <a:pt x="85896" y="199662"/>
                </a:lnTo>
                <a:lnTo>
                  <a:pt x="79406" y="203479"/>
                </a:lnTo>
                <a:lnTo>
                  <a:pt x="74444" y="221804"/>
                </a:lnTo>
                <a:lnTo>
                  <a:pt x="77498" y="232875"/>
                </a:lnTo>
                <a:lnTo>
                  <a:pt x="76352" y="241274"/>
                </a:lnTo>
                <a:lnTo>
                  <a:pt x="67954" y="242419"/>
                </a:lnTo>
                <a:lnTo>
                  <a:pt x="66808" y="254635"/>
                </a:lnTo>
                <a:lnTo>
                  <a:pt x="79025" y="268379"/>
                </a:lnTo>
                <a:lnTo>
                  <a:pt x="81315" y="277541"/>
                </a:lnTo>
                <a:lnTo>
                  <a:pt x="75971" y="279832"/>
                </a:lnTo>
                <a:lnTo>
                  <a:pt x="72535" y="277923"/>
                </a:lnTo>
                <a:lnTo>
                  <a:pt x="67190" y="268379"/>
                </a:lnTo>
                <a:lnTo>
                  <a:pt x="59173" y="263416"/>
                </a:lnTo>
                <a:lnTo>
                  <a:pt x="54592" y="264561"/>
                </a:lnTo>
                <a:lnTo>
                  <a:pt x="52301" y="269906"/>
                </a:lnTo>
                <a:lnTo>
                  <a:pt x="50393" y="265706"/>
                </a:lnTo>
                <a:lnTo>
                  <a:pt x="47720" y="265706"/>
                </a:lnTo>
                <a:lnTo>
                  <a:pt x="38940" y="272960"/>
                </a:lnTo>
                <a:lnTo>
                  <a:pt x="28250" y="269906"/>
                </a:lnTo>
                <a:lnTo>
                  <a:pt x="19088" y="260743"/>
                </a:lnTo>
                <a:lnTo>
                  <a:pt x="9926" y="263416"/>
                </a:lnTo>
                <a:lnTo>
                  <a:pt x="2672" y="269906"/>
                </a:lnTo>
                <a:lnTo>
                  <a:pt x="1909" y="258453"/>
                </a:lnTo>
                <a:lnTo>
                  <a:pt x="18706" y="231348"/>
                </a:lnTo>
                <a:lnTo>
                  <a:pt x="4963" y="231730"/>
                </a:lnTo>
                <a:lnTo>
                  <a:pt x="11835" y="218368"/>
                </a:lnTo>
                <a:lnTo>
                  <a:pt x="6490" y="192408"/>
                </a:lnTo>
                <a:lnTo>
                  <a:pt x="0" y="175992"/>
                </a:lnTo>
                <a:lnTo>
                  <a:pt x="764" y="171793"/>
                </a:lnTo>
                <a:lnTo>
                  <a:pt x="14125" y="179046"/>
                </a:lnTo>
                <a:lnTo>
                  <a:pt x="21760" y="168357"/>
                </a:lnTo>
                <a:lnTo>
                  <a:pt x="28250" y="163012"/>
                </a:lnTo>
                <a:lnTo>
                  <a:pt x="33213" y="148124"/>
                </a:lnTo>
                <a:lnTo>
                  <a:pt x="51538" y="135144"/>
                </a:lnTo>
                <a:lnTo>
                  <a:pt x="51920" y="129417"/>
                </a:lnTo>
                <a:lnTo>
                  <a:pt x="39703" y="114147"/>
                </a:lnTo>
                <a:lnTo>
                  <a:pt x="37031" y="102694"/>
                </a:lnTo>
                <a:lnTo>
                  <a:pt x="40467" y="99258"/>
                </a:lnTo>
                <a:lnTo>
                  <a:pt x="66045" y="99258"/>
                </a:lnTo>
                <a:lnTo>
                  <a:pt x="76352" y="92768"/>
                </a:lnTo>
                <a:lnTo>
                  <a:pt x="83988" y="80934"/>
                </a:lnTo>
                <a:lnTo>
                  <a:pt x="84369" y="71008"/>
                </a:lnTo>
                <a:lnTo>
                  <a:pt x="88569" y="58028"/>
                </a:lnTo>
                <a:lnTo>
                  <a:pt x="96968" y="48102"/>
                </a:lnTo>
                <a:lnTo>
                  <a:pt x="110711" y="20615"/>
                </a:lnTo>
                <a:lnTo>
                  <a:pt x="119492" y="19852"/>
                </a:lnTo>
                <a:lnTo>
                  <a:pt x="128272" y="12216"/>
                </a:lnTo>
                <a:lnTo>
                  <a:pt x="172556" y="7635"/>
                </a:lnTo>
                <a:lnTo>
                  <a:pt x="185536" y="382"/>
                </a:lnTo>
                <a:lnTo>
                  <a:pt x="202716" y="0"/>
                </a:lnTo>
                <a:lnTo>
                  <a:pt x="221804" y="6872"/>
                </a:lnTo>
                <a:lnTo>
                  <a:pt x="235165" y="7635"/>
                </a:lnTo>
                <a:lnTo>
                  <a:pt x="253490" y="17179"/>
                </a:lnTo>
                <a:lnTo>
                  <a:pt x="256926" y="16798"/>
                </a:lnTo>
                <a:lnTo>
                  <a:pt x="263034" y="10308"/>
                </a:lnTo>
                <a:lnTo>
                  <a:pt x="275632" y="10689"/>
                </a:lnTo>
                <a:lnTo>
                  <a:pt x="282122" y="25960"/>
                </a:lnTo>
                <a:lnTo>
                  <a:pt x="284031" y="43139"/>
                </a:lnTo>
                <a:lnTo>
                  <a:pt x="298156" y="44666"/>
                </a:lnTo>
                <a:lnTo>
                  <a:pt x="303119" y="48484"/>
                </a:lnTo>
                <a:lnTo>
                  <a:pt x="302356" y="60318"/>
                </a:lnTo>
                <a:lnTo>
                  <a:pt x="309227" y="74444"/>
                </a:lnTo>
                <a:lnTo>
                  <a:pt x="330224" y="794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535655" y="5234837"/>
            <a:ext cx="6108" cy="11453"/>
          </a:xfrm>
          <a:custGeom>
            <a:avLst/>
            <a:gdLst/>
            <a:ahLst/>
            <a:cxnLst/>
            <a:rect l="l" t="t" r="r" b="b"/>
            <a:pathLst>
              <a:path w="6108" h="11453">
                <a:moveTo>
                  <a:pt x="4199" y="1909"/>
                </a:moveTo>
                <a:lnTo>
                  <a:pt x="6108" y="8017"/>
                </a:lnTo>
                <a:lnTo>
                  <a:pt x="1909" y="11453"/>
                </a:lnTo>
                <a:lnTo>
                  <a:pt x="0" y="4199"/>
                </a:lnTo>
                <a:lnTo>
                  <a:pt x="1527" y="0"/>
                </a:lnTo>
                <a:lnTo>
                  <a:pt x="4199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043946" y="4937445"/>
            <a:ext cx="228675" cy="241274"/>
          </a:xfrm>
          <a:custGeom>
            <a:avLst/>
            <a:gdLst/>
            <a:ahLst/>
            <a:cxnLst/>
            <a:rect l="l" t="t" r="r" b="b"/>
            <a:pathLst>
              <a:path w="228675" h="241274">
                <a:moveTo>
                  <a:pt x="0" y="124454"/>
                </a:moveTo>
                <a:lnTo>
                  <a:pt x="3818" y="115292"/>
                </a:lnTo>
                <a:lnTo>
                  <a:pt x="13362" y="111093"/>
                </a:lnTo>
                <a:lnTo>
                  <a:pt x="15652" y="111856"/>
                </a:lnTo>
                <a:lnTo>
                  <a:pt x="25960" y="105748"/>
                </a:lnTo>
                <a:lnTo>
                  <a:pt x="27105" y="102694"/>
                </a:lnTo>
                <a:lnTo>
                  <a:pt x="16416" y="103458"/>
                </a:lnTo>
                <a:lnTo>
                  <a:pt x="16034" y="100022"/>
                </a:lnTo>
                <a:lnTo>
                  <a:pt x="11835" y="98876"/>
                </a:lnTo>
                <a:lnTo>
                  <a:pt x="11071" y="96204"/>
                </a:lnTo>
                <a:lnTo>
                  <a:pt x="14507" y="92005"/>
                </a:lnTo>
                <a:lnTo>
                  <a:pt x="20233" y="90859"/>
                </a:lnTo>
                <a:lnTo>
                  <a:pt x="23669" y="87805"/>
                </a:lnTo>
                <a:lnTo>
                  <a:pt x="24051" y="82461"/>
                </a:lnTo>
                <a:lnTo>
                  <a:pt x="30159" y="82079"/>
                </a:lnTo>
                <a:lnTo>
                  <a:pt x="33213" y="79788"/>
                </a:lnTo>
                <a:lnTo>
                  <a:pt x="33595" y="73680"/>
                </a:lnTo>
                <a:lnTo>
                  <a:pt x="38558" y="76352"/>
                </a:lnTo>
                <a:lnTo>
                  <a:pt x="38176" y="84751"/>
                </a:lnTo>
                <a:lnTo>
                  <a:pt x="42376" y="87423"/>
                </a:lnTo>
                <a:lnTo>
                  <a:pt x="46193" y="86660"/>
                </a:lnTo>
                <a:lnTo>
                  <a:pt x="45048" y="92386"/>
                </a:lnTo>
                <a:lnTo>
                  <a:pt x="50011" y="95822"/>
                </a:lnTo>
                <a:lnTo>
                  <a:pt x="54974" y="90096"/>
                </a:lnTo>
                <a:lnTo>
                  <a:pt x="69481" y="88187"/>
                </a:lnTo>
                <a:lnTo>
                  <a:pt x="72917" y="77116"/>
                </a:lnTo>
                <a:lnTo>
                  <a:pt x="71008" y="72535"/>
                </a:lnTo>
                <a:lnTo>
                  <a:pt x="61464" y="79406"/>
                </a:lnTo>
                <a:lnTo>
                  <a:pt x="50774" y="73680"/>
                </a:lnTo>
                <a:lnTo>
                  <a:pt x="50774" y="67572"/>
                </a:lnTo>
                <a:lnTo>
                  <a:pt x="56501" y="73680"/>
                </a:lnTo>
                <a:lnTo>
                  <a:pt x="60700" y="74062"/>
                </a:lnTo>
                <a:lnTo>
                  <a:pt x="68717" y="70626"/>
                </a:lnTo>
                <a:lnTo>
                  <a:pt x="84751" y="54210"/>
                </a:lnTo>
                <a:lnTo>
                  <a:pt x="84369" y="45430"/>
                </a:lnTo>
                <a:lnTo>
                  <a:pt x="80934" y="43139"/>
                </a:lnTo>
                <a:lnTo>
                  <a:pt x="81315" y="40085"/>
                </a:lnTo>
                <a:lnTo>
                  <a:pt x="86660" y="34359"/>
                </a:lnTo>
                <a:lnTo>
                  <a:pt x="88951" y="27105"/>
                </a:lnTo>
                <a:lnTo>
                  <a:pt x="92386" y="28632"/>
                </a:lnTo>
                <a:lnTo>
                  <a:pt x="100403" y="20997"/>
                </a:lnTo>
                <a:lnTo>
                  <a:pt x="117201" y="20233"/>
                </a:lnTo>
                <a:lnTo>
                  <a:pt x="129036" y="6872"/>
                </a:lnTo>
                <a:lnTo>
                  <a:pt x="136671" y="8399"/>
                </a:lnTo>
                <a:lnTo>
                  <a:pt x="141252" y="5345"/>
                </a:lnTo>
                <a:lnTo>
                  <a:pt x="155377" y="6490"/>
                </a:lnTo>
                <a:lnTo>
                  <a:pt x="154232" y="11071"/>
                </a:lnTo>
                <a:lnTo>
                  <a:pt x="161867" y="9926"/>
                </a:lnTo>
                <a:lnTo>
                  <a:pt x="165685" y="17179"/>
                </a:lnTo>
                <a:lnTo>
                  <a:pt x="169121" y="18706"/>
                </a:lnTo>
                <a:lnTo>
                  <a:pt x="174847" y="16416"/>
                </a:lnTo>
                <a:lnTo>
                  <a:pt x="179428" y="6872"/>
                </a:lnTo>
                <a:lnTo>
                  <a:pt x="184773" y="1909"/>
                </a:lnTo>
                <a:lnTo>
                  <a:pt x="190499" y="0"/>
                </a:lnTo>
                <a:lnTo>
                  <a:pt x="192790" y="2291"/>
                </a:lnTo>
                <a:lnTo>
                  <a:pt x="192408" y="7635"/>
                </a:lnTo>
                <a:lnTo>
                  <a:pt x="187827" y="16798"/>
                </a:lnTo>
                <a:lnTo>
                  <a:pt x="189354" y="22524"/>
                </a:lnTo>
                <a:lnTo>
                  <a:pt x="186300" y="22524"/>
                </a:lnTo>
                <a:lnTo>
                  <a:pt x="187445" y="26723"/>
                </a:lnTo>
                <a:lnTo>
                  <a:pt x="182100" y="32450"/>
                </a:lnTo>
                <a:lnTo>
                  <a:pt x="181719" y="36649"/>
                </a:lnTo>
                <a:lnTo>
                  <a:pt x="186300" y="38558"/>
                </a:lnTo>
                <a:lnTo>
                  <a:pt x="190499" y="37413"/>
                </a:lnTo>
                <a:lnTo>
                  <a:pt x="191263" y="53828"/>
                </a:lnTo>
                <a:lnTo>
                  <a:pt x="205388" y="80934"/>
                </a:lnTo>
                <a:lnTo>
                  <a:pt x="209587" y="83606"/>
                </a:lnTo>
                <a:lnTo>
                  <a:pt x="228675" y="86278"/>
                </a:lnTo>
                <a:lnTo>
                  <a:pt x="223713" y="93532"/>
                </a:lnTo>
                <a:lnTo>
                  <a:pt x="224858" y="105366"/>
                </a:lnTo>
                <a:lnTo>
                  <a:pt x="218750" y="114910"/>
                </a:lnTo>
                <a:lnTo>
                  <a:pt x="213787" y="116437"/>
                </a:lnTo>
                <a:lnTo>
                  <a:pt x="185536" y="114910"/>
                </a:lnTo>
                <a:lnTo>
                  <a:pt x="177138" y="119492"/>
                </a:lnTo>
                <a:lnTo>
                  <a:pt x="166830" y="132090"/>
                </a:lnTo>
                <a:lnTo>
                  <a:pt x="157286" y="153087"/>
                </a:lnTo>
                <a:lnTo>
                  <a:pt x="158431" y="164158"/>
                </a:lnTo>
                <a:lnTo>
                  <a:pt x="154995" y="179428"/>
                </a:lnTo>
                <a:lnTo>
                  <a:pt x="161104" y="201189"/>
                </a:lnTo>
                <a:lnTo>
                  <a:pt x="156904" y="216459"/>
                </a:lnTo>
                <a:lnTo>
                  <a:pt x="133617" y="202334"/>
                </a:lnTo>
                <a:lnTo>
                  <a:pt x="127509" y="201952"/>
                </a:lnTo>
                <a:lnTo>
                  <a:pt x="117583" y="210733"/>
                </a:lnTo>
                <a:lnTo>
                  <a:pt x="103458" y="213787"/>
                </a:lnTo>
                <a:lnTo>
                  <a:pt x="92768" y="224094"/>
                </a:lnTo>
                <a:lnTo>
                  <a:pt x="90859" y="236311"/>
                </a:lnTo>
                <a:lnTo>
                  <a:pt x="77116" y="241274"/>
                </a:lnTo>
                <a:lnTo>
                  <a:pt x="75971" y="216077"/>
                </a:lnTo>
                <a:lnTo>
                  <a:pt x="67572" y="209969"/>
                </a:lnTo>
                <a:lnTo>
                  <a:pt x="64518" y="201952"/>
                </a:lnTo>
                <a:lnTo>
                  <a:pt x="61464" y="201570"/>
                </a:lnTo>
                <a:lnTo>
                  <a:pt x="61082" y="192408"/>
                </a:lnTo>
                <a:lnTo>
                  <a:pt x="67572" y="178665"/>
                </a:lnTo>
                <a:lnTo>
                  <a:pt x="75971" y="172938"/>
                </a:lnTo>
                <a:lnTo>
                  <a:pt x="82079" y="171411"/>
                </a:lnTo>
                <a:lnTo>
                  <a:pt x="87805" y="159195"/>
                </a:lnTo>
                <a:lnTo>
                  <a:pt x="97349" y="153850"/>
                </a:lnTo>
                <a:lnTo>
                  <a:pt x="98113" y="143924"/>
                </a:lnTo>
                <a:lnTo>
                  <a:pt x="96204" y="135144"/>
                </a:lnTo>
                <a:lnTo>
                  <a:pt x="94677" y="133235"/>
                </a:lnTo>
                <a:lnTo>
                  <a:pt x="88569" y="133617"/>
                </a:lnTo>
                <a:lnTo>
                  <a:pt x="74062" y="141634"/>
                </a:lnTo>
                <a:lnTo>
                  <a:pt x="64900" y="133235"/>
                </a:lnTo>
                <a:lnTo>
                  <a:pt x="43903" y="121782"/>
                </a:lnTo>
                <a:lnTo>
                  <a:pt x="0" y="12445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2989736" y="5038611"/>
            <a:ext cx="152323" cy="148887"/>
          </a:xfrm>
          <a:custGeom>
            <a:avLst/>
            <a:gdLst/>
            <a:ahLst/>
            <a:cxnLst/>
            <a:rect l="l" t="t" r="r" b="b"/>
            <a:pathLst>
              <a:path w="152323" h="148887">
                <a:moveTo>
                  <a:pt x="10689" y="54210"/>
                </a:moveTo>
                <a:lnTo>
                  <a:pt x="13362" y="63372"/>
                </a:lnTo>
                <a:lnTo>
                  <a:pt x="17943" y="66808"/>
                </a:lnTo>
                <a:lnTo>
                  <a:pt x="16798" y="50011"/>
                </a:lnTo>
                <a:lnTo>
                  <a:pt x="21760" y="42757"/>
                </a:lnTo>
                <a:lnTo>
                  <a:pt x="19852" y="39703"/>
                </a:lnTo>
                <a:lnTo>
                  <a:pt x="21379" y="37794"/>
                </a:lnTo>
                <a:lnTo>
                  <a:pt x="11071" y="30923"/>
                </a:lnTo>
                <a:lnTo>
                  <a:pt x="5345" y="24051"/>
                </a:lnTo>
                <a:lnTo>
                  <a:pt x="8781" y="17179"/>
                </a:lnTo>
                <a:lnTo>
                  <a:pt x="11453" y="16798"/>
                </a:lnTo>
                <a:lnTo>
                  <a:pt x="17561" y="27105"/>
                </a:lnTo>
                <a:lnTo>
                  <a:pt x="19852" y="28250"/>
                </a:lnTo>
                <a:lnTo>
                  <a:pt x="21760" y="26723"/>
                </a:lnTo>
                <a:lnTo>
                  <a:pt x="16416" y="17561"/>
                </a:lnTo>
                <a:lnTo>
                  <a:pt x="15270" y="9544"/>
                </a:lnTo>
                <a:lnTo>
                  <a:pt x="18706" y="4963"/>
                </a:lnTo>
                <a:lnTo>
                  <a:pt x="18325" y="0"/>
                </a:lnTo>
                <a:lnTo>
                  <a:pt x="24815" y="4199"/>
                </a:lnTo>
                <a:lnTo>
                  <a:pt x="29396" y="1145"/>
                </a:lnTo>
                <a:lnTo>
                  <a:pt x="35886" y="4963"/>
                </a:lnTo>
                <a:lnTo>
                  <a:pt x="39703" y="9544"/>
                </a:lnTo>
                <a:lnTo>
                  <a:pt x="35504" y="17943"/>
                </a:lnTo>
                <a:lnTo>
                  <a:pt x="37794" y="19470"/>
                </a:lnTo>
                <a:lnTo>
                  <a:pt x="39703" y="17179"/>
                </a:lnTo>
                <a:lnTo>
                  <a:pt x="40467" y="21760"/>
                </a:lnTo>
                <a:lnTo>
                  <a:pt x="45048" y="25196"/>
                </a:lnTo>
                <a:lnTo>
                  <a:pt x="98113" y="20615"/>
                </a:lnTo>
                <a:lnTo>
                  <a:pt x="119110" y="32068"/>
                </a:lnTo>
                <a:lnTo>
                  <a:pt x="128272" y="40467"/>
                </a:lnTo>
                <a:lnTo>
                  <a:pt x="142779" y="32450"/>
                </a:lnTo>
                <a:lnTo>
                  <a:pt x="148887" y="32068"/>
                </a:lnTo>
                <a:lnTo>
                  <a:pt x="152323" y="42757"/>
                </a:lnTo>
                <a:lnTo>
                  <a:pt x="150414" y="54210"/>
                </a:lnTo>
                <a:lnTo>
                  <a:pt x="142015" y="58028"/>
                </a:lnTo>
                <a:lnTo>
                  <a:pt x="136289" y="70244"/>
                </a:lnTo>
                <a:lnTo>
                  <a:pt x="130181" y="71771"/>
                </a:lnTo>
                <a:lnTo>
                  <a:pt x="121782" y="77498"/>
                </a:lnTo>
                <a:lnTo>
                  <a:pt x="115292" y="91241"/>
                </a:lnTo>
                <a:lnTo>
                  <a:pt x="115674" y="100403"/>
                </a:lnTo>
                <a:lnTo>
                  <a:pt x="104221" y="98495"/>
                </a:lnTo>
                <a:lnTo>
                  <a:pt x="94677" y="88951"/>
                </a:lnTo>
                <a:lnTo>
                  <a:pt x="90096" y="96204"/>
                </a:lnTo>
                <a:lnTo>
                  <a:pt x="76734" y="107657"/>
                </a:lnTo>
                <a:lnTo>
                  <a:pt x="72153" y="105748"/>
                </a:lnTo>
                <a:lnTo>
                  <a:pt x="78643" y="121782"/>
                </a:lnTo>
                <a:lnTo>
                  <a:pt x="90859" y="141252"/>
                </a:lnTo>
                <a:lnTo>
                  <a:pt x="90096" y="146215"/>
                </a:lnTo>
                <a:lnTo>
                  <a:pt x="87042" y="148887"/>
                </a:lnTo>
                <a:lnTo>
                  <a:pt x="58791" y="141634"/>
                </a:lnTo>
                <a:lnTo>
                  <a:pt x="32450" y="118346"/>
                </a:lnTo>
                <a:lnTo>
                  <a:pt x="30541" y="114147"/>
                </a:lnTo>
                <a:lnTo>
                  <a:pt x="34359" y="108802"/>
                </a:lnTo>
                <a:lnTo>
                  <a:pt x="33213" y="102694"/>
                </a:lnTo>
                <a:lnTo>
                  <a:pt x="31304" y="100022"/>
                </a:lnTo>
                <a:lnTo>
                  <a:pt x="20233" y="96204"/>
                </a:lnTo>
                <a:lnTo>
                  <a:pt x="10689" y="89714"/>
                </a:lnTo>
                <a:lnTo>
                  <a:pt x="0" y="69481"/>
                </a:lnTo>
                <a:lnTo>
                  <a:pt x="764" y="64518"/>
                </a:lnTo>
                <a:lnTo>
                  <a:pt x="10689" y="5421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2948887" y="5076406"/>
            <a:ext cx="161867" cy="203097"/>
          </a:xfrm>
          <a:custGeom>
            <a:avLst/>
            <a:gdLst/>
            <a:ahLst/>
            <a:cxnLst/>
            <a:rect l="l" t="t" r="r" b="b"/>
            <a:pathLst>
              <a:path w="161867" h="203097">
                <a:moveTo>
                  <a:pt x="127890" y="111093"/>
                </a:moveTo>
                <a:lnTo>
                  <a:pt x="127890" y="114910"/>
                </a:lnTo>
                <a:lnTo>
                  <a:pt x="124836" y="117964"/>
                </a:lnTo>
                <a:lnTo>
                  <a:pt x="108802" y="127890"/>
                </a:lnTo>
                <a:lnTo>
                  <a:pt x="117964" y="135907"/>
                </a:lnTo>
                <a:lnTo>
                  <a:pt x="126363" y="135526"/>
                </a:lnTo>
                <a:lnTo>
                  <a:pt x="135907" y="127890"/>
                </a:lnTo>
                <a:lnTo>
                  <a:pt x="148124" y="127509"/>
                </a:lnTo>
                <a:lnTo>
                  <a:pt x="154614" y="132471"/>
                </a:lnTo>
                <a:lnTo>
                  <a:pt x="161104" y="148124"/>
                </a:lnTo>
                <a:lnTo>
                  <a:pt x="161867" y="159195"/>
                </a:lnTo>
                <a:lnTo>
                  <a:pt x="156904" y="169884"/>
                </a:lnTo>
                <a:lnTo>
                  <a:pt x="158813" y="173702"/>
                </a:lnTo>
                <a:lnTo>
                  <a:pt x="154995" y="178665"/>
                </a:lnTo>
                <a:lnTo>
                  <a:pt x="148124" y="182864"/>
                </a:lnTo>
                <a:lnTo>
                  <a:pt x="140488" y="182864"/>
                </a:lnTo>
                <a:lnTo>
                  <a:pt x="137816" y="189354"/>
                </a:lnTo>
                <a:lnTo>
                  <a:pt x="134380" y="189736"/>
                </a:lnTo>
                <a:lnTo>
                  <a:pt x="133617" y="192790"/>
                </a:lnTo>
                <a:lnTo>
                  <a:pt x="120637" y="196989"/>
                </a:lnTo>
                <a:lnTo>
                  <a:pt x="121400" y="190499"/>
                </a:lnTo>
                <a:lnTo>
                  <a:pt x="113383" y="185155"/>
                </a:lnTo>
                <a:lnTo>
                  <a:pt x="113002" y="174847"/>
                </a:lnTo>
                <a:lnTo>
                  <a:pt x="117964" y="174083"/>
                </a:lnTo>
                <a:lnTo>
                  <a:pt x="127509" y="164921"/>
                </a:lnTo>
                <a:lnTo>
                  <a:pt x="129417" y="162631"/>
                </a:lnTo>
                <a:lnTo>
                  <a:pt x="128654" y="158049"/>
                </a:lnTo>
                <a:lnTo>
                  <a:pt x="123691" y="153850"/>
                </a:lnTo>
                <a:lnTo>
                  <a:pt x="125218" y="150414"/>
                </a:lnTo>
                <a:lnTo>
                  <a:pt x="122927" y="148124"/>
                </a:lnTo>
                <a:lnTo>
                  <a:pt x="106512" y="147742"/>
                </a:lnTo>
                <a:lnTo>
                  <a:pt x="86278" y="159195"/>
                </a:lnTo>
                <a:lnTo>
                  <a:pt x="82079" y="159958"/>
                </a:lnTo>
                <a:lnTo>
                  <a:pt x="79788" y="154995"/>
                </a:lnTo>
                <a:lnTo>
                  <a:pt x="77879" y="156522"/>
                </a:lnTo>
                <a:lnTo>
                  <a:pt x="79025" y="159577"/>
                </a:lnTo>
                <a:lnTo>
                  <a:pt x="67190" y="179810"/>
                </a:lnTo>
                <a:lnTo>
                  <a:pt x="56883" y="185536"/>
                </a:lnTo>
                <a:lnTo>
                  <a:pt x="54974" y="191263"/>
                </a:lnTo>
                <a:lnTo>
                  <a:pt x="45811" y="199280"/>
                </a:lnTo>
                <a:lnTo>
                  <a:pt x="45430" y="201952"/>
                </a:lnTo>
                <a:lnTo>
                  <a:pt x="41612" y="200043"/>
                </a:lnTo>
                <a:lnTo>
                  <a:pt x="37031" y="203097"/>
                </a:lnTo>
                <a:lnTo>
                  <a:pt x="35886" y="200043"/>
                </a:lnTo>
                <a:lnTo>
                  <a:pt x="45430" y="193553"/>
                </a:lnTo>
                <a:lnTo>
                  <a:pt x="51538" y="179810"/>
                </a:lnTo>
                <a:lnTo>
                  <a:pt x="52301" y="176374"/>
                </a:lnTo>
                <a:lnTo>
                  <a:pt x="51538" y="174847"/>
                </a:lnTo>
                <a:lnTo>
                  <a:pt x="49247" y="176374"/>
                </a:lnTo>
                <a:lnTo>
                  <a:pt x="48102" y="172556"/>
                </a:lnTo>
                <a:lnTo>
                  <a:pt x="53828" y="169502"/>
                </a:lnTo>
                <a:lnTo>
                  <a:pt x="55355" y="172175"/>
                </a:lnTo>
                <a:lnTo>
                  <a:pt x="60318" y="164921"/>
                </a:lnTo>
                <a:lnTo>
                  <a:pt x="53447" y="165303"/>
                </a:lnTo>
                <a:lnTo>
                  <a:pt x="53447" y="161867"/>
                </a:lnTo>
                <a:lnTo>
                  <a:pt x="44666" y="148505"/>
                </a:lnTo>
                <a:lnTo>
                  <a:pt x="43139" y="142779"/>
                </a:lnTo>
                <a:lnTo>
                  <a:pt x="39703" y="141634"/>
                </a:lnTo>
                <a:lnTo>
                  <a:pt x="35504" y="145070"/>
                </a:lnTo>
                <a:lnTo>
                  <a:pt x="33213" y="139725"/>
                </a:lnTo>
                <a:lnTo>
                  <a:pt x="26342" y="132853"/>
                </a:lnTo>
                <a:lnTo>
                  <a:pt x="23287" y="120637"/>
                </a:lnTo>
                <a:lnTo>
                  <a:pt x="16798" y="115292"/>
                </a:lnTo>
                <a:lnTo>
                  <a:pt x="15652" y="102694"/>
                </a:lnTo>
                <a:lnTo>
                  <a:pt x="18706" y="100022"/>
                </a:lnTo>
                <a:lnTo>
                  <a:pt x="21760" y="80552"/>
                </a:lnTo>
                <a:lnTo>
                  <a:pt x="25578" y="74444"/>
                </a:lnTo>
                <a:lnTo>
                  <a:pt x="33213" y="78261"/>
                </a:lnTo>
                <a:lnTo>
                  <a:pt x="35886" y="85896"/>
                </a:lnTo>
                <a:lnTo>
                  <a:pt x="38940" y="83606"/>
                </a:lnTo>
                <a:lnTo>
                  <a:pt x="40849" y="85515"/>
                </a:lnTo>
                <a:lnTo>
                  <a:pt x="36649" y="92768"/>
                </a:lnTo>
                <a:lnTo>
                  <a:pt x="37413" y="99640"/>
                </a:lnTo>
                <a:lnTo>
                  <a:pt x="41994" y="93150"/>
                </a:lnTo>
                <a:lnTo>
                  <a:pt x="48102" y="95059"/>
                </a:lnTo>
                <a:lnTo>
                  <a:pt x="53447" y="102312"/>
                </a:lnTo>
                <a:lnTo>
                  <a:pt x="50011" y="118346"/>
                </a:lnTo>
                <a:lnTo>
                  <a:pt x="47720" y="110329"/>
                </a:lnTo>
                <a:lnTo>
                  <a:pt x="46193" y="110329"/>
                </a:lnTo>
                <a:lnTo>
                  <a:pt x="46575" y="118728"/>
                </a:lnTo>
                <a:lnTo>
                  <a:pt x="49629" y="121400"/>
                </a:lnTo>
                <a:lnTo>
                  <a:pt x="50011" y="125218"/>
                </a:lnTo>
                <a:lnTo>
                  <a:pt x="47720" y="127890"/>
                </a:lnTo>
                <a:lnTo>
                  <a:pt x="57646" y="137053"/>
                </a:lnTo>
                <a:lnTo>
                  <a:pt x="64900" y="127890"/>
                </a:lnTo>
                <a:lnTo>
                  <a:pt x="85515" y="136289"/>
                </a:lnTo>
                <a:lnTo>
                  <a:pt x="88569" y="135144"/>
                </a:lnTo>
                <a:lnTo>
                  <a:pt x="74444" y="114910"/>
                </a:lnTo>
                <a:lnTo>
                  <a:pt x="77116" y="93532"/>
                </a:lnTo>
                <a:lnTo>
                  <a:pt x="64518" y="82079"/>
                </a:lnTo>
                <a:lnTo>
                  <a:pt x="53447" y="86660"/>
                </a:lnTo>
                <a:lnTo>
                  <a:pt x="53065" y="82079"/>
                </a:lnTo>
                <a:lnTo>
                  <a:pt x="48102" y="78643"/>
                </a:lnTo>
                <a:lnTo>
                  <a:pt x="43903" y="83224"/>
                </a:lnTo>
                <a:lnTo>
                  <a:pt x="38176" y="81315"/>
                </a:lnTo>
                <a:lnTo>
                  <a:pt x="35504" y="72535"/>
                </a:lnTo>
                <a:lnTo>
                  <a:pt x="38558" y="73298"/>
                </a:lnTo>
                <a:lnTo>
                  <a:pt x="38176" y="66808"/>
                </a:lnTo>
                <a:lnTo>
                  <a:pt x="40849" y="65663"/>
                </a:lnTo>
                <a:lnTo>
                  <a:pt x="40467" y="63372"/>
                </a:lnTo>
                <a:lnTo>
                  <a:pt x="34740" y="67572"/>
                </a:lnTo>
                <a:lnTo>
                  <a:pt x="33595" y="58791"/>
                </a:lnTo>
                <a:lnTo>
                  <a:pt x="30923" y="57646"/>
                </a:lnTo>
                <a:lnTo>
                  <a:pt x="29777" y="69862"/>
                </a:lnTo>
                <a:lnTo>
                  <a:pt x="25196" y="69099"/>
                </a:lnTo>
                <a:lnTo>
                  <a:pt x="22524" y="72535"/>
                </a:lnTo>
                <a:lnTo>
                  <a:pt x="21760" y="66427"/>
                </a:lnTo>
                <a:lnTo>
                  <a:pt x="25960" y="65281"/>
                </a:lnTo>
                <a:lnTo>
                  <a:pt x="26342" y="62609"/>
                </a:lnTo>
                <a:lnTo>
                  <a:pt x="25960" y="59937"/>
                </a:lnTo>
                <a:lnTo>
                  <a:pt x="19852" y="55737"/>
                </a:lnTo>
                <a:lnTo>
                  <a:pt x="19852" y="50774"/>
                </a:lnTo>
                <a:lnTo>
                  <a:pt x="12980" y="49629"/>
                </a:lnTo>
                <a:lnTo>
                  <a:pt x="7635" y="45811"/>
                </a:lnTo>
                <a:lnTo>
                  <a:pt x="2291" y="45811"/>
                </a:lnTo>
                <a:lnTo>
                  <a:pt x="0" y="41994"/>
                </a:lnTo>
                <a:lnTo>
                  <a:pt x="2672" y="30923"/>
                </a:lnTo>
                <a:lnTo>
                  <a:pt x="7635" y="27869"/>
                </a:lnTo>
                <a:lnTo>
                  <a:pt x="3818" y="19088"/>
                </a:lnTo>
                <a:lnTo>
                  <a:pt x="5726" y="6490"/>
                </a:lnTo>
                <a:lnTo>
                  <a:pt x="8017" y="4199"/>
                </a:lnTo>
                <a:lnTo>
                  <a:pt x="13362" y="9544"/>
                </a:lnTo>
                <a:lnTo>
                  <a:pt x="18325" y="8781"/>
                </a:lnTo>
                <a:lnTo>
                  <a:pt x="23669" y="0"/>
                </a:lnTo>
                <a:lnTo>
                  <a:pt x="25196" y="1909"/>
                </a:lnTo>
                <a:lnTo>
                  <a:pt x="24433" y="8781"/>
                </a:lnTo>
                <a:lnTo>
                  <a:pt x="29396" y="11071"/>
                </a:lnTo>
                <a:lnTo>
                  <a:pt x="37794" y="8399"/>
                </a:lnTo>
                <a:lnTo>
                  <a:pt x="50011" y="12216"/>
                </a:lnTo>
                <a:lnTo>
                  <a:pt x="51538" y="16416"/>
                </a:lnTo>
                <a:lnTo>
                  <a:pt x="41612" y="26723"/>
                </a:lnTo>
                <a:lnTo>
                  <a:pt x="40849" y="31686"/>
                </a:lnTo>
                <a:lnTo>
                  <a:pt x="51538" y="51920"/>
                </a:lnTo>
                <a:lnTo>
                  <a:pt x="61082" y="58410"/>
                </a:lnTo>
                <a:lnTo>
                  <a:pt x="72153" y="62227"/>
                </a:lnTo>
                <a:lnTo>
                  <a:pt x="74062" y="64900"/>
                </a:lnTo>
                <a:lnTo>
                  <a:pt x="75207" y="71008"/>
                </a:lnTo>
                <a:lnTo>
                  <a:pt x="71389" y="76352"/>
                </a:lnTo>
                <a:lnTo>
                  <a:pt x="73298" y="80552"/>
                </a:lnTo>
                <a:lnTo>
                  <a:pt x="99640" y="103839"/>
                </a:lnTo>
                <a:lnTo>
                  <a:pt x="127890" y="11109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2885515" y="4757635"/>
            <a:ext cx="50774" cy="98113"/>
          </a:xfrm>
          <a:custGeom>
            <a:avLst/>
            <a:gdLst/>
            <a:ahLst/>
            <a:cxnLst/>
            <a:rect l="l" t="t" r="r" b="b"/>
            <a:pathLst>
              <a:path w="50774" h="98113">
                <a:moveTo>
                  <a:pt x="43903" y="19852"/>
                </a:moveTo>
                <a:lnTo>
                  <a:pt x="48866" y="25196"/>
                </a:lnTo>
                <a:lnTo>
                  <a:pt x="46193" y="35886"/>
                </a:lnTo>
                <a:lnTo>
                  <a:pt x="42757" y="45430"/>
                </a:lnTo>
                <a:lnTo>
                  <a:pt x="29396" y="60700"/>
                </a:lnTo>
                <a:lnTo>
                  <a:pt x="30541" y="67572"/>
                </a:lnTo>
                <a:lnTo>
                  <a:pt x="25960" y="72153"/>
                </a:lnTo>
                <a:lnTo>
                  <a:pt x="25578" y="75971"/>
                </a:lnTo>
                <a:lnTo>
                  <a:pt x="32068" y="71008"/>
                </a:lnTo>
                <a:lnTo>
                  <a:pt x="31304" y="81697"/>
                </a:lnTo>
                <a:lnTo>
                  <a:pt x="35122" y="85515"/>
                </a:lnTo>
                <a:lnTo>
                  <a:pt x="27487" y="96204"/>
                </a:lnTo>
                <a:lnTo>
                  <a:pt x="22524" y="98113"/>
                </a:lnTo>
                <a:lnTo>
                  <a:pt x="18706" y="96968"/>
                </a:lnTo>
                <a:lnTo>
                  <a:pt x="14889" y="92005"/>
                </a:lnTo>
                <a:lnTo>
                  <a:pt x="17943" y="89714"/>
                </a:lnTo>
                <a:lnTo>
                  <a:pt x="22906" y="91241"/>
                </a:lnTo>
                <a:lnTo>
                  <a:pt x="23287" y="84369"/>
                </a:lnTo>
                <a:lnTo>
                  <a:pt x="20615" y="83224"/>
                </a:lnTo>
                <a:lnTo>
                  <a:pt x="17179" y="87805"/>
                </a:lnTo>
                <a:lnTo>
                  <a:pt x="14889" y="87423"/>
                </a:lnTo>
                <a:lnTo>
                  <a:pt x="15652" y="77498"/>
                </a:lnTo>
                <a:lnTo>
                  <a:pt x="11453" y="82079"/>
                </a:lnTo>
                <a:lnTo>
                  <a:pt x="12598" y="85896"/>
                </a:lnTo>
                <a:lnTo>
                  <a:pt x="11071" y="87423"/>
                </a:lnTo>
                <a:lnTo>
                  <a:pt x="8399" y="84369"/>
                </a:lnTo>
                <a:lnTo>
                  <a:pt x="0" y="84369"/>
                </a:lnTo>
                <a:lnTo>
                  <a:pt x="1145" y="81315"/>
                </a:lnTo>
                <a:lnTo>
                  <a:pt x="8399" y="79406"/>
                </a:lnTo>
                <a:lnTo>
                  <a:pt x="7635" y="65663"/>
                </a:lnTo>
                <a:lnTo>
                  <a:pt x="9544" y="63372"/>
                </a:lnTo>
                <a:lnTo>
                  <a:pt x="12216" y="63754"/>
                </a:lnTo>
                <a:lnTo>
                  <a:pt x="16034" y="58791"/>
                </a:lnTo>
                <a:lnTo>
                  <a:pt x="15652" y="57264"/>
                </a:lnTo>
                <a:lnTo>
                  <a:pt x="10308" y="61082"/>
                </a:lnTo>
                <a:lnTo>
                  <a:pt x="9162" y="58410"/>
                </a:lnTo>
                <a:lnTo>
                  <a:pt x="14889" y="44284"/>
                </a:lnTo>
                <a:lnTo>
                  <a:pt x="19088" y="40467"/>
                </a:lnTo>
                <a:lnTo>
                  <a:pt x="15652" y="34359"/>
                </a:lnTo>
                <a:lnTo>
                  <a:pt x="12216" y="35504"/>
                </a:lnTo>
                <a:lnTo>
                  <a:pt x="11835" y="32068"/>
                </a:lnTo>
                <a:lnTo>
                  <a:pt x="18325" y="12980"/>
                </a:lnTo>
                <a:lnTo>
                  <a:pt x="29396" y="13743"/>
                </a:lnTo>
                <a:lnTo>
                  <a:pt x="35504" y="6108"/>
                </a:lnTo>
                <a:lnTo>
                  <a:pt x="38558" y="5726"/>
                </a:lnTo>
                <a:lnTo>
                  <a:pt x="37031" y="3818"/>
                </a:lnTo>
                <a:lnTo>
                  <a:pt x="38176" y="1527"/>
                </a:lnTo>
                <a:lnTo>
                  <a:pt x="46193" y="0"/>
                </a:lnTo>
                <a:lnTo>
                  <a:pt x="50774" y="6108"/>
                </a:lnTo>
                <a:lnTo>
                  <a:pt x="46957" y="11835"/>
                </a:lnTo>
                <a:lnTo>
                  <a:pt x="50774" y="13362"/>
                </a:lnTo>
                <a:lnTo>
                  <a:pt x="50774" y="16034"/>
                </a:lnTo>
                <a:lnTo>
                  <a:pt x="49247" y="19852"/>
                </a:lnTo>
                <a:lnTo>
                  <a:pt x="43903" y="1985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762206" y="5222621"/>
            <a:ext cx="58410" cy="56119"/>
          </a:xfrm>
          <a:custGeom>
            <a:avLst/>
            <a:gdLst/>
            <a:ahLst/>
            <a:cxnLst/>
            <a:rect l="l" t="t" r="r" b="b"/>
            <a:pathLst>
              <a:path w="58410" h="56119">
                <a:moveTo>
                  <a:pt x="54592" y="30923"/>
                </a:moveTo>
                <a:lnTo>
                  <a:pt x="58410" y="38558"/>
                </a:lnTo>
                <a:lnTo>
                  <a:pt x="42376" y="40467"/>
                </a:lnTo>
                <a:lnTo>
                  <a:pt x="41994" y="37794"/>
                </a:lnTo>
                <a:lnTo>
                  <a:pt x="37794" y="36267"/>
                </a:lnTo>
                <a:lnTo>
                  <a:pt x="34359" y="38558"/>
                </a:lnTo>
                <a:lnTo>
                  <a:pt x="33595" y="41230"/>
                </a:lnTo>
                <a:lnTo>
                  <a:pt x="38176" y="46575"/>
                </a:lnTo>
                <a:lnTo>
                  <a:pt x="37031" y="52301"/>
                </a:lnTo>
                <a:lnTo>
                  <a:pt x="33595" y="56119"/>
                </a:lnTo>
                <a:lnTo>
                  <a:pt x="26342" y="48102"/>
                </a:lnTo>
                <a:lnTo>
                  <a:pt x="12216" y="48866"/>
                </a:lnTo>
                <a:lnTo>
                  <a:pt x="9926" y="51156"/>
                </a:lnTo>
                <a:lnTo>
                  <a:pt x="0" y="45430"/>
                </a:lnTo>
                <a:lnTo>
                  <a:pt x="4581" y="32450"/>
                </a:lnTo>
                <a:lnTo>
                  <a:pt x="6108" y="32068"/>
                </a:lnTo>
                <a:lnTo>
                  <a:pt x="7253" y="40467"/>
                </a:lnTo>
                <a:lnTo>
                  <a:pt x="10308" y="32450"/>
                </a:lnTo>
                <a:lnTo>
                  <a:pt x="8017" y="9544"/>
                </a:lnTo>
                <a:lnTo>
                  <a:pt x="11835" y="4199"/>
                </a:lnTo>
                <a:lnTo>
                  <a:pt x="15270" y="4199"/>
                </a:lnTo>
                <a:lnTo>
                  <a:pt x="19470" y="13743"/>
                </a:lnTo>
                <a:lnTo>
                  <a:pt x="35122" y="5726"/>
                </a:lnTo>
                <a:lnTo>
                  <a:pt x="35886" y="3054"/>
                </a:lnTo>
                <a:lnTo>
                  <a:pt x="40849" y="0"/>
                </a:lnTo>
                <a:lnTo>
                  <a:pt x="41230" y="8399"/>
                </a:lnTo>
                <a:lnTo>
                  <a:pt x="47338" y="9926"/>
                </a:lnTo>
                <a:lnTo>
                  <a:pt x="48866" y="14125"/>
                </a:lnTo>
                <a:lnTo>
                  <a:pt x="47338" y="23669"/>
                </a:lnTo>
                <a:lnTo>
                  <a:pt x="54592" y="3092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2874062" y="4848494"/>
            <a:ext cx="34740" cy="58791"/>
          </a:xfrm>
          <a:custGeom>
            <a:avLst/>
            <a:gdLst/>
            <a:ahLst/>
            <a:cxnLst/>
            <a:rect l="l" t="t" r="r" b="b"/>
            <a:pathLst>
              <a:path w="34740" h="58791">
                <a:moveTo>
                  <a:pt x="27869" y="12216"/>
                </a:moveTo>
                <a:lnTo>
                  <a:pt x="28632" y="8399"/>
                </a:lnTo>
                <a:lnTo>
                  <a:pt x="34740" y="10308"/>
                </a:lnTo>
                <a:lnTo>
                  <a:pt x="29014" y="17179"/>
                </a:lnTo>
                <a:lnTo>
                  <a:pt x="30159" y="24433"/>
                </a:lnTo>
                <a:lnTo>
                  <a:pt x="24815" y="27105"/>
                </a:lnTo>
                <a:lnTo>
                  <a:pt x="24815" y="38940"/>
                </a:lnTo>
                <a:lnTo>
                  <a:pt x="20615" y="48866"/>
                </a:lnTo>
                <a:lnTo>
                  <a:pt x="15270" y="56119"/>
                </a:lnTo>
                <a:lnTo>
                  <a:pt x="9926" y="58791"/>
                </a:lnTo>
                <a:lnTo>
                  <a:pt x="3818" y="52683"/>
                </a:lnTo>
                <a:lnTo>
                  <a:pt x="0" y="54592"/>
                </a:lnTo>
                <a:lnTo>
                  <a:pt x="1909" y="24815"/>
                </a:lnTo>
                <a:lnTo>
                  <a:pt x="7253" y="0"/>
                </a:lnTo>
                <a:lnTo>
                  <a:pt x="11453" y="1909"/>
                </a:lnTo>
                <a:lnTo>
                  <a:pt x="10308" y="8781"/>
                </a:lnTo>
                <a:lnTo>
                  <a:pt x="20615" y="5345"/>
                </a:lnTo>
                <a:lnTo>
                  <a:pt x="19088" y="1527"/>
                </a:lnTo>
                <a:lnTo>
                  <a:pt x="21379" y="1527"/>
                </a:lnTo>
                <a:lnTo>
                  <a:pt x="25960" y="5345"/>
                </a:lnTo>
                <a:lnTo>
                  <a:pt x="25578" y="9926"/>
                </a:lnTo>
                <a:lnTo>
                  <a:pt x="27869" y="1221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2836649" y="5132907"/>
            <a:ext cx="39703" cy="85515"/>
          </a:xfrm>
          <a:custGeom>
            <a:avLst/>
            <a:gdLst/>
            <a:ahLst/>
            <a:cxnLst/>
            <a:rect l="l" t="t" r="r" b="b"/>
            <a:pathLst>
              <a:path w="39703" h="85515">
                <a:moveTo>
                  <a:pt x="23287" y="43903"/>
                </a:moveTo>
                <a:lnTo>
                  <a:pt x="25578" y="45048"/>
                </a:lnTo>
                <a:lnTo>
                  <a:pt x="37031" y="39321"/>
                </a:lnTo>
                <a:lnTo>
                  <a:pt x="39703" y="44666"/>
                </a:lnTo>
                <a:lnTo>
                  <a:pt x="38558" y="48866"/>
                </a:lnTo>
                <a:lnTo>
                  <a:pt x="23669" y="60700"/>
                </a:lnTo>
                <a:lnTo>
                  <a:pt x="21760" y="67572"/>
                </a:lnTo>
                <a:lnTo>
                  <a:pt x="22906" y="75971"/>
                </a:lnTo>
                <a:lnTo>
                  <a:pt x="17179" y="74825"/>
                </a:lnTo>
                <a:lnTo>
                  <a:pt x="16798" y="85515"/>
                </a:lnTo>
                <a:lnTo>
                  <a:pt x="12980" y="84369"/>
                </a:lnTo>
                <a:lnTo>
                  <a:pt x="11835" y="66427"/>
                </a:lnTo>
                <a:lnTo>
                  <a:pt x="13362" y="62991"/>
                </a:lnTo>
                <a:lnTo>
                  <a:pt x="8781" y="56119"/>
                </a:lnTo>
                <a:lnTo>
                  <a:pt x="0" y="53828"/>
                </a:lnTo>
                <a:lnTo>
                  <a:pt x="382" y="50774"/>
                </a:lnTo>
                <a:lnTo>
                  <a:pt x="8017" y="45811"/>
                </a:lnTo>
                <a:lnTo>
                  <a:pt x="10689" y="48866"/>
                </a:lnTo>
                <a:lnTo>
                  <a:pt x="14507" y="45811"/>
                </a:lnTo>
                <a:lnTo>
                  <a:pt x="12216" y="40849"/>
                </a:lnTo>
                <a:lnTo>
                  <a:pt x="13362" y="31304"/>
                </a:lnTo>
                <a:lnTo>
                  <a:pt x="16798" y="30159"/>
                </a:lnTo>
                <a:lnTo>
                  <a:pt x="17179" y="36267"/>
                </a:lnTo>
                <a:lnTo>
                  <a:pt x="20233" y="35122"/>
                </a:lnTo>
                <a:lnTo>
                  <a:pt x="20615" y="22142"/>
                </a:lnTo>
                <a:lnTo>
                  <a:pt x="23669" y="20615"/>
                </a:lnTo>
                <a:lnTo>
                  <a:pt x="24815" y="16034"/>
                </a:lnTo>
                <a:lnTo>
                  <a:pt x="22906" y="10308"/>
                </a:lnTo>
                <a:lnTo>
                  <a:pt x="25196" y="0"/>
                </a:lnTo>
                <a:lnTo>
                  <a:pt x="27105" y="1909"/>
                </a:lnTo>
                <a:lnTo>
                  <a:pt x="25196" y="11071"/>
                </a:lnTo>
                <a:lnTo>
                  <a:pt x="28250" y="14125"/>
                </a:lnTo>
                <a:lnTo>
                  <a:pt x="24051" y="27487"/>
                </a:lnTo>
                <a:lnTo>
                  <a:pt x="23287" y="4390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2907657" y="5073352"/>
            <a:ext cx="43139" cy="58791"/>
          </a:xfrm>
          <a:custGeom>
            <a:avLst/>
            <a:gdLst/>
            <a:ahLst/>
            <a:cxnLst/>
            <a:rect l="l" t="t" r="r" b="b"/>
            <a:pathLst>
              <a:path w="43139" h="58791">
                <a:moveTo>
                  <a:pt x="41994" y="0"/>
                </a:moveTo>
                <a:lnTo>
                  <a:pt x="43139" y="10689"/>
                </a:lnTo>
                <a:lnTo>
                  <a:pt x="36267" y="21379"/>
                </a:lnTo>
                <a:lnTo>
                  <a:pt x="38558" y="23287"/>
                </a:lnTo>
                <a:lnTo>
                  <a:pt x="31304" y="32068"/>
                </a:lnTo>
                <a:lnTo>
                  <a:pt x="29777" y="40467"/>
                </a:lnTo>
                <a:lnTo>
                  <a:pt x="20615" y="51920"/>
                </a:lnTo>
                <a:lnTo>
                  <a:pt x="13743" y="56883"/>
                </a:lnTo>
                <a:lnTo>
                  <a:pt x="6872" y="58791"/>
                </a:lnTo>
                <a:lnTo>
                  <a:pt x="0" y="56501"/>
                </a:lnTo>
                <a:lnTo>
                  <a:pt x="1527" y="48102"/>
                </a:lnTo>
                <a:lnTo>
                  <a:pt x="8399" y="55737"/>
                </a:lnTo>
                <a:lnTo>
                  <a:pt x="12598" y="53065"/>
                </a:lnTo>
                <a:lnTo>
                  <a:pt x="6872" y="48102"/>
                </a:lnTo>
                <a:lnTo>
                  <a:pt x="10308" y="41994"/>
                </a:lnTo>
                <a:lnTo>
                  <a:pt x="14507" y="42376"/>
                </a:lnTo>
                <a:lnTo>
                  <a:pt x="12598" y="33213"/>
                </a:lnTo>
                <a:lnTo>
                  <a:pt x="18706" y="27869"/>
                </a:lnTo>
                <a:lnTo>
                  <a:pt x="19852" y="15270"/>
                </a:lnTo>
                <a:lnTo>
                  <a:pt x="30159" y="12598"/>
                </a:lnTo>
                <a:lnTo>
                  <a:pt x="32832" y="6872"/>
                </a:lnTo>
                <a:lnTo>
                  <a:pt x="35504" y="10308"/>
                </a:lnTo>
                <a:lnTo>
                  <a:pt x="38940" y="7635"/>
                </a:lnTo>
                <a:lnTo>
                  <a:pt x="35504" y="4963"/>
                </a:lnTo>
                <a:lnTo>
                  <a:pt x="35886" y="1527"/>
                </a:lnTo>
                <a:lnTo>
                  <a:pt x="41994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2967594" y="4960732"/>
            <a:ext cx="29777" cy="42376"/>
          </a:xfrm>
          <a:custGeom>
            <a:avLst/>
            <a:gdLst/>
            <a:ahLst/>
            <a:cxnLst/>
            <a:rect l="l" t="t" r="r" b="b"/>
            <a:pathLst>
              <a:path w="29777" h="42376">
                <a:moveTo>
                  <a:pt x="25196" y="23669"/>
                </a:moveTo>
                <a:lnTo>
                  <a:pt x="29777" y="25960"/>
                </a:lnTo>
                <a:lnTo>
                  <a:pt x="29777" y="29396"/>
                </a:lnTo>
                <a:lnTo>
                  <a:pt x="26723" y="32450"/>
                </a:lnTo>
                <a:lnTo>
                  <a:pt x="17179" y="32832"/>
                </a:lnTo>
                <a:lnTo>
                  <a:pt x="14507" y="42376"/>
                </a:lnTo>
                <a:lnTo>
                  <a:pt x="5726" y="34740"/>
                </a:lnTo>
                <a:lnTo>
                  <a:pt x="6490" y="30923"/>
                </a:lnTo>
                <a:lnTo>
                  <a:pt x="4581" y="29396"/>
                </a:lnTo>
                <a:lnTo>
                  <a:pt x="1909" y="31304"/>
                </a:lnTo>
                <a:lnTo>
                  <a:pt x="0" y="24051"/>
                </a:lnTo>
                <a:lnTo>
                  <a:pt x="7635" y="27105"/>
                </a:lnTo>
                <a:lnTo>
                  <a:pt x="2672" y="21379"/>
                </a:lnTo>
                <a:lnTo>
                  <a:pt x="1909" y="13362"/>
                </a:lnTo>
                <a:lnTo>
                  <a:pt x="6108" y="13743"/>
                </a:lnTo>
                <a:lnTo>
                  <a:pt x="4963" y="9544"/>
                </a:lnTo>
                <a:lnTo>
                  <a:pt x="8017" y="0"/>
                </a:lnTo>
                <a:lnTo>
                  <a:pt x="23669" y="6490"/>
                </a:lnTo>
                <a:lnTo>
                  <a:pt x="23287" y="16798"/>
                </a:lnTo>
                <a:lnTo>
                  <a:pt x="29396" y="20615"/>
                </a:lnTo>
                <a:lnTo>
                  <a:pt x="25196" y="2366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2808399" y="5213458"/>
            <a:ext cx="13743" cy="17943"/>
          </a:xfrm>
          <a:custGeom>
            <a:avLst/>
            <a:gdLst/>
            <a:ahLst/>
            <a:cxnLst/>
            <a:rect l="l" t="t" r="r" b="b"/>
            <a:pathLst>
              <a:path w="13743" h="17943">
                <a:moveTo>
                  <a:pt x="12598" y="4963"/>
                </a:moveTo>
                <a:lnTo>
                  <a:pt x="13743" y="10689"/>
                </a:lnTo>
                <a:lnTo>
                  <a:pt x="9162" y="17943"/>
                </a:lnTo>
                <a:lnTo>
                  <a:pt x="764" y="14889"/>
                </a:lnTo>
                <a:lnTo>
                  <a:pt x="0" y="1145"/>
                </a:lnTo>
                <a:lnTo>
                  <a:pt x="4199" y="1909"/>
                </a:lnTo>
                <a:lnTo>
                  <a:pt x="7253" y="9544"/>
                </a:lnTo>
                <a:lnTo>
                  <a:pt x="6108" y="0"/>
                </a:lnTo>
                <a:lnTo>
                  <a:pt x="12598" y="4963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2833595" y="5191316"/>
            <a:ext cx="12216" cy="19852"/>
          </a:xfrm>
          <a:custGeom>
            <a:avLst/>
            <a:gdLst/>
            <a:ahLst/>
            <a:cxnLst/>
            <a:rect l="l" t="t" r="r" b="b"/>
            <a:pathLst>
              <a:path w="12216" h="19852">
                <a:moveTo>
                  <a:pt x="12216" y="6872"/>
                </a:moveTo>
                <a:lnTo>
                  <a:pt x="11835" y="19852"/>
                </a:lnTo>
                <a:lnTo>
                  <a:pt x="8399" y="15652"/>
                </a:lnTo>
                <a:lnTo>
                  <a:pt x="3436" y="16034"/>
                </a:lnTo>
                <a:lnTo>
                  <a:pt x="764" y="14125"/>
                </a:lnTo>
                <a:lnTo>
                  <a:pt x="0" y="7253"/>
                </a:lnTo>
                <a:lnTo>
                  <a:pt x="6108" y="9162"/>
                </a:lnTo>
                <a:lnTo>
                  <a:pt x="3054" y="3054"/>
                </a:lnTo>
                <a:lnTo>
                  <a:pt x="3818" y="0"/>
                </a:lnTo>
                <a:lnTo>
                  <a:pt x="8781" y="1145"/>
                </a:lnTo>
                <a:lnTo>
                  <a:pt x="12216" y="687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2817179" y="5203151"/>
            <a:ext cx="15270" cy="18706"/>
          </a:xfrm>
          <a:custGeom>
            <a:avLst/>
            <a:gdLst/>
            <a:ahLst/>
            <a:cxnLst/>
            <a:rect l="l" t="t" r="r" b="b"/>
            <a:pathLst>
              <a:path w="15270" h="18706">
                <a:moveTo>
                  <a:pt x="14125" y="1527"/>
                </a:moveTo>
                <a:lnTo>
                  <a:pt x="15270" y="9544"/>
                </a:lnTo>
                <a:lnTo>
                  <a:pt x="12598" y="13743"/>
                </a:lnTo>
                <a:lnTo>
                  <a:pt x="12598" y="18706"/>
                </a:lnTo>
                <a:lnTo>
                  <a:pt x="7635" y="14507"/>
                </a:lnTo>
                <a:lnTo>
                  <a:pt x="6872" y="9926"/>
                </a:lnTo>
                <a:lnTo>
                  <a:pt x="0" y="4199"/>
                </a:lnTo>
                <a:lnTo>
                  <a:pt x="1909" y="2291"/>
                </a:lnTo>
                <a:lnTo>
                  <a:pt x="9544" y="7253"/>
                </a:lnTo>
                <a:lnTo>
                  <a:pt x="8781" y="4199"/>
                </a:lnTo>
                <a:lnTo>
                  <a:pt x="11835" y="3818"/>
                </a:lnTo>
                <a:lnTo>
                  <a:pt x="12980" y="0"/>
                </a:lnTo>
                <a:lnTo>
                  <a:pt x="14125" y="1527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104646" y="5129471"/>
            <a:ext cx="192026" cy="266852"/>
          </a:xfrm>
          <a:custGeom>
            <a:avLst/>
            <a:gdLst/>
            <a:ahLst/>
            <a:cxnLst/>
            <a:rect l="l" t="t" r="r" b="b"/>
            <a:pathLst>
              <a:path w="192026" h="266852">
                <a:moveTo>
                  <a:pt x="0" y="249291"/>
                </a:moveTo>
                <a:lnTo>
                  <a:pt x="2291" y="247764"/>
                </a:lnTo>
                <a:lnTo>
                  <a:pt x="2672" y="242419"/>
                </a:lnTo>
                <a:lnTo>
                  <a:pt x="16798" y="226003"/>
                </a:lnTo>
                <a:lnTo>
                  <a:pt x="18706" y="219895"/>
                </a:lnTo>
                <a:lnTo>
                  <a:pt x="22906" y="215696"/>
                </a:lnTo>
                <a:lnTo>
                  <a:pt x="24433" y="204243"/>
                </a:lnTo>
                <a:lnTo>
                  <a:pt x="25960" y="203479"/>
                </a:lnTo>
                <a:lnTo>
                  <a:pt x="30923" y="208824"/>
                </a:lnTo>
                <a:lnTo>
                  <a:pt x="32832" y="206151"/>
                </a:lnTo>
                <a:lnTo>
                  <a:pt x="33213" y="194699"/>
                </a:lnTo>
                <a:lnTo>
                  <a:pt x="38176" y="187063"/>
                </a:lnTo>
                <a:lnTo>
                  <a:pt x="42376" y="184391"/>
                </a:lnTo>
                <a:lnTo>
                  <a:pt x="44284" y="178283"/>
                </a:lnTo>
                <a:lnTo>
                  <a:pt x="43521" y="172175"/>
                </a:lnTo>
                <a:lnTo>
                  <a:pt x="40467" y="168739"/>
                </a:lnTo>
                <a:lnTo>
                  <a:pt x="44284" y="165303"/>
                </a:lnTo>
                <a:lnTo>
                  <a:pt x="49629" y="165303"/>
                </a:lnTo>
                <a:lnTo>
                  <a:pt x="43521" y="158431"/>
                </a:lnTo>
                <a:lnTo>
                  <a:pt x="43139" y="155377"/>
                </a:lnTo>
                <a:lnTo>
                  <a:pt x="58028" y="140488"/>
                </a:lnTo>
                <a:lnTo>
                  <a:pt x="63372" y="130181"/>
                </a:lnTo>
                <a:lnTo>
                  <a:pt x="22906" y="138580"/>
                </a:lnTo>
                <a:lnTo>
                  <a:pt x="20233" y="137053"/>
                </a:lnTo>
                <a:lnTo>
                  <a:pt x="25578" y="130563"/>
                </a:lnTo>
                <a:lnTo>
                  <a:pt x="45430" y="117964"/>
                </a:lnTo>
                <a:lnTo>
                  <a:pt x="54974" y="116819"/>
                </a:lnTo>
                <a:lnTo>
                  <a:pt x="54974" y="114910"/>
                </a:lnTo>
                <a:lnTo>
                  <a:pt x="48866" y="108420"/>
                </a:lnTo>
                <a:lnTo>
                  <a:pt x="48866" y="104221"/>
                </a:lnTo>
                <a:lnTo>
                  <a:pt x="52683" y="97731"/>
                </a:lnTo>
                <a:lnTo>
                  <a:pt x="48484" y="89332"/>
                </a:lnTo>
                <a:lnTo>
                  <a:pt x="18706" y="62991"/>
                </a:lnTo>
                <a:lnTo>
                  <a:pt x="16416" y="49247"/>
                </a:lnTo>
                <a:lnTo>
                  <a:pt x="30159" y="44284"/>
                </a:lnTo>
                <a:lnTo>
                  <a:pt x="32068" y="32068"/>
                </a:lnTo>
                <a:lnTo>
                  <a:pt x="42757" y="21760"/>
                </a:lnTo>
                <a:lnTo>
                  <a:pt x="56883" y="18706"/>
                </a:lnTo>
                <a:lnTo>
                  <a:pt x="66808" y="9926"/>
                </a:lnTo>
                <a:lnTo>
                  <a:pt x="72917" y="10308"/>
                </a:lnTo>
                <a:lnTo>
                  <a:pt x="86660" y="19852"/>
                </a:lnTo>
                <a:lnTo>
                  <a:pt x="124073" y="37413"/>
                </a:lnTo>
                <a:lnTo>
                  <a:pt x="126745" y="36267"/>
                </a:lnTo>
                <a:lnTo>
                  <a:pt x="130563" y="24815"/>
                </a:lnTo>
                <a:lnTo>
                  <a:pt x="124454" y="14889"/>
                </a:lnTo>
                <a:lnTo>
                  <a:pt x="123309" y="6490"/>
                </a:lnTo>
                <a:lnTo>
                  <a:pt x="140107" y="0"/>
                </a:lnTo>
                <a:lnTo>
                  <a:pt x="156141" y="13362"/>
                </a:lnTo>
                <a:lnTo>
                  <a:pt x="169502" y="37031"/>
                </a:lnTo>
                <a:lnTo>
                  <a:pt x="174465" y="50393"/>
                </a:lnTo>
                <a:lnTo>
                  <a:pt x="176756" y="70244"/>
                </a:lnTo>
                <a:lnTo>
                  <a:pt x="180192" y="77116"/>
                </a:lnTo>
                <a:lnTo>
                  <a:pt x="192026" y="87805"/>
                </a:lnTo>
                <a:lnTo>
                  <a:pt x="181719" y="90859"/>
                </a:lnTo>
                <a:lnTo>
                  <a:pt x="175992" y="95059"/>
                </a:lnTo>
                <a:lnTo>
                  <a:pt x="169884" y="109184"/>
                </a:lnTo>
                <a:lnTo>
                  <a:pt x="150796" y="134762"/>
                </a:lnTo>
                <a:lnTo>
                  <a:pt x="147360" y="148124"/>
                </a:lnTo>
                <a:lnTo>
                  <a:pt x="137816" y="150796"/>
                </a:lnTo>
                <a:lnTo>
                  <a:pt x="132853" y="158431"/>
                </a:lnTo>
                <a:lnTo>
                  <a:pt x="129417" y="169884"/>
                </a:lnTo>
                <a:lnTo>
                  <a:pt x="128654" y="176374"/>
                </a:lnTo>
                <a:lnTo>
                  <a:pt x="130944" y="185536"/>
                </a:lnTo>
                <a:lnTo>
                  <a:pt x="139343" y="195844"/>
                </a:lnTo>
                <a:lnTo>
                  <a:pt x="145833" y="212260"/>
                </a:lnTo>
                <a:lnTo>
                  <a:pt x="145833" y="215696"/>
                </a:lnTo>
                <a:lnTo>
                  <a:pt x="138580" y="228675"/>
                </a:lnTo>
                <a:lnTo>
                  <a:pt x="144688" y="248909"/>
                </a:lnTo>
                <a:lnTo>
                  <a:pt x="141252" y="251963"/>
                </a:lnTo>
                <a:lnTo>
                  <a:pt x="129799" y="248527"/>
                </a:lnTo>
                <a:lnTo>
                  <a:pt x="119110" y="259598"/>
                </a:lnTo>
                <a:lnTo>
                  <a:pt x="108420" y="259216"/>
                </a:lnTo>
                <a:lnTo>
                  <a:pt x="91241" y="266852"/>
                </a:lnTo>
                <a:lnTo>
                  <a:pt x="72153" y="266852"/>
                </a:lnTo>
                <a:lnTo>
                  <a:pt x="48102" y="248909"/>
                </a:lnTo>
                <a:lnTo>
                  <a:pt x="15652" y="261125"/>
                </a:lnTo>
                <a:lnTo>
                  <a:pt x="9544" y="259980"/>
                </a:lnTo>
                <a:lnTo>
                  <a:pt x="0" y="24929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3028675" y="5284466"/>
            <a:ext cx="48102" cy="87423"/>
          </a:xfrm>
          <a:custGeom>
            <a:avLst/>
            <a:gdLst/>
            <a:ahLst/>
            <a:cxnLst/>
            <a:rect l="l" t="t" r="r" b="b"/>
            <a:pathLst>
              <a:path w="48102" h="87423">
                <a:moveTo>
                  <a:pt x="39703" y="382"/>
                </a:moveTo>
                <a:lnTo>
                  <a:pt x="45430" y="6490"/>
                </a:lnTo>
                <a:lnTo>
                  <a:pt x="47338" y="16416"/>
                </a:lnTo>
                <a:lnTo>
                  <a:pt x="48102" y="51156"/>
                </a:lnTo>
                <a:lnTo>
                  <a:pt x="45430" y="54974"/>
                </a:lnTo>
                <a:lnTo>
                  <a:pt x="39321" y="58028"/>
                </a:lnTo>
                <a:lnTo>
                  <a:pt x="34359" y="69099"/>
                </a:lnTo>
                <a:lnTo>
                  <a:pt x="27105" y="74062"/>
                </a:lnTo>
                <a:lnTo>
                  <a:pt x="22906" y="80170"/>
                </a:lnTo>
                <a:lnTo>
                  <a:pt x="10689" y="87423"/>
                </a:lnTo>
                <a:lnTo>
                  <a:pt x="7253" y="87423"/>
                </a:lnTo>
                <a:lnTo>
                  <a:pt x="9926" y="72535"/>
                </a:lnTo>
                <a:lnTo>
                  <a:pt x="0" y="75971"/>
                </a:lnTo>
                <a:lnTo>
                  <a:pt x="764" y="72535"/>
                </a:lnTo>
                <a:lnTo>
                  <a:pt x="11453" y="62227"/>
                </a:lnTo>
                <a:lnTo>
                  <a:pt x="18706" y="61464"/>
                </a:lnTo>
                <a:lnTo>
                  <a:pt x="20615" y="58791"/>
                </a:lnTo>
                <a:lnTo>
                  <a:pt x="14125" y="57264"/>
                </a:lnTo>
                <a:lnTo>
                  <a:pt x="9926" y="59173"/>
                </a:lnTo>
                <a:lnTo>
                  <a:pt x="4199" y="52683"/>
                </a:lnTo>
                <a:lnTo>
                  <a:pt x="3436" y="44284"/>
                </a:lnTo>
                <a:lnTo>
                  <a:pt x="7253" y="38940"/>
                </a:lnTo>
                <a:lnTo>
                  <a:pt x="7253" y="30159"/>
                </a:lnTo>
                <a:lnTo>
                  <a:pt x="14125" y="16034"/>
                </a:lnTo>
                <a:lnTo>
                  <a:pt x="8781" y="3436"/>
                </a:lnTo>
                <a:lnTo>
                  <a:pt x="16798" y="6872"/>
                </a:lnTo>
                <a:lnTo>
                  <a:pt x="35504" y="0"/>
                </a:lnTo>
                <a:lnTo>
                  <a:pt x="39703" y="38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078686" y="5289429"/>
            <a:ext cx="50011" cy="37413"/>
          </a:xfrm>
          <a:custGeom>
            <a:avLst/>
            <a:gdLst/>
            <a:ahLst/>
            <a:cxnLst/>
            <a:rect l="l" t="t" r="r" b="b"/>
            <a:pathLst>
              <a:path w="50011" h="37413">
                <a:moveTo>
                  <a:pt x="38558" y="3818"/>
                </a:moveTo>
                <a:lnTo>
                  <a:pt x="47720" y="382"/>
                </a:lnTo>
                <a:lnTo>
                  <a:pt x="50011" y="3818"/>
                </a:lnTo>
                <a:lnTo>
                  <a:pt x="43521" y="8399"/>
                </a:lnTo>
                <a:lnTo>
                  <a:pt x="35122" y="32068"/>
                </a:lnTo>
                <a:lnTo>
                  <a:pt x="29396" y="37413"/>
                </a:lnTo>
                <a:lnTo>
                  <a:pt x="27487" y="25196"/>
                </a:lnTo>
                <a:lnTo>
                  <a:pt x="21760" y="28632"/>
                </a:lnTo>
                <a:lnTo>
                  <a:pt x="5726" y="32450"/>
                </a:lnTo>
                <a:lnTo>
                  <a:pt x="0" y="22142"/>
                </a:lnTo>
                <a:lnTo>
                  <a:pt x="1145" y="17561"/>
                </a:lnTo>
                <a:lnTo>
                  <a:pt x="29396" y="0"/>
                </a:lnTo>
                <a:lnTo>
                  <a:pt x="33595" y="4581"/>
                </a:lnTo>
                <a:lnTo>
                  <a:pt x="38558" y="381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3058835" y="5366545"/>
            <a:ext cx="16034" cy="24815"/>
          </a:xfrm>
          <a:custGeom>
            <a:avLst/>
            <a:gdLst/>
            <a:ahLst/>
            <a:cxnLst/>
            <a:rect l="l" t="t" r="r" b="b"/>
            <a:pathLst>
              <a:path w="16034" h="24815">
                <a:moveTo>
                  <a:pt x="8017" y="2291"/>
                </a:moveTo>
                <a:lnTo>
                  <a:pt x="14889" y="3818"/>
                </a:lnTo>
                <a:lnTo>
                  <a:pt x="16034" y="8781"/>
                </a:lnTo>
                <a:lnTo>
                  <a:pt x="12216" y="21379"/>
                </a:lnTo>
                <a:lnTo>
                  <a:pt x="7253" y="24815"/>
                </a:lnTo>
                <a:lnTo>
                  <a:pt x="3054" y="19470"/>
                </a:lnTo>
                <a:lnTo>
                  <a:pt x="4199" y="15652"/>
                </a:lnTo>
                <a:lnTo>
                  <a:pt x="0" y="4581"/>
                </a:lnTo>
                <a:lnTo>
                  <a:pt x="1909" y="0"/>
                </a:lnTo>
                <a:lnTo>
                  <a:pt x="8017" y="229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3115335" y="5266523"/>
            <a:ext cx="10308" cy="20615"/>
          </a:xfrm>
          <a:custGeom>
            <a:avLst/>
            <a:gdLst/>
            <a:ahLst/>
            <a:cxnLst/>
            <a:rect l="l" t="t" r="r" b="b"/>
            <a:pathLst>
              <a:path w="10308" h="20615">
                <a:moveTo>
                  <a:pt x="9162" y="6108"/>
                </a:moveTo>
                <a:lnTo>
                  <a:pt x="9926" y="14125"/>
                </a:lnTo>
                <a:lnTo>
                  <a:pt x="9162" y="16798"/>
                </a:lnTo>
                <a:lnTo>
                  <a:pt x="4963" y="18325"/>
                </a:lnTo>
                <a:lnTo>
                  <a:pt x="5345" y="20615"/>
                </a:lnTo>
                <a:lnTo>
                  <a:pt x="1909" y="17561"/>
                </a:lnTo>
                <a:lnTo>
                  <a:pt x="2291" y="11453"/>
                </a:lnTo>
                <a:lnTo>
                  <a:pt x="0" y="6872"/>
                </a:lnTo>
                <a:lnTo>
                  <a:pt x="2672" y="1909"/>
                </a:lnTo>
                <a:lnTo>
                  <a:pt x="7253" y="0"/>
                </a:lnTo>
                <a:lnTo>
                  <a:pt x="10308" y="2291"/>
                </a:lnTo>
                <a:lnTo>
                  <a:pt x="9162" y="6108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079068" y="5344785"/>
            <a:ext cx="9544" cy="11835"/>
          </a:xfrm>
          <a:custGeom>
            <a:avLst/>
            <a:gdLst/>
            <a:ahLst/>
            <a:cxnLst/>
            <a:rect l="l" t="t" r="r" b="b"/>
            <a:pathLst>
              <a:path w="9544" h="11835">
                <a:moveTo>
                  <a:pt x="5726" y="0"/>
                </a:moveTo>
                <a:lnTo>
                  <a:pt x="8781" y="1527"/>
                </a:lnTo>
                <a:lnTo>
                  <a:pt x="9544" y="4963"/>
                </a:lnTo>
                <a:lnTo>
                  <a:pt x="0" y="11835"/>
                </a:lnTo>
                <a:lnTo>
                  <a:pt x="382" y="3436"/>
                </a:lnTo>
                <a:lnTo>
                  <a:pt x="5726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198941" y="5006543"/>
            <a:ext cx="247000" cy="232875"/>
          </a:xfrm>
          <a:custGeom>
            <a:avLst/>
            <a:gdLst/>
            <a:ahLst/>
            <a:cxnLst/>
            <a:rect l="l" t="t" r="r" b="b"/>
            <a:pathLst>
              <a:path w="247000" h="232875">
                <a:moveTo>
                  <a:pt x="73680" y="17179"/>
                </a:moveTo>
                <a:lnTo>
                  <a:pt x="84751" y="19088"/>
                </a:lnTo>
                <a:lnTo>
                  <a:pt x="90096" y="24815"/>
                </a:lnTo>
                <a:lnTo>
                  <a:pt x="106512" y="26723"/>
                </a:lnTo>
                <a:lnTo>
                  <a:pt x="116437" y="24815"/>
                </a:lnTo>
                <a:lnTo>
                  <a:pt x="127509" y="12598"/>
                </a:lnTo>
                <a:lnTo>
                  <a:pt x="132090" y="4199"/>
                </a:lnTo>
                <a:lnTo>
                  <a:pt x="136671" y="1909"/>
                </a:lnTo>
                <a:lnTo>
                  <a:pt x="150032" y="0"/>
                </a:lnTo>
                <a:lnTo>
                  <a:pt x="157286" y="3818"/>
                </a:lnTo>
                <a:lnTo>
                  <a:pt x="165303" y="3818"/>
                </a:lnTo>
                <a:lnTo>
                  <a:pt x="169502" y="10308"/>
                </a:lnTo>
                <a:lnTo>
                  <a:pt x="177519" y="25196"/>
                </a:lnTo>
                <a:lnTo>
                  <a:pt x="179428" y="35122"/>
                </a:lnTo>
                <a:lnTo>
                  <a:pt x="177519" y="41994"/>
                </a:lnTo>
                <a:lnTo>
                  <a:pt x="179046" y="48484"/>
                </a:lnTo>
                <a:lnTo>
                  <a:pt x="173320" y="61464"/>
                </a:lnTo>
                <a:lnTo>
                  <a:pt x="172938" y="67190"/>
                </a:lnTo>
                <a:lnTo>
                  <a:pt x="171029" y="67954"/>
                </a:lnTo>
                <a:lnTo>
                  <a:pt x="163394" y="63754"/>
                </a:lnTo>
                <a:lnTo>
                  <a:pt x="159958" y="65281"/>
                </a:lnTo>
                <a:lnTo>
                  <a:pt x="158813" y="75589"/>
                </a:lnTo>
                <a:lnTo>
                  <a:pt x="152323" y="77879"/>
                </a:lnTo>
                <a:lnTo>
                  <a:pt x="151178" y="81697"/>
                </a:lnTo>
                <a:lnTo>
                  <a:pt x="143543" y="82461"/>
                </a:lnTo>
                <a:lnTo>
                  <a:pt x="138961" y="77498"/>
                </a:lnTo>
                <a:lnTo>
                  <a:pt x="133617" y="78261"/>
                </a:lnTo>
                <a:lnTo>
                  <a:pt x="132090" y="83988"/>
                </a:lnTo>
                <a:lnTo>
                  <a:pt x="134380" y="100403"/>
                </a:lnTo>
                <a:lnTo>
                  <a:pt x="141634" y="104985"/>
                </a:lnTo>
                <a:lnTo>
                  <a:pt x="154614" y="105366"/>
                </a:lnTo>
                <a:lnTo>
                  <a:pt x="162631" y="100785"/>
                </a:lnTo>
                <a:lnTo>
                  <a:pt x="171793" y="104985"/>
                </a:lnTo>
                <a:lnTo>
                  <a:pt x="173702" y="101167"/>
                </a:lnTo>
                <a:lnTo>
                  <a:pt x="195844" y="107657"/>
                </a:lnTo>
                <a:lnTo>
                  <a:pt x="208060" y="101549"/>
                </a:lnTo>
                <a:lnTo>
                  <a:pt x="211496" y="102312"/>
                </a:lnTo>
                <a:lnTo>
                  <a:pt x="205388" y="114529"/>
                </a:lnTo>
                <a:lnTo>
                  <a:pt x="205388" y="118346"/>
                </a:lnTo>
                <a:lnTo>
                  <a:pt x="197371" y="125600"/>
                </a:lnTo>
                <a:lnTo>
                  <a:pt x="193172" y="135907"/>
                </a:lnTo>
                <a:lnTo>
                  <a:pt x="199662" y="139725"/>
                </a:lnTo>
                <a:lnTo>
                  <a:pt x="205006" y="135907"/>
                </a:lnTo>
                <a:lnTo>
                  <a:pt x="213023" y="136671"/>
                </a:lnTo>
                <a:lnTo>
                  <a:pt x="205006" y="144306"/>
                </a:lnTo>
                <a:lnTo>
                  <a:pt x="203861" y="146978"/>
                </a:lnTo>
                <a:lnTo>
                  <a:pt x="207297" y="148887"/>
                </a:lnTo>
                <a:lnTo>
                  <a:pt x="209206" y="147742"/>
                </a:lnTo>
                <a:lnTo>
                  <a:pt x="216841" y="150414"/>
                </a:lnTo>
                <a:lnTo>
                  <a:pt x="217604" y="144688"/>
                </a:lnTo>
                <a:lnTo>
                  <a:pt x="219131" y="144688"/>
                </a:lnTo>
                <a:lnTo>
                  <a:pt x="222185" y="150796"/>
                </a:lnTo>
                <a:lnTo>
                  <a:pt x="226003" y="152705"/>
                </a:lnTo>
                <a:lnTo>
                  <a:pt x="229057" y="150414"/>
                </a:lnTo>
                <a:lnTo>
                  <a:pt x="229821" y="144688"/>
                </a:lnTo>
                <a:lnTo>
                  <a:pt x="233257" y="151560"/>
                </a:lnTo>
                <a:lnTo>
                  <a:pt x="232493" y="154614"/>
                </a:lnTo>
                <a:lnTo>
                  <a:pt x="216841" y="155759"/>
                </a:lnTo>
                <a:lnTo>
                  <a:pt x="212260" y="164539"/>
                </a:lnTo>
                <a:lnTo>
                  <a:pt x="211496" y="171411"/>
                </a:lnTo>
                <a:lnTo>
                  <a:pt x="217604" y="177138"/>
                </a:lnTo>
                <a:lnTo>
                  <a:pt x="220658" y="177138"/>
                </a:lnTo>
                <a:lnTo>
                  <a:pt x="222567" y="180955"/>
                </a:lnTo>
                <a:lnTo>
                  <a:pt x="226385" y="179428"/>
                </a:lnTo>
                <a:lnTo>
                  <a:pt x="230202" y="182100"/>
                </a:lnTo>
                <a:lnTo>
                  <a:pt x="232493" y="180955"/>
                </a:lnTo>
                <a:lnTo>
                  <a:pt x="233257" y="183246"/>
                </a:lnTo>
                <a:lnTo>
                  <a:pt x="237456" y="179046"/>
                </a:lnTo>
                <a:lnTo>
                  <a:pt x="246618" y="181337"/>
                </a:lnTo>
                <a:lnTo>
                  <a:pt x="247000" y="183628"/>
                </a:lnTo>
                <a:lnTo>
                  <a:pt x="243182" y="182864"/>
                </a:lnTo>
                <a:lnTo>
                  <a:pt x="235547" y="185918"/>
                </a:lnTo>
                <a:lnTo>
                  <a:pt x="229439" y="190881"/>
                </a:lnTo>
                <a:lnTo>
                  <a:pt x="227148" y="194317"/>
                </a:lnTo>
                <a:lnTo>
                  <a:pt x="230584" y="198898"/>
                </a:lnTo>
                <a:lnTo>
                  <a:pt x="221804" y="209587"/>
                </a:lnTo>
                <a:lnTo>
                  <a:pt x="230202" y="208824"/>
                </a:lnTo>
                <a:lnTo>
                  <a:pt x="229821" y="213787"/>
                </a:lnTo>
                <a:lnTo>
                  <a:pt x="216841" y="221422"/>
                </a:lnTo>
                <a:lnTo>
                  <a:pt x="207679" y="220277"/>
                </a:lnTo>
                <a:lnTo>
                  <a:pt x="205388" y="232875"/>
                </a:lnTo>
                <a:lnTo>
                  <a:pt x="198898" y="232493"/>
                </a:lnTo>
                <a:lnTo>
                  <a:pt x="193172" y="214168"/>
                </a:lnTo>
                <a:lnTo>
                  <a:pt x="183628" y="210733"/>
                </a:lnTo>
                <a:lnTo>
                  <a:pt x="178665" y="211114"/>
                </a:lnTo>
                <a:lnTo>
                  <a:pt x="170648" y="224476"/>
                </a:lnTo>
                <a:lnTo>
                  <a:pt x="150032" y="226003"/>
                </a:lnTo>
                <a:lnTo>
                  <a:pt x="140107" y="230202"/>
                </a:lnTo>
                <a:lnTo>
                  <a:pt x="135526" y="229439"/>
                </a:lnTo>
                <a:lnTo>
                  <a:pt x="132853" y="226385"/>
                </a:lnTo>
                <a:lnTo>
                  <a:pt x="132853" y="217986"/>
                </a:lnTo>
                <a:lnTo>
                  <a:pt x="128272" y="212641"/>
                </a:lnTo>
                <a:lnTo>
                  <a:pt x="122546" y="212260"/>
                </a:lnTo>
                <a:lnTo>
                  <a:pt x="113002" y="215696"/>
                </a:lnTo>
                <a:lnTo>
                  <a:pt x="101549" y="213405"/>
                </a:lnTo>
                <a:lnTo>
                  <a:pt x="85896" y="200043"/>
                </a:lnTo>
                <a:lnTo>
                  <a:pt x="82461" y="193172"/>
                </a:lnTo>
                <a:lnTo>
                  <a:pt x="80934" y="175992"/>
                </a:lnTo>
                <a:lnTo>
                  <a:pt x="75207" y="159958"/>
                </a:lnTo>
                <a:lnTo>
                  <a:pt x="61845" y="136289"/>
                </a:lnTo>
                <a:lnTo>
                  <a:pt x="45811" y="122927"/>
                </a:lnTo>
                <a:lnTo>
                  <a:pt x="29014" y="129417"/>
                </a:lnTo>
                <a:lnTo>
                  <a:pt x="30159" y="137816"/>
                </a:lnTo>
                <a:lnTo>
                  <a:pt x="36267" y="147742"/>
                </a:lnTo>
                <a:lnTo>
                  <a:pt x="32450" y="159195"/>
                </a:lnTo>
                <a:lnTo>
                  <a:pt x="24815" y="159195"/>
                </a:lnTo>
                <a:lnTo>
                  <a:pt x="1909" y="147360"/>
                </a:lnTo>
                <a:lnTo>
                  <a:pt x="6108" y="132090"/>
                </a:lnTo>
                <a:lnTo>
                  <a:pt x="0" y="110329"/>
                </a:lnTo>
                <a:lnTo>
                  <a:pt x="3436" y="95059"/>
                </a:lnTo>
                <a:lnTo>
                  <a:pt x="2291" y="83988"/>
                </a:lnTo>
                <a:lnTo>
                  <a:pt x="11835" y="62991"/>
                </a:lnTo>
                <a:lnTo>
                  <a:pt x="22142" y="50393"/>
                </a:lnTo>
                <a:lnTo>
                  <a:pt x="30541" y="45811"/>
                </a:lnTo>
                <a:lnTo>
                  <a:pt x="58791" y="47338"/>
                </a:lnTo>
                <a:lnTo>
                  <a:pt x="63754" y="45811"/>
                </a:lnTo>
                <a:lnTo>
                  <a:pt x="69862" y="36267"/>
                </a:lnTo>
                <a:lnTo>
                  <a:pt x="68717" y="24433"/>
                </a:lnTo>
                <a:lnTo>
                  <a:pt x="73680" y="1717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3174127" y="5217276"/>
            <a:ext cx="230202" cy="354657"/>
          </a:xfrm>
          <a:custGeom>
            <a:avLst/>
            <a:gdLst/>
            <a:ahLst/>
            <a:cxnLst/>
            <a:rect l="l" t="t" r="r" b="b"/>
            <a:pathLst>
              <a:path w="230202" h="354657">
                <a:moveTo>
                  <a:pt x="230202" y="22142"/>
                </a:moveTo>
                <a:lnTo>
                  <a:pt x="227148" y="33213"/>
                </a:lnTo>
                <a:lnTo>
                  <a:pt x="225621" y="34359"/>
                </a:lnTo>
                <a:lnTo>
                  <a:pt x="220277" y="29396"/>
                </a:lnTo>
                <a:lnTo>
                  <a:pt x="210351" y="42376"/>
                </a:lnTo>
                <a:lnTo>
                  <a:pt x="209587" y="49247"/>
                </a:lnTo>
                <a:lnTo>
                  <a:pt x="205006" y="57264"/>
                </a:lnTo>
                <a:lnTo>
                  <a:pt x="197371" y="58791"/>
                </a:lnTo>
                <a:lnTo>
                  <a:pt x="193172" y="70244"/>
                </a:lnTo>
                <a:lnTo>
                  <a:pt x="195462" y="75971"/>
                </a:lnTo>
                <a:lnTo>
                  <a:pt x="198898" y="75971"/>
                </a:lnTo>
                <a:lnTo>
                  <a:pt x="203479" y="80934"/>
                </a:lnTo>
                <a:lnTo>
                  <a:pt x="200043" y="85515"/>
                </a:lnTo>
                <a:lnTo>
                  <a:pt x="195462" y="86660"/>
                </a:lnTo>
                <a:lnTo>
                  <a:pt x="188590" y="84751"/>
                </a:lnTo>
                <a:lnTo>
                  <a:pt x="187827" y="89332"/>
                </a:lnTo>
                <a:lnTo>
                  <a:pt x="194317" y="98113"/>
                </a:lnTo>
                <a:lnTo>
                  <a:pt x="182482" y="106512"/>
                </a:lnTo>
                <a:lnTo>
                  <a:pt x="180573" y="118728"/>
                </a:lnTo>
                <a:lnTo>
                  <a:pt x="175229" y="127127"/>
                </a:lnTo>
                <a:lnTo>
                  <a:pt x="146978" y="231348"/>
                </a:lnTo>
                <a:lnTo>
                  <a:pt x="148505" y="244709"/>
                </a:lnTo>
                <a:lnTo>
                  <a:pt x="150796" y="248909"/>
                </a:lnTo>
                <a:lnTo>
                  <a:pt x="156522" y="251199"/>
                </a:lnTo>
                <a:lnTo>
                  <a:pt x="152323" y="259598"/>
                </a:lnTo>
                <a:lnTo>
                  <a:pt x="147360" y="286703"/>
                </a:lnTo>
                <a:lnTo>
                  <a:pt x="148505" y="293957"/>
                </a:lnTo>
                <a:lnTo>
                  <a:pt x="139725" y="302356"/>
                </a:lnTo>
                <a:lnTo>
                  <a:pt x="134762" y="314190"/>
                </a:lnTo>
                <a:lnTo>
                  <a:pt x="136289" y="325643"/>
                </a:lnTo>
                <a:lnTo>
                  <a:pt x="132853" y="329842"/>
                </a:lnTo>
                <a:lnTo>
                  <a:pt x="130563" y="343204"/>
                </a:lnTo>
                <a:lnTo>
                  <a:pt x="125600" y="354657"/>
                </a:lnTo>
                <a:lnTo>
                  <a:pt x="121400" y="354275"/>
                </a:lnTo>
                <a:lnTo>
                  <a:pt x="122927" y="350839"/>
                </a:lnTo>
                <a:lnTo>
                  <a:pt x="111093" y="352748"/>
                </a:lnTo>
                <a:lnTo>
                  <a:pt x="108039" y="350839"/>
                </a:lnTo>
                <a:lnTo>
                  <a:pt x="106893" y="342441"/>
                </a:lnTo>
                <a:lnTo>
                  <a:pt x="100785" y="334805"/>
                </a:lnTo>
                <a:lnTo>
                  <a:pt x="94295" y="335187"/>
                </a:lnTo>
                <a:lnTo>
                  <a:pt x="88569" y="330606"/>
                </a:lnTo>
                <a:lnTo>
                  <a:pt x="95822" y="317626"/>
                </a:lnTo>
                <a:lnTo>
                  <a:pt x="96586" y="305410"/>
                </a:lnTo>
                <a:lnTo>
                  <a:pt x="93532" y="298920"/>
                </a:lnTo>
                <a:lnTo>
                  <a:pt x="89714" y="295866"/>
                </a:lnTo>
                <a:lnTo>
                  <a:pt x="79025" y="294339"/>
                </a:lnTo>
                <a:lnTo>
                  <a:pt x="66045" y="287849"/>
                </a:lnTo>
                <a:lnTo>
                  <a:pt x="59555" y="268760"/>
                </a:lnTo>
                <a:lnTo>
                  <a:pt x="52301" y="259980"/>
                </a:lnTo>
                <a:lnTo>
                  <a:pt x="37413" y="252726"/>
                </a:lnTo>
                <a:lnTo>
                  <a:pt x="34740" y="244328"/>
                </a:lnTo>
                <a:lnTo>
                  <a:pt x="35886" y="232875"/>
                </a:lnTo>
                <a:lnTo>
                  <a:pt x="34359" y="228675"/>
                </a:lnTo>
                <a:lnTo>
                  <a:pt x="20233" y="217223"/>
                </a:lnTo>
                <a:lnTo>
                  <a:pt x="0" y="184773"/>
                </a:lnTo>
                <a:lnTo>
                  <a:pt x="2672" y="179046"/>
                </a:lnTo>
                <a:lnTo>
                  <a:pt x="24433" y="178665"/>
                </a:lnTo>
                <a:lnTo>
                  <a:pt x="38940" y="171411"/>
                </a:lnTo>
                <a:lnTo>
                  <a:pt x="49629" y="171793"/>
                </a:lnTo>
                <a:lnTo>
                  <a:pt x="60318" y="160722"/>
                </a:lnTo>
                <a:lnTo>
                  <a:pt x="69481" y="163776"/>
                </a:lnTo>
                <a:lnTo>
                  <a:pt x="74062" y="163012"/>
                </a:lnTo>
                <a:lnTo>
                  <a:pt x="74444" y="156141"/>
                </a:lnTo>
                <a:lnTo>
                  <a:pt x="69099" y="140870"/>
                </a:lnTo>
                <a:lnTo>
                  <a:pt x="76352" y="127890"/>
                </a:lnTo>
                <a:lnTo>
                  <a:pt x="76352" y="124454"/>
                </a:lnTo>
                <a:lnTo>
                  <a:pt x="69862" y="108039"/>
                </a:lnTo>
                <a:lnTo>
                  <a:pt x="61464" y="97731"/>
                </a:lnTo>
                <a:lnTo>
                  <a:pt x="59173" y="88569"/>
                </a:lnTo>
                <a:lnTo>
                  <a:pt x="59937" y="82079"/>
                </a:lnTo>
                <a:lnTo>
                  <a:pt x="66045" y="66045"/>
                </a:lnTo>
                <a:lnTo>
                  <a:pt x="68335" y="62991"/>
                </a:lnTo>
                <a:lnTo>
                  <a:pt x="77879" y="60318"/>
                </a:lnTo>
                <a:lnTo>
                  <a:pt x="81315" y="46957"/>
                </a:lnTo>
                <a:lnTo>
                  <a:pt x="100403" y="21379"/>
                </a:lnTo>
                <a:lnTo>
                  <a:pt x="106512" y="7253"/>
                </a:lnTo>
                <a:lnTo>
                  <a:pt x="109566" y="4581"/>
                </a:lnTo>
                <a:lnTo>
                  <a:pt x="122546" y="0"/>
                </a:lnTo>
                <a:lnTo>
                  <a:pt x="133998" y="4963"/>
                </a:lnTo>
                <a:lnTo>
                  <a:pt x="153087" y="1909"/>
                </a:lnTo>
                <a:lnTo>
                  <a:pt x="157668" y="7253"/>
                </a:lnTo>
                <a:lnTo>
                  <a:pt x="157668" y="15652"/>
                </a:lnTo>
                <a:lnTo>
                  <a:pt x="160340" y="18706"/>
                </a:lnTo>
                <a:lnTo>
                  <a:pt x="164921" y="19470"/>
                </a:lnTo>
                <a:lnTo>
                  <a:pt x="174847" y="15270"/>
                </a:lnTo>
                <a:lnTo>
                  <a:pt x="195462" y="13743"/>
                </a:lnTo>
                <a:lnTo>
                  <a:pt x="203479" y="382"/>
                </a:lnTo>
                <a:lnTo>
                  <a:pt x="208442" y="0"/>
                </a:lnTo>
                <a:lnTo>
                  <a:pt x="217986" y="3436"/>
                </a:lnTo>
                <a:lnTo>
                  <a:pt x="223713" y="21760"/>
                </a:lnTo>
                <a:lnTo>
                  <a:pt x="230202" y="2214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3060362" y="5378380"/>
            <a:ext cx="210351" cy="284031"/>
          </a:xfrm>
          <a:custGeom>
            <a:avLst/>
            <a:gdLst/>
            <a:ahLst/>
            <a:cxnLst/>
            <a:rect l="l" t="t" r="r" b="b"/>
            <a:pathLst>
              <a:path w="210351" h="284031">
                <a:moveTo>
                  <a:pt x="202334" y="169502"/>
                </a:moveTo>
                <a:lnTo>
                  <a:pt x="194317" y="171029"/>
                </a:lnTo>
                <a:lnTo>
                  <a:pt x="184009" y="177138"/>
                </a:lnTo>
                <a:lnTo>
                  <a:pt x="175611" y="195844"/>
                </a:lnTo>
                <a:lnTo>
                  <a:pt x="193172" y="204243"/>
                </a:lnTo>
                <a:lnTo>
                  <a:pt x="193172" y="209206"/>
                </a:lnTo>
                <a:lnTo>
                  <a:pt x="187445" y="215696"/>
                </a:lnTo>
                <a:lnTo>
                  <a:pt x="190881" y="217223"/>
                </a:lnTo>
                <a:lnTo>
                  <a:pt x="197371" y="214168"/>
                </a:lnTo>
                <a:lnTo>
                  <a:pt x="198898" y="216459"/>
                </a:lnTo>
                <a:lnTo>
                  <a:pt x="184773" y="229821"/>
                </a:lnTo>
                <a:lnTo>
                  <a:pt x="174465" y="230584"/>
                </a:lnTo>
                <a:lnTo>
                  <a:pt x="174083" y="235929"/>
                </a:lnTo>
                <a:lnTo>
                  <a:pt x="166830" y="250054"/>
                </a:lnTo>
                <a:lnTo>
                  <a:pt x="158049" y="257308"/>
                </a:lnTo>
                <a:lnTo>
                  <a:pt x="132090" y="265706"/>
                </a:lnTo>
                <a:lnTo>
                  <a:pt x="127127" y="271051"/>
                </a:lnTo>
                <a:lnTo>
                  <a:pt x="119110" y="273342"/>
                </a:lnTo>
                <a:lnTo>
                  <a:pt x="109566" y="283649"/>
                </a:lnTo>
                <a:lnTo>
                  <a:pt x="105748" y="284031"/>
                </a:lnTo>
                <a:lnTo>
                  <a:pt x="106893" y="267997"/>
                </a:lnTo>
                <a:lnTo>
                  <a:pt x="122164" y="255017"/>
                </a:lnTo>
                <a:lnTo>
                  <a:pt x="126745" y="239365"/>
                </a:lnTo>
                <a:lnTo>
                  <a:pt x="124454" y="234784"/>
                </a:lnTo>
                <a:lnTo>
                  <a:pt x="129799" y="225621"/>
                </a:lnTo>
                <a:lnTo>
                  <a:pt x="131708" y="217604"/>
                </a:lnTo>
                <a:lnTo>
                  <a:pt x="132471" y="200425"/>
                </a:lnTo>
                <a:lnTo>
                  <a:pt x="123309" y="178283"/>
                </a:lnTo>
                <a:lnTo>
                  <a:pt x="114529" y="172556"/>
                </a:lnTo>
                <a:lnTo>
                  <a:pt x="112620" y="166066"/>
                </a:lnTo>
                <a:lnTo>
                  <a:pt x="114910" y="155377"/>
                </a:lnTo>
                <a:lnTo>
                  <a:pt x="113002" y="151178"/>
                </a:lnTo>
                <a:lnTo>
                  <a:pt x="101549" y="148887"/>
                </a:lnTo>
                <a:lnTo>
                  <a:pt x="93913" y="144688"/>
                </a:lnTo>
                <a:lnTo>
                  <a:pt x="92386" y="141634"/>
                </a:lnTo>
                <a:lnTo>
                  <a:pt x="96968" y="135144"/>
                </a:lnTo>
                <a:lnTo>
                  <a:pt x="101549" y="132471"/>
                </a:lnTo>
                <a:lnTo>
                  <a:pt x="111475" y="133235"/>
                </a:lnTo>
                <a:lnTo>
                  <a:pt x="116056" y="134380"/>
                </a:lnTo>
                <a:lnTo>
                  <a:pt x="118346" y="138580"/>
                </a:lnTo>
                <a:lnTo>
                  <a:pt x="118346" y="146978"/>
                </a:lnTo>
                <a:lnTo>
                  <a:pt x="123691" y="147742"/>
                </a:lnTo>
                <a:lnTo>
                  <a:pt x="133235" y="135144"/>
                </a:lnTo>
                <a:lnTo>
                  <a:pt x="135526" y="125600"/>
                </a:lnTo>
                <a:lnTo>
                  <a:pt x="134380" y="116819"/>
                </a:lnTo>
                <a:lnTo>
                  <a:pt x="129036" y="111093"/>
                </a:lnTo>
                <a:lnTo>
                  <a:pt x="121400" y="111475"/>
                </a:lnTo>
                <a:lnTo>
                  <a:pt x="111093" y="107275"/>
                </a:lnTo>
                <a:lnTo>
                  <a:pt x="103076" y="109947"/>
                </a:lnTo>
                <a:lnTo>
                  <a:pt x="96968" y="117964"/>
                </a:lnTo>
                <a:lnTo>
                  <a:pt x="94677" y="128654"/>
                </a:lnTo>
                <a:lnTo>
                  <a:pt x="87805" y="137816"/>
                </a:lnTo>
                <a:lnTo>
                  <a:pt x="82842" y="152323"/>
                </a:lnTo>
                <a:lnTo>
                  <a:pt x="77879" y="174083"/>
                </a:lnTo>
                <a:lnTo>
                  <a:pt x="88951" y="208060"/>
                </a:lnTo>
                <a:lnTo>
                  <a:pt x="94677" y="211114"/>
                </a:lnTo>
                <a:lnTo>
                  <a:pt x="98876" y="217223"/>
                </a:lnTo>
                <a:lnTo>
                  <a:pt x="106130" y="218368"/>
                </a:lnTo>
                <a:lnTo>
                  <a:pt x="101930" y="239365"/>
                </a:lnTo>
                <a:lnTo>
                  <a:pt x="91623" y="247000"/>
                </a:lnTo>
                <a:lnTo>
                  <a:pt x="88951" y="243946"/>
                </a:lnTo>
                <a:lnTo>
                  <a:pt x="81697" y="245091"/>
                </a:lnTo>
                <a:lnTo>
                  <a:pt x="79025" y="243564"/>
                </a:lnTo>
                <a:lnTo>
                  <a:pt x="73680" y="229439"/>
                </a:lnTo>
                <a:lnTo>
                  <a:pt x="64900" y="223713"/>
                </a:lnTo>
                <a:lnTo>
                  <a:pt x="30541" y="222949"/>
                </a:lnTo>
                <a:lnTo>
                  <a:pt x="25196" y="225240"/>
                </a:lnTo>
                <a:lnTo>
                  <a:pt x="20233" y="224476"/>
                </a:lnTo>
                <a:lnTo>
                  <a:pt x="11835" y="204624"/>
                </a:lnTo>
                <a:lnTo>
                  <a:pt x="17179" y="205388"/>
                </a:lnTo>
                <a:lnTo>
                  <a:pt x="15270" y="198134"/>
                </a:lnTo>
                <a:lnTo>
                  <a:pt x="0" y="184773"/>
                </a:lnTo>
                <a:lnTo>
                  <a:pt x="6490" y="181337"/>
                </a:lnTo>
                <a:lnTo>
                  <a:pt x="12598" y="182864"/>
                </a:lnTo>
                <a:lnTo>
                  <a:pt x="21379" y="191645"/>
                </a:lnTo>
                <a:lnTo>
                  <a:pt x="33977" y="175992"/>
                </a:lnTo>
                <a:lnTo>
                  <a:pt x="38558" y="164158"/>
                </a:lnTo>
                <a:lnTo>
                  <a:pt x="41994" y="147360"/>
                </a:lnTo>
                <a:lnTo>
                  <a:pt x="40085" y="141252"/>
                </a:lnTo>
                <a:lnTo>
                  <a:pt x="42757" y="136289"/>
                </a:lnTo>
                <a:lnTo>
                  <a:pt x="40467" y="127890"/>
                </a:lnTo>
                <a:lnTo>
                  <a:pt x="27487" y="108420"/>
                </a:lnTo>
                <a:lnTo>
                  <a:pt x="12598" y="99258"/>
                </a:lnTo>
                <a:lnTo>
                  <a:pt x="10308" y="91623"/>
                </a:lnTo>
                <a:lnTo>
                  <a:pt x="13743" y="80552"/>
                </a:lnTo>
                <a:lnTo>
                  <a:pt x="22524" y="84369"/>
                </a:lnTo>
                <a:lnTo>
                  <a:pt x="15270" y="74825"/>
                </a:lnTo>
                <a:lnTo>
                  <a:pt x="18706" y="67954"/>
                </a:lnTo>
                <a:lnTo>
                  <a:pt x="19852" y="57264"/>
                </a:lnTo>
                <a:lnTo>
                  <a:pt x="16798" y="46957"/>
                </a:lnTo>
                <a:lnTo>
                  <a:pt x="10689" y="40467"/>
                </a:lnTo>
                <a:lnTo>
                  <a:pt x="10308" y="35886"/>
                </a:lnTo>
                <a:lnTo>
                  <a:pt x="16416" y="28250"/>
                </a:lnTo>
                <a:lnTo>
                  <a:pt x="16416" y="22524"/>
                </a:lnTo>
                <a:lnTo>
                  <a:pt x="11835" y="17179"/>
                </a:lnTo>
                <a:lnTo>
                  <a:pt x="17179" y="10689"/>
                </a:lnTo>
                <a:lnTo>
                  <a:pt x="25196" y="7253"/>
                </a:lnTo>
                <a:lnTo>
                  <a:pt x="31304" y="15652"/>
                </a:lnTo>
                <a:lnTo>
                  <a:pt x="41612" y="8781"/>
                </a:lnTo>
                <a:lnTo>
                  <a:pt x="44284" y="382"/>
                </a:lnTo>
                <a:lnTo>
                  <a:pt x="53828" y="11071"/>
                </a:lnTo>
                <a:lnTo>
                  <a:pt x="59937" y="12216"/>
                </a:lnTo>
                <a:lnTo>
                  <a:pt x="92386" y="0"/>
                </a:lnTo>
                <a:lnTo>
                  <a:pt x="116437" y="17943"/>
                </a:lnTo>
                <a:lnTo>
                  <a:pt x="113765" y="23669"/>
                </a:lnTo>
                <a:lnTo>
                  <a:pt x="130563" y="51156"/>
                </a:lnTo>
                <a:lnTo>
                  <a:pt x="148124" y="67572"/>
                </a:lnTo>
                <a:lnTo>
                  <a:pt x="149651" y="71771"/>
                </a:lnTo>
                <a:lnTo>
                  <a:pt x="148505" y="83224"/>
                </a:lnTo>
                <a:lnTo>
                  <a:pt x="151178" y="91623"/>
                </a:lnTo>
                <a:lnTo>
                  <a:pt x="166066" y="98876"/>
                </a:lnTo>
                <a:lnTo>
                  <a:pt x="173320" y="107657"/>
                </a:lnTo>
                <a:lnTo>
                  <a:pt x="175992" y="119492"/>
                </a:lnTo>
                <a:lnTo>
                  <a:pt x="182100" y="129036"/>
                </a:lnTo>
                <a:lnTo>
                  <a:pt x="193935" y="133617"/>
                </a:lnTo>
                <a:lnTo>
                  <a:pt x="203479" y="134762"/>
                </a:lnTo>
                <a:lnTo>
                  <a:pt x="207297" y="137816"/>
                </a:lnTo>
                <a:lnTo>
                  <a:pt x="210351" y="144306"/>
                </a:lnTo>
                <a:lnTo>
                  <a:pt x="209587" y="156522"/>
                </a:lnTo>
                <a:lnTo>
                  <a:pt x="202334" y="16950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110754" y="5793355"/>
            <a:ext cx="58410" cy="59173"/>
          </a:xfrm>
          <a:custGeom>
            <a:avLst/>
            <a:gdLst/>
            <a:ahLst/>
            <a:cxnLst/>
            <a:rect l="l" t="t" r="r" b="b"/>
            <a:pathLst>
              <a:path w="58410" h="59173">
                <a:moveTo>
                  <a:pt x="58410" y="22906"/>
                </a:moveTo>
                <a:lnTo>
                  <a:pt x="57646" y="31304"/>
                </a:lnTo>
                <a:lnTo>
                  <a:pt x="53065" y="43521"/>
                </a:lnTo>
                <a:lnTo>
                  <a:pt x="44666" y="52683"/>
                </a:lnTo>
                <a:lnTo>
                  <a:pt x="39321" y="56883"/>
                </a:lnTo>
                <a:lnTo>
                  <a:pt x="21379" y="59173"/>
                </a:lnTo>
                <a:lnTo>
                  <a:pt x="12216" y="56119"/>
                </a:lnTo>
                <a:lnTo>
                  <a:pt x="9926" y="51920"/>
                </a:lnTo>
                <a:lnTo>
                  <a:pt x="1909" y="31686"/>
                </a:lnTo>
                <a:lnTo>
                  <a:pt x="0" y="17943"/>
                </a:lnTo>
                <a:lnTo>
                  <a:pt x="9162" y="16798"/>
                </a:lnTo>
                <a:lnTo>
                  <a:pt x="17943" y="2672"/>
                </a:lnTo>
                <a:lnTo>
                  <a:pt x="22142" y="2672"/>
                </a:lnTo>
                <a:lnTo>
                  <a:pt x="24051" y="0"/>
                </a:lnTo>
                <a:lnTo>
                  <a:pt x="43903" y="13743"/>
                </a:lnTo>
                <a:lnTo>
                  <a:pt x="51538" y="16034"/>
                </a:lnTo>
                <a:lnTo>
                  <a:pt x="58410" y="229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3203904" y="5702114"/>
            <a:ext cx="46575" cy="121782"/>
          </a:xfrm>
          <a:custGeom>
            <a:avLst/>
            <a:gdLst/>
            <a:ahLst/>
            <a:cxnLst/>
            <a:rect l="l" t="t" r="r" b="b"/>
            <a:pathLst>
              <a:path w="46575" h="121782">
                <a:moveTo>
                  <a:pt x="39321" y="382"/>
                </a:moveTo>
                <a:lnTo>
                  <a:pt x="41230" y="0"/>
                </a:lnTo>
                <a:lnTo>
                  <a:pt x="46575" y="14507"/>
                </a:lnTo>
                <a:lnTo>
                  <a:pt x="43139" y="17561"/>
                </a:lnTo>
                <a:lnTo>
                  <a:pt x="44666" y="34740"/>
                </a:lnTo>
                <a:lnTo>
                  <a:pt x="39703" y="43903"/>
                </a:lnTo>
                <a:lnTo>
                  <a:pt x="40467" y="56119"/>
                </a:lnTo>
                <a:lnTo>
                  <a:pt x="36649" y="61845"/>
                </a:lnTo>
                <a:lnTo>
                  <a:pt x="36267" y="69481"/>
                </a:lnTo>
                <a:lnTo>
                  <a:pt x="29777" y="71008"/>
                </a:lnTo>
                <a:lnTo>
                  <a:pt x="25960" y="78643"/>
                </a:lnTo>
                <a:lnTo>
                  <a:pt x="22524" y="94295"/>
                </a:lnTo>
                <a:lnTo>
                  <a:pt x="24815" y="98876"/>
                </a:lnTo>
                <a:lnTo>
                  <a:pt x="23287" y="104221"/>
                </a:lnTo>
                <a:lnTo>
                  <a:pt x="24815" y="108039"/>
                </a:lnTo>
                <a:lnTo>
                  <a:pt x="21760" y="114529"/>
                </a:lnTo>
                <a:lnTo>
                  <a:pt x="11071" y="116437"/>
                </a:lnTo>
                <a:lnTo>
                  <a:pt x="6872" y="121782"/>
                </a:lnTo>
                <a:lnTo>
                  <a:pt x="3818" y="121782"/>
                </a:lnTo>
                <a:lnTo>
                  <a:pt x="1145" y="116056"/>
                </a:lnTo>
                <a:lnTo>
                  <a:pt x="3054" y="108802"/>
                </a:lnTo>
                <a:lnTo>
                  <a:pt x="0" y="90859"/>
                </a:lnTo>
                <a:lnTo>
                  <a:pt x="3818" y="92386"/>
                </a:lnTo>
                <a:lnTo>
                  <a:pt x="15652" y="73680"/>
                </a:lnTo>
                <a:lnTo>
                  <a:pt x="19852" y="56501"/>
                </a:lnTo>
                <a:lnTo>
                  <a:pt x="17179" y="41230"/>
                </a:lnTo>
                <a:lnTo>
                  <a:pt x="22524" y="34359"/>
                </a:lnTo>
                <a:lnTo>
                  <a:pt x="26342" y="24433"/>
                </a:lnTo>
                <a:lnTo>
                  <a:pt x="29396" y="23287"/>
                </a:lnTo>
                <a:lnTo>
                  <a:pt x="30541" y="12598"/>
                </a:lnTo>
                <a:lnTo>
                  <a:pt x="39321" y="38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2969121" y="5467712"/>
            <a:ext cx="28250" cy="43521"/>
          </a:xfrm>
          <a:custGeom>
            <a:avLst/>
            <a:gdLst/>
            <a:ahLst/>
            <a:cxnLst/>
            <a:rect l="l" t="t" r="r" b="b"/>
            <a:pathLst>
              <a:path w="28250" h="43521">
                <a:moveTo>
                  <a:pt x="25196" y="0"/>
                </a:moveTo>
                <a:lnTo>
                  <a:pt x="28250" y="12980"/>
                </a:lnTo>
                <a:lnTo>
                  <a:pt x="23669" y="17179"/>
                </a:lnTo>
                <a:lnTo>
                  <a:pt x="14507" y="37794"/>
                </a:lnTo>
                <a:lnTo>
                  <a:pt x="8017" y="43521"/>
                </a:lnTo>
                <a:lnTo>
                  <a:pt x="764" y="38558"/>
                </a:lnTo>
                <a:lnTo>
                  <a:pt x="0" y="33977"/>
                </a:lnTo>
                <a:lnTo>
                  <a:pt x="4199" y="32450"/>
                </a:lnTo>
                <a:lnTo>
                  <a:pt x="6872" y="24051"/>
                </a:lnTo>
                <a:lnTo>
                  <a:pt x="12216" y="16798"/>
                </a:lnTo>
                <a:lnTo>
                  <a:pt x="19470" y="13362"/>
                </a:lnTo>
                <a:lnTo>
                  <a:pt x="25196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3001570" y="5447860"/>
            <a:ext cx="22142" cy="16798"/>
          </a:xfrm>
          <a:custGeom>
            <a:avLst/>
            <a:gdLst/>
            <a:ahLst/>
            <a:cxnLst/>
            <a:rect l="l" t="t" r="r" b="b"/>
            <a:pathLst>
              <a:path w="22142" h="16798">
                <a:moveTo>
                  <a:pt x="22142" y="3054"/>
                </a:moveTo>
                <a:lnTo>
                  <a:pt x="21379" y="12980"/>
                </a:lnTo>
                <a:lnTo>
                  <a:pt x="13743" y="16798"/>
                </a:lnTo>
                <a:lnTo>
                  <a:pt x="7635" y="13743"/>
                </a:lnTo>
                <a:lnTo>
                  <a:pt x="5345" y="9162"/>
                </a:lnTo>
                <a:lnTo>
                  <a:pt x="6108" y="5726"/>
                </a:lnTo>
                <a:lnTo>
                  <a:pt x="0" y="8399"/>
                </a:lnTo>
                <a:lnTo>
                  <a:pt x="382" y="4199"/>
                </a:lnTo>
                <a:lnTo>
                  <a:pt x="4963" y="0"/>
                </a:lnTo>
                <a:lnTo>
                  <a:pt x="17561" y="8399"/>
                </a:lnTo>
                <a:lnTo>
                  <a:pt x="18325" y="3054"/>
                </a:lnTo>
                <a:lnTo>
                  <a:pt x="22142" y="305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3064561" y="5788010"/>
            <a:ext cx="23669" cy="17179"/>
          </a:xfrm>
          <a:custGeom>
            <a:avLst/>
            <a:gdLst/>
            <a:ahLst/>
            <a:cxnLst/>
            <a:rect l="l" t="t" r="r" b="b"/>
            <a:pathLst>
              <a:path w="23669" h="17179">
                <a:moveTo>
                  <a:pt x="15652" y="4581"/>
                </a:moveTo>
                <a:lnTo>
                  <a:pt x="19852" y="6490"/>
                </a:lnTo>
                <a:lnTo>
                  <a:pt x="23669" y="13362"/>
                </a:lnTo>
                <a:lnTo>
                  <a:pt x="19470" y="13362"/>
                </a:lnTo>
                <a:lnTo>
                  <a:pt x="17943" y="16416"/>
                </a:lnTo>
                <a:lnTo>
                  <a:pt x="14125" y="17179"/>
                </a:lnTo>
                <a:lnTo>
                  <a:pt x="10308" y="12216"/>
                </a:lnTo>
                <a:lnTo>
                  <a:pt x="9544" y="7253"/>
                </a:lnTo>
                <a:lnTo>
                  <a:pt x="6108" y="8781"/>
                </a:lnTo>
                <a:lnTo>
                  <a:pt x="0" y="382"/>
                </a:lnTo>
                <a:lnTo>
                  <a:pt x="4581" y="0"/>
                </a:lnTo>
                <a:lnTo>
                  <a:pt x="9926" y="3436"/>
                </a:lnTo>
                <a:lnTo>
                  <a:pt x="11835" y="1909"/>
                </a:lnTo>
                <a:lnTo>
                  <a:pt x="15652" y="4581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3003861" y="5935752"/>
            <a:ext cx="18706" cy="16416"/>
          </a:xfrm>
          <a:custGeom>
            <a:avLst/>
            <a:gdLst/>
            <a:ahLst/>
            <a:cxnLst/>
            <a:rect l="l" t="t" r="r" b="b"/>
            <a:pathLst>
              <a:path w="18706" h="16416">
                <a:moveTo>
                  <a:pt x="12216" y="2672"/>
                </a:moveTo>
                <a:lnTo>
                  <a:pt x="12980" y="9544"/>
                </a:lnTo>
                <a:lnTo>
                  <a:pt x="18706" y="14889"/>
                </a:lnTo>
                <a:lnTo>
                  <a:pt x="17561" y="16416"/>
                </a:lnTo>
                <a:lnTo>
                  <a:pt x="6108" y="15270"/>
                </a:lnTo>
                <a:lnTo>
                  <a:pt x="1527" y="9162"/>
                </a:lnTo>
                <a:lnTo>
                  <a:pt x="0" y="3436"/>
                </a:lnTo>
                <a:lnTo>
                  <a:pt x="3818" y="0"/>
                </a:lnTo>
                <a:lnTo>
                  <a:pt x="12216" y="2672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2980955" y="5990726"/>
            <a:ext cx="7635" cy="13743"/>
          </a:xfrm>
          <a:custGeom>
            <a:avLst/>
            <a:gdLst/>
            <a:ahLst/>
            <a:cxnLst/>
            <a:rect l="l" t="t" r="r" b="b"/>
            <a:pathLst>
              <a:path w="7635" h="13743">
                <a:moveTo>
                  <a:pt x="0" y="1909"/>
                </a:moveTo>
                <a:lnTo>
                  <a:pt x="6108" y="0"/>
                </a:lnTo>
                <a:lnTo>
                  <a:pt x="7635" y="4199"/>
                </a:lnTo>
                <a:lnTo>
                  <a:pt x="5726" y="9544"/>
                </a:lnTo>
                <a:lnTo>
                  <a:pt x="1145" y="13743"/>
                </a:lnTo>
                <a:lnTo>
                  <a:pt x="0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3018750" y="5699441"/>
            <a:ext cx="10308" cy="9544"/>
          </a:xfrm>
          <a:custGeom>
            <a:avLst/>
            <a:gdLst/>
            <a:ahLst/>
            <a:cxnLst/>
            <a:rect l="l" t="t" r="r" b="b"/>
            <a:pathLst>
              <a:path w="10308" h="9544">
                <a:moveTo>
                  <a:pt x="7635" y="1909"/>
                </a:moveTo>
                <a:lnTo>
                  <a:pt x="10308" y="5726"/>
                </a:lnTo>
                <a:lnTo>
                  <a:pt x="8399" y="8017"/>
                </a:lnTo>
                <a:lnTo>
                  <a:pt x="6108" y="9544"/>
                </a:lnTo>
                <a:lnTo>
                  <a:pt x="764" y="8017"/>
                </a:lnTo>
                <a:lnTo>
                  <a:pt x="0" y="3436"/>
                </a:lnTo>
                <a:lnTo>
                  <a:pt x="4963" y="0"/>
                </a:lnTo>
                <a:lnTo>
                  <a:pt x="7635" y="1909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3017223" y="5906738"/>
            <a:ext cx="9544" cy="12598"/>
          </a:xfrm>
          <a:custGeom>
            <a:avLst/>
            <a:gdLst/>
            <a:ahLst/>
            <a:cxnLst/>
            <a:rect l="l" t="t" r="r" b="b"/>
            <a:pathLst>
              <a:path w="9544" h="12598">
                <a:moveTo>
                  <a:pt x="8399" y="9544"/>
                </a:moveTo>
                <a:lnTo>
                  <a:pt x="9544" y="11453"/>
                </a:lnTo>
                <a:lnTo>
                  <a:pt x="8017" y="12598"/>
                </a:lnTo>
                <a:lnTo>
                  <a:pt x="0" y="8017"/>
                </a:lnTo>
                <a:lnTo>
                  <a:pt x="4199" y="0"/>
                </a:lnTo>
                <a:lnTo>
                  <a:pt x="8399" y="954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2573233" y="6669880"/>
            <a:ext cx="137434" cy="196226"/>
          </a:xfrm>
          <a:custGeom>
            <a:avLst/>
            <a:gdLst/>
            <a:ahLst/>
            <a:cxnLst/>
            <a:rect l="l" t="t" r="r" b="b"/>
            <a:pathLst>
              <a:path w="137434" h="196226">
                <a:moveTo>
                  <a:pt x="137434" y="21760"/>
                </a:moveTo>
                <a:lnTo>
                  <a:pt x="135526" y="25960"/>
                </a:lnTo>
                <a:lnTo>
                  <a:pt x="137434" y="29777"/>
                </a:lnTo>
                <a:lnTo>
                  <a:pt x="131708" y="40467"/>
                </a:lnTo>
                <a:lnTo>
                  <a:pt x="131326" y="45430"/>
                </a:lnTo>
                <a:lnTo>
                  <a:pt x="129036" y="45430"/>
                </a:lnTo>
                <a:lnTo>
                  <a:pt x="118728" y="61845"/>
                </a:lnTo>
                <a:lnTo>
                  <a:pt x="104603" y="64518"/>
                </a:lnTo>
                <a:lnTo>
                  <a:pt x="100785" y="67190"/>
                </a:lnTo>
                <a:lnTo>
                  <a:pt x="96968" y="74825"/>
                </a:lnTo>
                <a:lnTo>
                  <a:pt x="99640" y="76734"/>
                </a:lnTo>
                <a:lnTo>
                  <a:pt x="98876" y="80934"/>
                </a:lnTo>
                <a:lnTo>
                  <a:pt x="88569" y="83988"/>
                </a:lnTo>
                <a:lnTo>
                  <a:pt x="82079" y="82079"/>
                </a:lnTo>
                <a:lnTo>
                  <a:pt x="67954" y="100022"/>
                </a:lnTo>
                <a:lnTo>
                  <a:pt x="61464" y="102694"/>
                </a:lnTo>
                <a:lnTo>
                  <a:pt x="60700" y="106512"/>
                </a:lnTo>
                <a:lnTo>
                  <a:pt x="41994" y="108802"/>
                </a:lnTo>
                <a:lnTo>
                  <a:pt x="40085" y="114910"/>
                </a:lnTo>
                <a:lnTo>
                  <a:pt x="44284" y="117583"/>
                </a:lnTo>
                <a:lnTo>
                  <a:pt x="46957" y="130944"/>
                </a:lnTo>
                <a:lnTo>
                  <a:pt x="55355" y="141252"/>
                </a:lnTo>
                <a:lnTo>
                  <a:pt x="51538" y="142397"/>
                </a:lnTo>
                <a:lnTo>
                  <a:pt x="39703" y="137816"/>
                </a:lnTo>
                <a:lnTo>
                  <a:pt x="37413" y="139725"/>
                </a:lnTo>
                <a:lnTo>
                  <a:pt x="25960" y="164158"/>
                </a:lnTo>
                <a:lnTo>
                  <a:pt x="26723" y="171793"/>
                </a:lnTo>
                <a:lnTo>
                  <a:pt x="36267" y="171411"/>
                </a:lnTo>
                <a:lnTo>
                  <a:pt x="30923" y="182864"/>
                </a:lnTo>
                <a:lnTo>
                  <a:pt x="27105" y="187063"/>
                </a:lnTo>
                <a:lnTo>
                  <a:pt x="22906" y="186300"/>
                </a:lnTo>
                <a:lnTo>
                  <a:pt x="20233" y="188590"/>
                </a:lnTo>
                <a:lnTo>
                  <a:pt x="17179" y="195080"/>
                </a:lnTo>
                <a:lnTo>
                  <a:pt x="2672" y="196226"/>
                </a:lnTo>
                <a:lnTo>
                  <a:pt x="3436" y="187063"/>
                </a:lnTo>
                <a:lnTo>
                  <a:pt x="0" y="164539"/>
                </a:lnTo>
                <a:lnTo>
                  <a:pt x="3818" y="164921"/>
                </a:lnTo>
                <a:lnTo>
                  <a:pt x="12216" y="149269"/>
                </a:lnTo>
                <a:lnTo>
                  <a:pt x="15652" y="150032"/>
                </a:lnTo>
                <a:lnTo>
                  <a:pt x="19852" y="141252"/>
                </a:lnTo>
                <a:lnTo>
                  <a:pt x="16416" y="111856"/>
                </a:lnTo>
                <a:lnTo>
                  <a:pt x="18325" y="109184"/>
                </a:lnTo>
                <a:lnTo>
                  <a:pt x="32832" y="107275"/>
                </a:lnTo>
                <a:lnTo>
                  <a:pt x="37794" y="97349"/>
                </a:lnTo>
                <a:lnTo>
                  <a:pt x="58791" y="86660"/>
                </a:lnTo>
                <a:lnTo>
                  <a:pt x="62991" y="79025"/>
                </a:lnTo>
                <a:lnTo>
                  <a:pt x="62227" y="71389"/>
                </a:lnTo>
                <a:lnTo>
                  <a:pt x="50011" y="67954"/>
                </a:lnTo>
                <a:lnTo>
                  <a:pt x="48484" y="65281"/>
                </a:lnTo>
                <a:lnTo>
                  <a:pt x="46957" y="46957"/>
                </a:lnTo>
                <a:lnTo>
                  <a:pt x="68335" y="47338"/>
                </a:lnTo>
                <a:lnTo>
                  <a:pt x="71008" y="50393"/>
                </a:lnTo>
                <a:lnTo>
                  <a:pt x="68717" y="57264"/>
                </a:lnTo>
                <a:lnTo>
                  <a:pt x="70244" y="60700"/>
                </a:lnTo>
                <a:lnTo>
                  <a:pt x="82079" y="59173"/>
                </a:lnTo>
                <a:lnTo>
                  <a:pt x="92768" y="51920"/>
                </a:lnTo>
                <a:lnTo>
                  <a:pt x="91241" y="47720"/>
                </a:lnTo>
                <a:lnTo>
                  <a:pt x="92768" y="44666"/>
                </a:lnTo>
                <a:lnTo>
                  <a:pt x="101930" y="36649"/>
                </a:lnTo>
                <a:lnTo>
                  <a:pt x="102694" y="31686"/>
                </a:lnTo>
                <a:lnTo>
                  <a:pt x="108039" y="25960"/>
                </a:lnTo>
                <a:lnTo>
                  <a:pt x="115292" y="20997"/>
                </a:lnTo>
                <a:lnTo>
                  <a:pt x="121019" y="5345"/>
                </a:lnTo>
                <a:lnTo>
                  <a:pt x="121019" y="0"/>
                </a:lnTo>
                <a:lnTo>
                  <a:pt x="137434" y="2176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2869099" y="6272466"/>
            <a:ext cx="113002" cy="95822"/>
          </a:xfrm>
          <a:custGeom>
            <a:avLst/>
            <a:gdLst/>
            <a:ahLst/>
            <a:cxnLst/>
            <a:rect l="l" t="t" r="r" b="b"/>
            <a:pathLst>
              <a:path w="113002" h="95822">
                <a:moveTo>
                  <a:pt x="110329" y="11835"/>
                </a:moveTo>
                <a:lnTo>
                  <a:pt x="113002" y="16416"/>
                </a:lnTo>
                <a:lnTo>
                  <a:pt x="111856" y="19852"/>
                </a:lnTo>
                <a:lnTo>
                  <a:pt x="107657" y="19852"/>
                </a:lnTo>
                <a:lnTo>
                  <a:pt x="93150" y="26723"/>
                </a:lnTo>
                <a:lnTo>
                  <a:pt x="91241" y="31304"/>
                </a:lnTo>
                <a:lnTo>
                  <a:pt x="85515" y="34359"/>
                </a:lnTo>
                <a:lnTo>
                  <a:pt x="80170" y="44666"/>
                </a:lnTo>
                <a:lnTo>
                  <a:pt x="69481" y="54592"/>
                </a:lnTo>
                <a:lnTo>
                  <a:pt x="59173" y="53828"/>
                </a:lnTo>
                <a:lnTo>
                  <a:pt x="60700" y="57264"/>
                </a:lnTo>
                <a:lnTo>
                  <a:pt x="53828" y="63754"/>
                </a:lnTo>
                <a:lnTo>
                  <a:pt x="63372" y="72153"/>
                </a:lnTo>
                <a:lnTo>
                  <a:pt x="51156" y="79788"/>
                </a:lnTo>
                <a:lnTo>
                  <a:pt x="50393" y="85133"/>
                </a:lnTo>
                <a:lnTo>
                  <a:pt x="44284" y="83988"/>
                </a:lnTo>
                <a:lnTo>
                  <a:pt x="40467" y="85515"/>
                </a:lnTo>
                <a:lnTo>
                  <a:pt x="45048" y="90478"/>
                </a:lnTo>
                <a:lnTo>
                  <a:pt x="45430" y="95822"/>
                </a:lnTo>
                <a:lnTo>
                  <a:pt x="27869" y="81315"/>
                </a:lnTo>
                <a:lnTo>
                  <a:pt x="26723" y="71389"/>
                </a:lnTo>
                <a:lnTo>
                  <a:pt x="24433" y="68717"/>
                </a:lnTo>
                <a:lnTo>
                  <a:pt x="21760" y="72535"/>
                </a:lnTo>
                <a:lnTo>
                  <a:pt x="19088" y="72535"/>
                </a:lnTo>
                <a:lnTo>
                  <a:pt x="0" y="63754"/>
                </a:lnTo>
                <a:lnTo>
                  <a:pt x="3436" y="60700"/>
                </a:lnTo>
                <a:lnTo>
                  <a:pt x="24433" y="62609"/>
                </a:lnTo>
                <a:lnTo>
                  <a:pt x="28250" y="55355"/>
                </a:lnTo>
                <a:lnTo>
                  <a:pt x="21379" y="55355"/>
                </a:lnTo>
                <a:lnTo>
                  <a:pt x="16034" y="50393"/>
                </a:lnTo>
                <a:lnTo>
                  <a:pt x="23287" y="44284"/>
                </a:lnTo>
                <a:lnTo>
                  <a:pt x="29396" y="42757"/>
                </a:lnTo>
                <a:lnTo>
                  <a:pt x="36649" y="35504"/>
                </a:lnTo>
                <a:lnTo>
                  <a:pt x="50011" y="33977"/>
                </a:lnTo>
                <a:lnTo>
                  <a:pt x="52683" y="28632"/>
                </a:lnTo>
                <a:lnTo>
                  <a:pt x="56119" y="30159"/>
                </a:lnTo>
                <a:lnTo>
                  <a:pt x="59937" y="29014"/>
                </a:lnTo>
                <a:lnTo>
                  <a:pt x="64900" y="21760"/>
                </a:lnTo>
                <a:lnTo>
                  <a:pt x="72917" y="28632"/>
                </a:lnTo>
                <a:lnTo>
                  <a:pt x="75971" y="19470"/>
                </a:lnTo>
                <a:lnTo>
                  <a:pt x="94295" y="6872"/>
                </a:lnTo>
                <a:lnTo>
                  <a:pt x="92386" y="17561"/>
                </a:lnTo>
                <a:lnTo>
                  <a:pt x="97731" y="17179"/>
                </a:lnTo>
                <a:lnTo>
                  <a:pt x="103458" y="6872"/>
                </a:lnTo>
                <a:lnTo>
                  <a:pt x="103458" y="0"/>
                </a:lnTo>
                <a:lnTo>
                  <a:pt x="106512" y="382"/>
                </a:lnTo>
                <a:lnTo>
                  <a:pt x="110329" y="11835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793675" y="7273828"/>
            <a:ext cx="52683" cy="39321"/>
          </a:xfrm>
          <a:custGeom>
            <a:avLst/>
            <a:gdLst/>
            <a:ahLst/>
            <a:cxnLst/>
            <a:rect l="l" t="t" r="r" b="b"/>
            <a:pathLst>
              <a:path w="52683" h="39321">
                <a:moveTo>
                  <a:pt x="28632" y="6490"/>
                </a:moveTo>
                <a:lnTo>
                  <a:pt x="40085" y="6872"/>
                </a:lnTo>
                <a:lnTo>
                  <a:pt x="52301" y="12598"/>
                </a:lnTo>
                <a:lnTo>
                  <a:pt x="52683" y="18706"/>
                </a:lnTo>
                <a:lnTo>
                  <a:pt x="40085" y="39321"/>
                </a:lnTo>
                <a:lnTo>
                  <a:pt x="3054" y="32450"/>
                </a:lnTo>
                <a:lnTo>
                  <a:pt x="0" y="29777"/>
                </a:lnTo>
                <a:lnTo>
                  <a:pt x="3054" y="23287"/>
                </a:lnTo>
                <a:lnTo>
                  <a:pt x="5726" y="25196"/>
                </a:lnTo>
                <a:lnTo>
                  <a:pt x="7635" y="22142"/>
                </a:lnTo>
                <a:lnTo>
                  <a:pt x="11835" y="25196"/>
                </a:lnTo>
                <a:lnTo>
                  <a:pt x="14507" y="24051"/>
                </a:lnTo>
                <a:lnTo>
                  <a:pt x="19852" y="0"/>
                </a:lnTo>
                <a:lnTo>
                  <a:pt x="28632" y="649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2816798" y="6418299"/>
            <a:ext cx="28632" cy="56883"/>
          </a:xfrm>
          <a:custGeom>
            <a:avLst/>
            <a:gdLst/>
            <a:ahLst/>
            <a:cxnLst/>
            <a:rect l="l" t="t" r="r" b="b"/>
            <a:pathLst>
              <a:path w="28632" h="56883">
                <a:moveTo>
                  <a:pt x="21379" y="25196"/>
                </a:moveTo>
                <a:lnTo>
                  <a:pt x="28632" y="31304"/>
                </a:lnTo>
                <a:lnTo>
                  <a:pt x="28632" y="38558"/>
                </a:lnTo>
                <a:lnTo>
                  <a:pt x="21760" y="50774"/>
                </a:lnTo>
                <a:lnTo>
                  <a:pt x="13362" y="56883"/>
                </a:lnTo>
                <a:lnTo>
                  <a:pt x="9926" y="55737"/>
                </a:lnTo>
                <a:lnTo>
                  <a:pt x="7253" y="46957"/>
                </a:lnTo>
                <a:lnTo>
                  <a:pt x="3054" y="45430"/>
                </a:lnTo>
                <a:lnTo>
                  <a:pt x="2291" y="42376"/>
                </a:lnTo>
                <a:lnTo>
                  <a:pt x="3818" y="35504"/>
                </a:lnTo>
                <a:lnTo>
                  <a:pt x="0" y="22142"/>
                </a:lnTo>
                <a:lnTo>
                  <a:pt x="4199" y="4581"/>
                </a:lnTo>
                <a:lnTo>
                  <a:pt x="13362" y="0"/>
                </a:lnTo>
                <a:lnTo>
                  <a:pt x="16798" y="4963"/>
                </a:lnTo>
                <a:lnTo>
                  <a:pt x="21379" y="251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874227" y="7232598"/>
            <a:ext cx="49247" cy="62227"/>
          </a:xfrm>
          <a:custGeom>
            <a:avLst/>
            <a:gdLst/>
            <a:ahLst/>
            <a:cxnLst/>
            <a:rect l="l" t="t" r="r" b="b"/>
            <a:pathLst>
              <a:path w="49247" h="62227">
                <a:moveTo>
                  <a:pt x="49247" y="764"/>
                </a:moveTo>
                <a:lnTo>
                  <a:pt x="48866" y="6490"/>
                </a:lnTo>
                <a:lnTo>
                  <a:pt x="38558" y="24433"/>
                </a:lnTo>
                <a:lnTo>
                  <a:pt x="32068" y="54592"/>
                </a:lnTo>
                <a:lnTo>
                  <a:pt x="26342" y="61082"/>
                </a:lnTo>
                <a:lnTo>
                  <a:pt x="19470" y="62227"/>
                </a:lnTo>
                <a:lnTo>
                  <a:pt x="12216" y="59937"/>
                </a:lnTo>
                <a:lnTo>
                  <a:pt x="8781" y="55355"/>
                </a:lnTo>
                <a:lnTo>
                  <a:pt x="12598" y="49629"/>
                </a:lnTo>
                <a:lnTo>
                  <a:pt x="8781" y="42376"/>
                </a:lnTo>
                <a:lnTo>
                  <a:pt x="1909" y="40467"/>
                </a:lnTo>
                <a:lnTo>
                  <a:pt x="0" y="37031"/>
                </a:lnTo>
                <a:lnTo>
                  <a:pt x="3436" y="36267"/>
                </a:lnTo>
                <a:lnTo>
                  <a:pt x="6490" y="30159"/>
                </a:lnTo>
                <a:lnTo>
                  <a:pt x="9926" y="28632"/>
                </a:lnTo>
                <a:lnTo>
                  <a:pt x="15270" y="35504"/>
                </a:lnTo>
                <a:lnTo>
                  <a:pt x="26342" y="34359"/>
                </a:lnTo>
                <a:lnTo>
                  <a:pt x="31686" y="22524"/>
                </a:lnTo>
                <a:lnTo>
                  <a:pt x="37413" y="18706"/>
                </a:lnTo>
                <a:lnTo>
                  <a:pt x="46193" y="0"/>
                </a:lnTo>
                <a:lnTo>
                  <a:pt x="49247" y="76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2105957" y="7159681"/>
            <a:ext cx="38176" cy="38940"/>
          </a:xfrm>
          <a:custGeom>
            <a:avLst/>
            <a:gdLst/>
            <a:ahLst/>
            <a:cxnLst/>
            <a:rect l="l" t="t" r="r" b="b"/>
            <a:pathLst>
              <a:path w="38176" h="38940">
                <a:moveTo>
                  <a:pt x="25196" y="25196"/>
                </a:moveTo>
                <a:lnTo>
                  <a:pt x="32832" y="28250"/>
                </a:lnTo>
                <a:lnTo>
                  <a:pt x="38176" y="34359"/>
                </a:lnTo>
                <a:lnTo>
                  <a:pt x="24433" y="38558"/>
                </a:lnTo>
                <a:lnTo>
                  <a:pt x="8017" y="38940"/>
                </a:lnTo>
                <a:lnTo>
                  <a:pt x="0" y="37031"/>
                </a:lnTo>
                <a:lnTo>
                  <a:pt x="3054" y="16034"/>
                </a:lnTo>
                <a:lnTo>
                  <a:pt x="3054" y="6872"/>
                </a:lnTo>
                <a:lnTo>
                  <a:pt x="382" y="0"/>
                </a:lnTo>
                <a:lnTo>
                  <a:pt x="6108" y="2672"/>
                </a:lnTo>
                <a:lnTo>
                  <a:pt x="12216" y="16798"/>
                </a:lnTo>
                <a:lnTo>
                  <a:pt x="19470" y="25196"/>
                </a:lnTo>
                <a:lnTo>
                  <a:pt x="25196" y="2519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2875971" y="6349582"/>
            <a:ext cx="33213" cy="29014"/>
          </a:xfrm>
          <a:custGeom>
            <a:avLst/>
            <a:gdLst/>
            <a:ahLst/>
            <a:cxnLst/>
            <a:rect l="l" t="t" r="r" b="b"/>
            <a:pathLst>
              <a:path w="33213" h="29014">
                <a:moveTo>
                  <a:pt x="22906" y="18706"/>
                </a:moveTo>
                <a:lnTo>
                  <a:pt x="28632" y="17561"/>
                </a:lnTo>
                <a:lnTo>
                  <a:pt x="32832" y="21760"/>
                </a:lnTo>
                <a:lnTo>
                  <a:pt x="33213" y="26723"/>
                </a:lnTo>
                <a:lnTo>
                  <a:pt x="28250" y="28632"/>
                </a:lnTo>
                <a:lnTo>
                  <a:pt x="23669" y="23287"/>
                </a:lnTo>
                <a:lnTo>
                  <a:pt x="19470" y="29014"/>
                </a:lnTo>
                <a:lnTo>
                  <a:pt x="16034" y="23669"/>
                </a:lnTo>
                <a:lnTo>
                  <a:pt x="8017" y="23669"/>
                </a:lnTo>
                <a:lnTo>
                  <a:pt x="6490" y="13362"/>
                </a:lnTo>
                <a:lnTo>
                  <a:pt x="0" y="1145"/>
                </a:lnTo>
                <a:lnTo>
                  <a:pt x="9162" y="0"/>
                </a:lnTo>
                <a:lnTo>
                  <a:pt x="8017" y="4581"/>
                </a:lnTo>
                <a:lnTo>
                  <a:pt x="10308" y="6108"/>
                </a:lnTo>
                <a:lnTo>
                  <a:pt x="17561" y="4963"/>
                </a:lnTo>
                <a:lnTo>
                  <a:pt x="14125" y="12598"/>
                </a:lnTo>
                <a:lnTo>
                  <a:pt x="22906" y="18706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2747317" y="6530919"/>
            <a:ext cx="34359" cy="25196"/>
          </a:xfrm>
          <a:custGeom>
            <a:avLst/>
            <a:gdLst/>
            <a:ahLst/>
            <a:cxnLst/>
            <a:rect l="l" t="t" r="r" b="b"/>
            <a:pathLst>
              <a:path w="34359" h="25196">
                <a:moveTo>
                  <a:pt x="34359" y="0"/>
                </a:moveTo>
                <a:lnTo>
                  <a:pt x="33977" y="4581"/>
                </a:lnTo>
                <a:lnTo>
                  <a:pt x="25578" y="10689"/>
                </a:lnTo>
                <a:lnTo>
                  <a:pt x="22524" y="17179"/>
                </a:lnTo>
                <a:lnTo>
                  <a:pt x="20615" y="19088"/>
                </a:lnTo>
                <a:lnTo>
                  <a:pt x="18325" y="18325"/>
                </a:lnTo>
                <a:lnTo>
                  <a:pt x="17179" y="22142"/>
                </a:lnTo>
                <a:lnTo>
                  <a:pt x="6872" y="25196"/>
                </a:lnTo>
                <a:lnTo>
                  <a:pt x="1527" y="22524"/>
                </a:lnTo>
                <a:lnTo>
                  <a:pt x="0" y="17179"/>
                </a:lnTo>
                <a:lnTo>
                  <a:pt x="1527" y="9544"/>
                </a:lnTo>
                <a:lnTo>
                  <a:pt x="18325" y="9544"/>
                </a:lnTo>
                <a:lnTo>
                  <a:pt x="34359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2388461" y="6791281"/>
            <a:ext cx="22142" cy="21379"/>
          </a:xfrm>
          <a:custGeom>
            <a:avLst/>
            <a:gdLst/>
            <a:ahLst/>
            <a:cxnLst/>
            <a:rect l="l" t="t" r="r" b="b"/>
            <a:pathLst>
              <a:path w="22142" h="21379">
                <a:moveTo>
                  <a:pt x="22142" y="9544"/>
                </a:moveTo>
                <a:lnTo>
                  <a:pt x="17943" y="21379"/>
                </a:lnTo>
                <a:lnTo>
                  <a:pt x="15270" y="20233"/>
                </a:lnTo>
                <a:lnTo>
                  <a:pt x="12216" y="13743"/>
                </a:lnTo>
                <a:lnTo>
                  <a:pt x="1145" y="8781"/>
                </a:lnTo>
                <a:lnTo>
                  <a:pt x="0" y="5345"/>
                </a:lnTo>
                <a:lnTo>
                  <a:pt x="4963" y="1145"/>
                </a:lnTo>
                <a:lnTo>
                  <a:pt x="10689" y="0"/>
                </a:lnTo>
                <a:lnTo>
                  <a:pt x="17561" y="2672"/>
                </a:lnTo>
                <a:lnTo>
                  <a:pt x="22142" y="9544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3019895" y="6306061"/>
            <a:ext cx="22906" cy="21760"/>
          </a:xfrm>
          <a:custGeom>
            <a:avLst/>
            <a:gdLst/>
            <a:ahLst/>
            <a:cxnLst/>
            <a:rect l="l" t="t" r="r" b="b"/>
            <a:pathLst>
              <a:path w="22906" h="21760">
                <a:moveTo>
                  <a:pt x="22906" y="0"/>
                </a:moveTo>
                <a:lnTo>
                  <a:pt x="20997" y="10308"/>
                </a:lnTo>
                <a:lnTo>
                  <a:pt x="16034" y="20233"/>
                </a:lnTo>
                <a:lnTo>
                  <a:pt x="8399" y="21760"/>
                </a:lnTo>
                <a:lnTo>
                  <a:pt x="0" y="18706"/>
                </a:lnTo>
                <a:lnTo>
                  <a:pt x="22906" y="0"/>
                </a:lnTo>
                <a:close/>
              </a:path>
            </a:pathLst>
          </a:custGeom>
          <a:solidFill>
            <a:srgbClr val="D1D5DB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4932141" y="4212860"/>
            <a:ext cx="236311" cy="292430"/>
          </a:xfrm>
          <a:custGeom>
            <a:avLst/>
            <a:gdLst/>
            <a:ahLst/>
            <a:cxnLst/>
            <a:rect l="l" t="t" r="r" b="b"/>
            <a:pathLst>
              <a:path w="236311" h="292430">
                <a:moveTo>
                  <a:pt x="224476" y="19470"/>
                </a:moveTo>
                <a:lnTo>
                  <a:pt x="213787" y="38558"/>
                </a:lnTo>
                <a:lnTo>
                  <a:pt x="204243" y="75589"/>
                </a:lnTo>
                <a:lnTo>
                  <a:pt x="190499" y="103076"/>
                </a:lnTo>
                <a:lnTo>
                  <a:pt x="187827" y="124454"/>
                </a:lnTo>
                <a:lnTo>
                  <a:pt x="190881" y="137816"/>
                </a:lnTo>
                <a:lnTo>
                  <a:pt x="189354" y="144306"/>
                </a:lnTo>
                <a:lnTo>
                  <a:pt x="178665" y="157668"/>
                </a:lnTo>
                <a:lnTo>
                  <a:pt x="181719" y="187445"/>
                </a:lnTo>
                <a:lnTo>
                  <a:pt x="195080" y="223713"/>
                </a:lnTo>
                <a:lnTo>
                  <a:pt x="222949" y="273723"/>
                </a:lnTo>
                <a:lnTo>
                  <a:pt x="236311" y="292430"/>
                </a:lnTo>
                <a:lnTo>
                  <a:pt x="224858" y="289376"/>
                </a:lnTo>
                <a:lnTo>
                  <a:pt x="204243" y="267615"/>
                </a:lnTo>
                <a:lnTo>
                  <a:pt x="190881" y="262652"/>
                </a:lnTo>
                <a:lnTo>
                  <a:pt x="176374" y="253872"/>
                </a:lnTo>
                <a:lnTo>
                  <a:pt x="158813" y="253108"/>
                </a:lnTo>
                <a:lnTo>
                  <a:pt x="145070" y="255017"/>
                </a:lnTo>
                <a:lnTo>
                  <a:pt x="140107" y="256544"/>
                </a:lnTo>
                <a:lnTo>
                  <a:pt x="135907" y="262270"/>
                </a:lnTo>
                <a:lnTo>
                  <a:pt x="130944" y="263416"/>
                </a:lnTo>
                <a:lnTo>
                  <a:pt x="105366" y="265325"/>
                </a:lnTo>
                <a:lnTo>
                  <a:pt x="93150" y="262270"/>
                </a:lnTo>
                <a:lnTo>
                  <a:pt x="62227" y="247764"/>
                </a:lnTo>
                <a:lnTo>
                  <a:pt x="54974" y="241655"/>
                </a:lnTo>
                <a:lnTo>
                  <a:pt x="29777" y="207679"/>
                </a:lnTo>
                <a:lnTo>
                  <a:pt x="19470" y="207297"/>
                </a:lnTo>
                <a:lnTo>
                  <a:pt x="11453" y="202716"/>
                </a:lnTo>
                <a:lnTo>
                  <a:pt x="6490" y="196226"/>
                </a:lnTo>
                <a:lnTo>
                  <a:pt x="0" y="177138"/>
                </a:lnTo>
                <a:lnTo>
                  <a:pt x="9926" y="176756"/>
                </a:lnTo>
                <a:lnTo>
                  <a:pt x="25196" y="169502"/>
                </a:lnTo>
                <a:lnTo>
                  <a:pt x="36649" y="153468"/>
                </a:lnTo>
                <a:lnTo>
                  <a:pt x="47338" y="151178"/>
                </a:lnTo>
                <a:lnTo>
                  <a:pt x="58791" y="138198"/>
                </a:lnTo>
                <a:lnTo>
                  <a:pt x="71008" y="137434"/>
                </a:lnTo>
                <a:lnTo>
                  <a:pt x="78643" y="132853"/>
                </a:lnTo>
                <a:lnTo>
                  <a:pt x="90478" y="129799"/>
                </a:lnTo>
                <a:lnTo>
                  <a:pt x="98876" y="130563"/>
                </a:lnTo>
                <a:lnTo>
                  <a:pt x="103458" y="125218"/>
                </a:lnTo>
                <a:lnTo>
                  <a:pt x="114147" y="100403"/>
                </a:lnTo>
                <a:lnTo>
                  <a:pt x="111475" y="61082"/>
                </a:lnTo>
                <a:lnTo>
                  <a:pt x="120255" y="50774"/>
                </a:lnTo>
                <a:lnTo>
                  <a:pt x="117201" y="40467"/>
                </a:lnTo>
                <a:lnTo>
                  <a:pt x="114529" y="382"/>
                </a:lnTo>
                <a:lnTo>
                  <a:pt x="124073" y="4963"/>
                </a:lnTo>
                <a:lnTo>
                  <a:pt x="148124" y="27105"/>
                </a:lnTo>
                <a:lnTo>
                  <a:pt x="156522" y="32450"/>
                </a:lnTo>
                <a:lnTo>
                  <a:pt x="162631" y="31686"/>
                </a:lnTo>
                <a:lnTo>
                  <a:pt x="172556" y="19852"/>
                </a:lnTo>
                <a:lnTo>
                  <a:pt x="179046" y="15652"/>
                </a:lnTo>
                <a:lnTo>
                  <a:pt x="177901" y="4581"/>
                </a:lnTo>
                <a:lnTo>
                  <a:pt x="179810" y="0"/>
                </a:lnTo>
                <a:lnTo>
                  <a:pt x="188590" y="7635"/>
                </a:lnTo>
                <a:lnTo>
                  <a:pt x="224476" y="1947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4863805" y="4160941"/>
            <a:ext cx="188590" cy="229057"/>
          </a:xfrm>
          <a:custGeom>
            <a:avLst/>
            <a:gdLst/>
            <a:ahLst/>
            <a:cxnLst/>
            <a:rect l="l" t="t" r="r" b="b"/>
            <a:pathLst>
              <a:path w="188590" h="229057">
                <a:moveTo>
                  <a:pt x="26723" y="213023"/>
                </a:moveTo>
                <a:lnTo>
                  <a:pt x="9544" y="193553"/>
                </a:lnTo>
                <a:lnTo>
                  <a:pt x="6108" y="185918"/>
                </a:lnTo>
                <a:lnTo>
                  <a:pt x="7635" y="180192"/>
                </a:lnTo>
                <a:lnTo>
                  <a:pt x="14507" y="170266"/>
                </a:lnTo>
                <a:lnTo>
                  <a:pt x="19088" y="154232"/>
                </a:lnTo>
                <a:lnTo>
                  <a:pt x="27869" y="138580"/>
                </a:lnTo>
                <a:lnTo>
                  <a:pt x="27487" y="135144"/>
                </a:lnTo>
                <a:lnTo>
                  <a:pt x="23287" y="131708"/>
                </a:lnTo>
                <a:lnTo>
                  <a:pt x="9544" y="129417"/>
                </a:lnTo>
                <a:lnTo>
                  <a:pt x="1145" y="124073"/>
                </a:lnTo>
                <a:lnTo>
                  <a:pt x="0" y="121019"/>
                </a:lnTo>
                <a:lnTo>
                  <a:pt x="4963" y="102694"/>
                </a:lnTo>
                <a:lnTo>
                  <a:pt x="5345" y="90478"/>
                </a:lnTo>
                <a:lnTo>
                  <a:pt x="12598" y="79406"/>
                </a:lnTo>
                <a:lnTo>
                  <a:pt x="6108" y="68335"/>
                </a:lnTo>
                <a:lnTo>
                  <a:pt x="10689" y="58028"/>
                </a:lnTo>
                <a:lnTo>
                  <a:pt x="20233" y="52301"/>
                </a:lnTo>
                <a:lnTo>
                  <a:pt x="27487" y="44666"/>
                </a:lnTo>
                <a:lnTo>
                  <a:pt x="40085" y="40085"/>
                </a:lnTo>
                <a:lnTo>
                  <a:pt x="73298" y="20997"/>
                </a:lnTo>
                <a:lnTo>
                  <a:pt x="86660" y="15270"/>
                </a:lnTo>
                <a:lnTo>
                  <a:pt x="95441" y="14125"/>
                </a:lnTo>
                <a:lnTo>
                  <a:pt x="109184" y="1909"/>
                </a:lnTo>
                <a:lnTo>
                  <a:pt x="114147" y="0"/>
                </a:lnTo>
                <a:lnTo>
                  <a:pt x="128272" y="0"/>
                </a:lnTo>
                <a:lnTo>
                  <a:pt x="158813" y="9926"/>
                </a:lnTo>
                <a:lnTo>
                  <a:pt x="172556" y="20997"/>
                </a:lnTo>
                <a:lnTo>
                  <a:pt x="175611" y="29014"/>
                </a:lnTo>
                <a:lnTo>
                  <a:pt x="181719" y="33595"/>
                </a:lnTo>
                <a:lnTo>
                  <a:pt x="185536" y="92386"/>
                </a:lnTo>
                <a:lnTo>
                  <a:pt x="188590" y="102694"/>
                </a:lnTo>
                <a:lnTo>
                  <a:pt x="179810" y="113002"/>
                </a:lnTo>
                <a:lnTo>
                  <a:pt x="182482" y="152323"/>
                </a:lnTo>
                <a:lnTo>
                  <a:pt x="169884" y="180573"/>
                </a:lnTo>
                <a:lnTo>
                  <a:pt x="164539" y="182864"/>
                </a:lnTo>
                <a:lnTo>
                  <a:pt x="153468" y="182864"/>
                </a:lnTo>
                <a:lnTo>
                  <a:pt x="139343" y="189354"/>
                </a:lnTo>
                <a:lnTo>
                  <a:pt x="127127" y="190117"/>
                </a:lnTo>
                <a:lnTo>
                  <a:pt x="115674" y="203097"/>
                </a:lnTo>
                <a:lnTo>
                  <a:pt x="104985" y="205388"/>
                </a:lnTo>
                <a:lnTo>
                  <a:pt x="93532" y="221422"/>
                </a:lnTo>
                <a:lnTo>
                  <a:pt x="78261" y="228675"/>
                </a:lnTo>
                <a:lnTo>
                  <a:pt x="68335" y="229057"/>
                </a:lnTo>
                <a:lnTo>
                  <a:pt x="65281" y="223331"/>
                </a:lnTo>
                <a:lnTo>
                  <a:pt x="55737" y="214932"/>
                </a:lnTo>
                <a:lnTo>
                  <a:pt x="38940" y="211496"/>
                </a:lnTo>
                <a:lnTo>
                  <a:pt x="26723" y="213023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4681323" y="4185373"/>
            <a:ext cx="255017" cy="261889"/>
          </a:xfrm>
          <a:custGeom>
            <a:avLst/>
            <a:gdLst/>
            <a:ahLst/>
            <a:cxnLst/>
            <a:rect l="l" t="t" r="r" b="b"/>
            <a:pathLst>
              <a:path w="255017" h="261889">
                <a:moveTo>
                  <a:pt x="140488" y="0"/>
                </a:moveTo>
                <a:lnTo>
                  <a:pt x="152323" y="10689"/>
                </a:lnTo>
                <a:lnTo>
                  <a:pt x="155377" y="19470"/>
                </a:lnTo>
                <a:lnTo>
                  <a:pt x="164539" y="22906"/>
                </a:lnTo>
                <a:lnTo>
                  <a:pt x="166830" y="27869"/>
                </a:lnTo>
                <a:lnTo>
                  <a:pt x="193172" y="33595"/>
                </a:lnTo>
                <a:lnTo>
                  <a:pt x="188590" y="43903"/>
                </a:lnTo>
                <a:lnTo>
                  <a:pt x="195080" y="54974"/>
                </a:lnTo>
                <a:lnTo>
                  <a:pt x="187827" y="66045"/>
                </a:lnTo>
                <a:lnTo>
                  <a:pt x="187445" y="78261"/>
                </a:lnTo>
                <a:lnTo>
                  <a:pt x="182482" y="96586"/>
                </a:lnTo>
                <a:lnTo>
                  <a:pt x="183628" y="99640"/>
                </a:lnTo>
                <a:lnTo>
                  <a:pt x="192026" y="104985"/>
                </a:lnTo>
                <a:lnTo>
                  <a:pt x="205770" y="107275"/>
                </a:lnTo>
                <a:lnTo>
                  <a:pt x="209969" y="110711"/>
                </a:lnTo>
                <a:lnTo>
                  <a:pt x="210351" y="114147"/>
                </a:lnTo>
                <a:lnTo>
                  <a:pt x="200425" y="132471"/>
                </a:lnTo>
                <a:lnTo>
                  <a:pt x="196989" y="145833"/>
                </a:lnTo>
                <a:lnTo>
                  <a:pt x="189354" y="157286"/>
                </a:lnTo>
                <a:lnTo>
                  <a:pt x="190117" y="166448"/>
                </a:lnTo>
                <a:lnTo>
                  <a:pt x="209206" y="188590"/>
                </a:lnTo>
                <a:lnTo>
                  <a:pt x="221422" y="187063"/>
                </a:lnTo>
                <a:lnTo>
                  <a:pt x="241274" y="192408"/>
                </a:lnTo>
                <a:lnTo>
                  <a:pt x="247764" y="198898"/>
                </a:lnTo>
                <a:lnTo>
                  <a:pt x="255017" y="216841"/>
                </a:lnTo>
                <a:lnTo>
                  <a:pt x="233257" y="207679"/>
                </a:lnTo>
                <a:lnTo>
                  <a:pt x="223331" y="206915"/>
                </a:lnTo>
                <a:lnTo>
                  <a:pt x="215314" y="210733"/>
                </a:lnTo>
                <a:lnTo>
                  <a:pt x="196989" y="199662"/>
                </a:lnTo>
                <a:lnTo>
                  <a:pt x="182100" y="198516"/>
                </a:lnTo>
                <a:lnTo>
                  <a:pt x="144688" y="187827"/>
                </a:lnTo>
                <a:lnTo>
                  <a:pt x="131326" y="208442"/>
                </a:lnTo>
                <a:lnTo>
                  <a:pt x="129036" y="220277"/>
                </a:lnTo>
                <a:lnTo>
                  <a:pt x="73680" y="247764"/>
                </a:lnTo>
                <a:lnTo>
                  <a:pt x="63754" y="261889"/>
                </a:lnTo>
                <a:lnTo>
                  <a:pt x="46957" y="246618"/>
                </a:lnTo>
                <a:lnTo>
                  <a:pt x="46575" y="225621"/>
                </a:lnTo>
                <a:lnTo>
                  <a:pt x="38176" y="216841"/>
                </a:lnTo>
                <a:lnTo>
                  <a:pt x="37794" y="213787"/>
                </a:lnTo>
                <a:lnTo>
                  <a:pt x="42376" y="212641"/>
                </a:lnTo>
                <a:lnTo>
                  <a:pt x="45048" y="208824"/>
                </a:lnTo>
                <a:lnTo>
                  <a:pt x="41612" y="188209"/>
                </a:lnTo>
                <a:lnTo>
                  <a:pt x="50011" y="178283"/>
                </a:lnTo>
                <a:lnTo>
                  <a:pt x="46957" y="156141"/>
                </a:lnTo>
                <a:lnTo>
                  <a:pt x="44284" y="153468"/>
                </a:lnTo>
                <a:lnTo>
                  <a:pt x="35122" y="151941"/>
                </a:lnTo>
                <a:lnTo>
                  <a:pt x="27105" y="155377"/>
                </a:lnTo>
                <a:lnTo>
                  <a:pt x="14507" y="156904"/>
                </a:lnTo>
                <a:lnTo>
                  <a:pt x="2672" y="148124"/>
                </a:lnTo>
                <a:lnTo>
                  <a:pt x="0" y="139725"/>
                </a:lnTo>
                <a:lnTo>
                  <a:pt x="5726" y="114529"/>
                </a:lnTo>
                <a:lnTo>
                  <a:pt x="11835" y="101167"/>
                </a:lnTo>
                <a:lnTo>
                  <a:pt x="23287" y="96204"/>
                </a:lnTo>
                <a:lnTo>
                  <a:pt x="24051" y="87423"/>
                </a:lnTo>
                <a:lnTo>
                  <a:pt x="25960" y="85515"/>
                </a:lnTo>
                <a:lnTo>
                  <a:pt x="44666" y="81315"/>
                </a:lnTo>
                <a:lnTo>
                  <a:pt x="67954" y="71008"/>
                </a:lnTo>
                <a:lnTo>
                  <a:pt x="82079" y="68717"/>
                </a:lnTo>
                <a:lnTo>
                  <a:pt x="87805" y="57646"/>
                </a:lnTo>
                <a:lnTo>
                  <a:pt x="100785" y="51920"/>
                </a:lnTo>
                <a:lnTo>
                  <a:pt x="104985" y="48102"/>
                </a:lnTo>
                <a:lnTo>
                  <a:pt x="106130" y="39321"/>
                </a:lnTo>
                <a:lnTo>
                  <a:pt x="114529" y="35504"/>
                </a:lnTo>
                <a:lnTo>
                  <a:pt x="115674" y="17561"/>
                </a:lnTo>
                <a:lnTo>
                  <a:pt x="133235" y="9926"/>
                </a:lnTo>
                <a:lnTo>
                  <a:pt x="138198" y="764"/>
                </a:lnTo>
                <a:lnTo>
                  <a:pt x="140488" y="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4745077" y="4373200"/>
            <a:ext cx="230584" cy="127127"/>
          </a:xfrm>
          <a:custGeom>
            <a:avLst/>
            <a:gdLst/>
            <a:ahLst/>
            <a:cxnLst/>
            <a:rect l="l" t="t" r="r" b="b"/>
            <a:pathLst>
              <a:path w="230584" h="127127">
                <a:moveTo>
                  <a:pt x="80934" y="0"/>
                </a:moveTo>
                <a:lnTo>
                  <a:pt x="118346" y="10689"/>
                </a:lnTo>
                <a:lnTo>
                  <a:pt x="133235" y="11835"/>
                </a:lnTo>
                <a:lnTo>
                  <a:pt x="151560" y="22906"/>
                </a:lnTo>
                <a:lnTo>
                  <a:pt x="159577" y="19088"/>
                </a:lnTo>
                <a:lnTo>
                  <a:pt x="169502" y="19852"/>
                </a:lnTo>
                <a:lnTo>
                  <a:pt x="191263" y="29014"/>
                </a:lnTo>
                <a:lnTo>
                  <a:pt x="198516" y="42376"/>
                </a:lnTo>
                <a:lnTo>
                  <a:pt x="206533" y="46957"/>
                </a:lnTo>
                <a:lnTo>
                  <a:pt x="213023" y="57264"/>
                </a:lnTo>
                <a:lnTo>
                  <a:pt x="221804" y="81697"/>
                </a:lnTo>
                <a:lnTo>
                  <a:pt x="229057" y="93532"/>
                </a:lnTo>
                <a:lnTo>
                  <a:pt x="230584" y="103076"/>
                </a:lnTo>
                <a:lnTo>
                  <a:pt x="228294" y="120637"/>
                </a:lnTo>
                <a:lnTo>
                  <a:pt x="207679" y="116437"/>
                </a:lnTo>
                <a:lnTo>
                  <a:pt x="199280" y="121019"/>
                </a:lnTo>
                <a:lnTo>
                  <a:pt x="184773" y="121019"/>
                </a:lnTo>
                <a:lnTo>
                  <a:pt x="177138" y="125600"/>
                </a:lnTo>
                <a:lnTo>
                  <a:pt x="163776" y="127127"/>
                </a:lnTo>
                <a:lnTo>
                  <a:pt x="161485" y="121400"/>
                </a:lnTo>
                <a:lnTo>
                  <a:pt x="158431" y="121019"/>
                </a:lnTo>
                <a:lnTo>
                  <a:pt x="147742" y="125981"/>
                </a:lnTo>
                <a:lnTo>
                  <a:pt x="139725" y="127127"/>
                </a:lnTo>
                <a:lnTo>
                  <a:pt x="134380" y="126363"/>
                </a:lnTo>
                <a:lnTo>
                  <a:pt x="112238" y="113383"/>
                </a:lnTo>
                <a:lnTo>
                  <a:pt x="70626" y="102312"/>
                </a:lnTo>
                <a:lnTo>
                  <a:pt x="61464" y="96586"/>
                </a:lnTo>
                <a:lnTo>
                  <a:pt x="57646" y="96586"/>
                </a:lnTo>
                <a:lnTo>
                  <a:pt x="49629" y="101167"/>
                </a:lnTo>
                <a:lnTo>
                  <a:pt x="43521" y="106893"/>
                </a:lnTo>
                <a:lnTo>
                  <a:pt x="33213" y="106130"/>
                </a:lnTo>
                <a:lnTo>
                  <a:pt x="19088" y="101549"/>
                </a:lnTo>
                <a:lnTo>
                  <a:pt x="3054" y="91623"/>
                </a:lnTo>
                <a:lnTo>
                  <a:pt x="0" y="74062"/>
                </a:lnTo>
                <a:lnTo>
                  <a:pt x="8017" y="61464"/>
                </a:lnTo>
                <a:lnTo>
                  <a:pt x="65281" y="32450"/>
                </a:lnTo>
                <a:lnTo>
                  <a:pt x="67572" y="20615"/>
                </a:lnTo>
                <a:lnTo>
                  <a:pt x="80934" y="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4951611" y="4420157"/>
            <a:ext cx="221422" cy="288612"/>
          </a:xfrm>
          <a:custGeom>
            <a:avLst/>
            <a:gdLst/>
            <a:ahLst/>
            <a:cxnLst/>
            <a:rect l="l" t="t" r="r" b="b"/>
            <a:pathLst>
              <a:path w="221422" h="288612">
                <a:moveTo>
                  <a:pt x="217223" y="84369"/>
                </a:moveTo>
                <a:lnTo>
                  <a:pt x="221422" y="87805"/>
                </a:lnTo>
                <a:lnTo>
                  <a:pt x="217604" y="95822"/>
                </a:lnTo>
                <a:lnTo>
                  <a:pt x="211114" y="89332"/>
                </a:lnTo>
                <a:lnTo>
                  <a:pt x="190117" y="97349"/>
                </a:lnTo>
                <a:lnTo>
                  <a:pt x="189354" y="93150"/>
                </a:lnTo>
                <a:lnTo>
                  <a:pt x="178283" y="95822"/>
                </a:lnTo>
                <a:lnTo>
                  <a:pt x="165685" y="104603"/>
                </a:lnTo>
                <a:lnTo>
                  <a:pt x="143543" y="125600"/>
                </a:lnTo>
                <a:lnTo>
                  <a:pt x="131708" y="144306"/>
                </a:lnTo>
                <a:lnTo>
                  <a:pt x="124454" y="171029"/>
                </a:lnTo>
                <a:lnTo>
                  <a:pt x="129799" y="190499"/>
                </a:lnTo>
                <a:lnTo>
                  <a:pt x="125981" y="216077"/>
                </a:lnTo>
                <a:lnTo>
                  <a:pt x="122546" y="221040"/>
                </a:lnTo>
                <a:lnTo>
                  <a:pt x="117201" y="219895"/>
                </a:lnTo>
                <a:lnTo>
                  <a:pt x="111475" y="232111"/>
                </a:lnTo>
                <a:lnTo>
                  <a:pt x="108039" y="231730"/>
                </a:lnTo>
                <a:lnTo>
                  <a:pt x="106512" y="228294"/>
                </a:lnTo>
                <a:lnTo>
                  <a:pt x="103458" y="231730"/>
                </a:lnTo>
                <a:lnTo>
                  <a:pt x="98495" y="231348"/>
                </a:lnTo>
                <a:lnTo>
                  <a:pt x="95059" y="236692"/>
                </a:lnTo>
                <a:lnTo>
                  <a:pt x="75207" y="234020"/>
                </a:lnTo>
                <a:lnTo>
                  <a:pt x="69481" y="240510"/>
                </a:lnTo>
                <a:lnTo>
                  <a:pt x="68335" y="245855"/>
                </a:lnTo>
                <a:lnTo>
                  <a:pt x="63372" y="249672"/>
                </a:lnTo>
                <a:lnTo>
                  <a:pt x="59555" y="249672"/>
                </a:lnTo>
                <a:lnTo>
                  <a:pt x="46957" y="259216"/>
                </a:lnTo>
                <a:lnTo>
                  <a:pt x="41612" y="269906"/>
                </a:lnTo>
                <a:lnTo>
                  <a:pt x="41230" y="278686"/>
                </a:lnTo>
                <a:lnTo>
                  <a:pt x="33977" y="286703"/>
                </a:lnTo>
                <a:lnTo>
                  <a:pt x="17943" y="288612"/>
                </a:lnTo>
                <a:lnTo>
                  <a:pt x="13743" y="285558"/>
                </a:lnTo>
                <a:lnTo>
                  <a:pt x="13743" y="280213"/>
                </a:lnTo>
                <a:lnTo>
                  <a:pt x="11453" y="277923"/>
                </a:lnTo>
                <a:lnTo>
                  <a:pt x="764" y="274869"/>
                </a:lnTo>
                <a:lnTo>
                  <a:pt x="0" y="270287"/>
                </a:lnTo>
                <a:lnTo>
                  <a:pt x="8399" y="270669"/>
                </a:lnTo>
                <a:lnTo>
                  <a:pt x="14507" y="266470"/>
                </a:lnTo>
                <a:lnTo>
                  <a:pt x="20997" y="267615"/>
                </a:lnTo>
                <a:lnTo>
                  <a:pt x="22906" y="264561"/>
                </a:lnTo>
                <a:lnTo>
                  <a:pt x="22524" y="261125"/>
                </a:lnTo>
                <a:lnTo>
                  <a:pt x="16416" y="257689"/>
                </a:lnTo>
                <a:lnTo>
                  <a:pt x="19088" y="250054"/>
                </a:lnTo>
                <a:lnTo>
                  <a:pt x="16416" y="230966"/>
                </a:lnTo>
                <a:lnTo>
                  <a:pt x="12980" y="225621"/>
                </a:lnTo>
                <a:lnTo>
                  <a:pt x="14125" y="215314"/>
                </a:lnTo>
                <a:lnTo>
                  <a:pt x="22142" y="209206"/>
                </a:lnTo>
                <a:lnTo>
                  <a:pt x="22524" y="203861"/>
                </a:lnTo>
                <a:lnTo>
                  <a:pt x="18706" y="197753"/>
                </a:lnTo>
                <a:lnTo>
                  <a:pt x="19088" y="192408"/>
                </a:lnTo>
                <a:lnTo>
                  <a:pt x="5726" y="186300"/>
                </a:lnTo>
                <a:lnTo>
                  <a:pt x="9926" y="186682"/>
                </a:lnTo>
                <a:lnTo>
                  <a:pt x="14125" y="184009"/>
                </a:lnTo>
                <a:lnTo>
                  <a:pt x="14125" y="179428"/>
                </a:lnTo>
                <a:lnTo>
                  <a:pt x="17943" y="172175"/>
                </a:lnTo>
                <a:lnTo>
                  <a:pt x="27487" y="175229"/>
                </a:lnTo>
                <a:lnTo>
                  <a:pt x="30541" y="171411"/>
                </a:lnTo>
                <a:lnTo>
                  <a:pt x="29014" y="160722"/>
                </a:lnTo>
                <a:lnTo>
                  <a:pt x="49629" y="148505"/>
                </a:lnTo>
                <a:lnTo>
                  <a:pt x="62609" y="131326"/>
                </a:lnTo>
                <a:lnTo>
                  <a:pt x="66427" y="131708"/>
                </a:lnTo>
                <a:lnTo>
                  <a:pt x="68717" y="125600"/>
                </a:lnTo>
                <a:lnTo>
                  <a:pt x="65663" y="125600"/>
                </a:lnTo>
                <a:lnTo>
                  <a:pt x="64136" y="116437"/>
                </a:lnTo>
                <a:lnTo>
                  <a:pt x="50393" y="102694"/>
                </a:lnTo>
                <a:lnTo>
                  <a:pt x="47720" y="103458"/>
                </a:lnTo>
                <a:lnTo>
                  <a:pt x="45430" y="100403"/>
                </a:lnTo>
                <a:lnTo>
                  <a:pt x="38940" y="99640"/>
                </a:lnTo>
                <a:lnTo>
                  <a:pt x="32832" y="102312"/>
                </a:lnTo>
                <a:lnTo>
                  <a:pt x="36649" y="108420"/>
                </a:lnTo>
                <a:lnTo>
                  <a:pt x="28250" y="113765"/>
                </a:lnTo>
                <a:lnTo>
                  <a:pt x="21760" y="109566"/>
                </a:lnTo>
                <a:lnTo>
                  <a:pt x="26342" y="93532"/>
                </a:lnTo>
                <a:lnTo>
                  <a:pt x="21760" y="73680"/>
                </a:lnTo>
                <a:lnTo>
                  <a:pt x="24051" y="56119"/>
                </a:lnTo>
                <a:lnTo>
                  <a:pt x="22524" y="46575"/>
                </a:lnTo>
                <a:lnTo>
                  <a:pt x="16798" y="38176"/>
                </a:lnTo>
                <a:lnTo>
                  <a:pt x="8781" y="14889"/>
                </a:lnTo>
                <a:lnTo>
                  <a:pt x="0" y="0"/>
                </a:lnTo>
                <a:lnTo>
                  <a:pt x="10308" y="382"/>
                </a:lnTo>
                <a:lnTo>
                  <a:pt x="22142" y="18325"/>
                </a:lnTo>
                <a:lnTo>
                  <a:pt x="42757" y="40467"/>
                </a:lnTo>
                <a:lnTo>
                  <a:pt x="73680" y="54974"/>
                </a:lnTo>
                <a:lnTo>
                  <a:pt x="85896" y="58028"/>
                </a:lnTo>
                <a:lnTo>
                  <a:pt x="111475" y="56119"/>
                </a:lnTo>
                <a:lnTo>
                  <a:pt x="116437" y="54974"/>
                </a:lnTo>
                <a:lnTo>
                  <a:pt x="120637" y="49247"/>
                </a:lnTo>
                <a:lnTo>
                  <a:pt x="125600" y="47720"/>
                </a:lnTo>
                <a:lnTo>
                  <a:pt x="139343" y="45811"/>
                </a:lnTo>
                <a:lnTo>
                  <a:pt x="156904" y="46575"/>
                </a:lnTo>
                <a:lnTo>
                  <a:pt x="171411" y="55355"/>
                </a:lnTo>
                <a:lnTo>
                  <a:pt x="184773" y="60318"/>
                </a:lnTo>
                <a:lnTo>
                  <a:pt x="205388" y="82079"/>
                </a:lnTo>
                <a:lnTo>
                  <a:pt x="217223" y="84369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4788598" y="4469786"/>
            <a:ext cx="189354" cy="95059"/>
          </a:xfrm>
          <a:custGeom>
            <a:avLst/>
            <a:gdLst/>
            <a:ahLst/>
            <a:cxnLst/>
            <a:rect l="l" t="t" r="r" b="b"/>
            <a:pathLst>
              <a:path w="189354" h="95059">
                <a:moveTo>
                  <a:pt x="184773" y="59937"/>
                </a:moveTo>
                <a:lnTo>
                  <a:pt x="182100" y="58410"/>
                </a:lnTo>
                <a:lnTo>
                  <a:pt x="179810" y="64136"/>
                </a:lnTo>
                <a:lnTo>
                  <a:pt x="176374" y="58410"/>
                </a:lnTo>
                <a:lnTo>
                  <a:pt x="173702" y="58410"/>
                </a:lnTo>
                <a:lnTo>
                  <a:pt x="170266" y="66808"/>
                </a:lnTo>
                <a:lnTo>
                  <a:pt x="167212" y="63372"/>
                </a:lnTo>
                <a:lnTo>
                  <a:pt x="167594" y="57646"/>
                </a:lnTo>
                <a:lnTo>
                  <a:pt x="165685" y="54592"/>
                </a:lnTo>
                <a:lnTo>
                  <a:pt x="164158" y="59937"/>
                </a:lnTo>
                <a:lnTo>
                  <a:pt x="172175" y="82461"/>
                </a:lnTo>
                <a:lnTo>
                  <a:pt x="169884" y="89332"/>
                </a:lnTo>
                <a:lnTo>
                  <a:pt x="152323" y="82842"/>
                </a:lnTo>
                <a:lnTo>
                  <a:pt x="143924" y="76352"/>
                </a:lnTo>
                <a:lnTo>
                  <a:pt x="121019" y="64518"/>
                </a:lnTo>
                <a:lnTo>
                  <a:pt x="116056" y="64900"/>
                </a:lnTo>
                <a:lnTo>
                  <a:pt x="111093" y="69862"/>
                </a:lnTo>
                <a:lnTo>
                  <a:pt x="104603" y="68335"/>
                </a:lnTo>
                <a:lnTo>
                  <a:pt x="111475" y="77879"/>
                </a:lnTo>
                <a:lnTo>
                  <a:pt x="108039" y="82079"/>
                </a:lnTo>
                <a:lnTo>
                  <a:pt x="106893" y="95059"/>
                </a:lnTo>
                <a:lnTo>
                  <a:pt x="93532" y="78261"/>
                </a:lnTo>
                <a:lnTo>
                  <a:pt x="67572" y="72153"/>
                </a:lnTo>
                <a:lnTo>
                  <a:pt x="55355" y="61845"/>
                </a:lnTo>
                <a:lnTo>
                  <a:pt x="22142" y="44284"/>
                </a:lnTo>
                <a:lnTo>
                  <a:pt x="11453" y="31686"/>
                </a:lnTo>
                <a:lnTo>
                  <a:pt x="4963" y="14889"/>
                </a:lnTo>
                <a:lnTo>
                  <a:pt x="0" y="10308"/>
                </a:lnTo>
                <a:lnTo>
                  <a:pt x="6108" y="4581"/>
                </a:lnTo>
                <a:lnTo>
                  <a:pt x="14125" y="0"/>
                </a:lnTo>
                <a:lnTo>
                  <a:pt x="17943" y="0"/>
                </a:lnTo>
                <a:lnTo>
                  <a:pt x="27105" y="5726"/>
                </a:lnTo>
                <a:lnTo>
                  <a:pt x="68717" y="16798"/>
                </a:lnTo>
                <a:lnTo>
                  <a:pt x="90859" y="29777"/>
                </a:lnTo>
                <a:lnTo>
                  <a:pt x="96204" y="30541"/>
                </a:lnTo>
                <a:lnTo>
                  <a:pt x="104221" y="29396"/>
                </a:lnTo>
                <a:lnTo>
                  <a:pt x="114910" y="24433"/>
                </a:lnTo>
                <a:lnTo>
                  <a:pt x="117964" y="24815"/>
                </a:lnTo>
                <a:lnTo>
                  <a:pt x="120255" y="30541"/>
                </a:lnTo>
                <a:lnTo>
                  <a:pt x="133617" y="29014"/>
                </a:lnTo>
                <a:lnTo>
                  <a:pt x="141252" y="24433"/>
                </a:lnTo>
                <a:lnTo>
                  <a:pt x="153850" y="24815"/>
                </a:lnTo>
                <a:lnTo>
                  <a:pt x="164158" y="19852"/>
                </a:lnTo>
                <a:lnTo>
                  <a:pt x="184773" y="24051"/>
                </a:lnTo>
                <a:lnTo>
                  <a:pt x="189354" y="43903"/>
                </a:lnTo>
                <a:lnTo>
                  <a:pt x="184773" y="59937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4872968" y="4733965"/>
            <a:ext cx="20615" cy="29396"/>
          </a:xfrm>
          <a:custGeom>
            <a:avLst/>
            <a:gdLst/>
            <a:ahLst/>
            <a:cxnLst/>
            <a:rect l="l" t="t" r="r" b="b"/>
            <a:pathLst>
              <a:path w="20615" h="29396">
                <a:moveTo>
                  <a:pt x="12980" y="4199"/>
                </a:moveTo>
                <a:lnTo>
                  <a:pt x="16798" y="6108"/>
                </a:lnTo>
                <a:lnTo>
                  <a:pt x="20615" y="14889"/>
                </a:lnTo>
                <a:lnTo>
                  <a:pt x="19852" y="29014"/>
                </a:lnTo>
                <a:lnTo>
                  <a:pt x="13743" y="29396"/>
                </a:lnTo>
                <a:lnTo>
                  <a:pt x="1527" y="23287"/>
                </a:lnTo>
                <a:lnTo>
                  <a:pt x="0" y="19088"/>
                </a:lnTo>
                <a:lnTo>
                  <a:pt x="764" y="0"/>
                </a:lnTo>
                <a:lnTo>
                  <a:pt x="12980" y="4199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4948938" y="5137106"/>
            <a:ext cx="27105" cy="27105"/>
          </a:xfrm>
          <a:custGeom>
            <a:avLst/>
            <a:gdLst/>
            <a:ahLst/>
            <a:cxnLst/>
            <a:rect l="l" t="t" r="r" b="b"/>
            <a:pathLst>
              <a:path w="27105" h="27105">
                <a:moveTo>
                  <a:pt x="10308" y="3436"/>
                </a:moveTo>
                <a:lnTo>
                  <a:pt x="24051" y="10689"/>
                </a:lnTo>
                <a:lnTo>
                  <a:pt x="27105" y="15270"/>
                </a:lnTo>
                <a:lnTo>
                  <a:pt x="19088" y="27105"/>
                </a:lnTo>
                <a:lnTo>
                  <a:pt x="9544" y="22524"/>
                </a:lnTo>
                <a:lnTo>
                  <a:pt x="764" y="7635"/>
                </a:lnTo>
                <a:lnTo>
                  <a:pt x="0" y="4199"/>
                </a:lnTo>
                <a:lnTo>
                  <a:pt x="2291" y="1145"/>
                </a:lnTo>
                <a:lnTo>
                  <a:pt x="5726" y="0"/>
                </a:lnTo>
                <a:lnTo>
                  <a:pt x="10308" y="3436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4899309" y="4901177"/>
            <a:ext cx="17561" cy="19088"/>
          </a:xfrm>
          <a:custGeom>
            <a:avLst/>
            <a:gdLst/>
            <a:ahLst/>
            <a:cxnLst/>
            <a:rect l="l" t="t" r="r" b="b"/>
            <a:pathLst>
              <a:path w="17561" h="19088">
                <a:moveTo>
                  <a:pt x="0" y="12980"/>
                </a:moveTo>
                <a:lnTo>
                  <a:pt x="1527" y="5345"/>
                </a:lnTo>
                <a:lnTo>
                  <a:pt x="7253" y="382"/>
                </a:lnTo>
                <a:lnTo>
                  <a:pt x="13743" y="0"/>
                </a:lnTo>
                <a:lnTo>
                  <a:pt x="17561" y="5726"/>
                </a:lnTo>
                <a:lnTo>
                  <a:pt x="14889" y="13743"/>
                </a:lnTo>
                <a:lnTo>
                  <a:pt x="9544" y="18706"/>
                </a:lnTo>
                <a:lnTo>
                  <a:pt x="3818" y="19088"/>
                </a:lnTo>
                <a:lnTo>
                  <a:pt x="0" y="1298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5414688" y="6710347"/>
            <a:ext cx="16034" cy="25196"/>
          </a:xfrm>
          <a:custGeom>
            <a:avLst/>
            <a:gdLst/>
            <a:ahLst/>
            <a:cxnLst/>
            <a:rect l="l" t="t" r="r" b="b"/>
            <a:pathLst>
              <a:path w="16034" h="25196">
                <a:moveTo>
                  <a:pt x="16034" y="18325"/>
                </a:moveTo>
                <a:lnTo>
                  <a:pt x="12598" y="20233"/>
                </a:lnTo>
                <a:lnTo>
                  <a:pt x="13743" y="25196"/>
                </a:lnTo>
                <a:lnTo>
                  <a:pt x="5345" y="14507"/>
                </a:lnTo>
                <a:lnTo>
                  <a:pt x="0" y="0"/>
                </a:lnTo>
                <a:lnTo>
                  <a:pt x="6490" y="4581"/>
                </a:lnTo>
                <a:lnTo>
                  <a:pt x="10689" y="4963"/>
                </a:lnTo>
                <a:lnTo>
                  <a:pt x="8781" y="10308"/>
                </a:lnTo>
                <a:lnTo>
                  <a:pt x="13743" y="11453"/>
                </a:lnTo>
                <a:lnTo>
                  <a:pt x="12216" y="16416"/>
                </a:lnTo>
                <a:lnTo>
                  <a:pt x="14889" y="15652"/>
                </a:lnTo>
                <a:lnTo>
                  <a:pt x="16034" y="18325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4853498" y="4826734"/>
            <a:ext cx="9544" cy="23287"/>
          </a:xfrm>
          <a:custGeom>
            <a:avLst/>
            <a:gdLst/>
            <a:ahLst/>
            <a:cxnLst/>
            <a:rect l="l" t="t" r="r" b="b"/>
            <a:pathLst>
              <a:path w="9544" h="23287">
                <a:moveTo>
                  <a:pt x="3436" y="5345"/>
                </a:moveTo>
                <a:lnTo>
                  <a:pt x="9544" y="0"/>
                </a:lnTo>
                <a:lnTo>
                  <a:pt x="8399" y="12216"/>
                </a:lnTo>
                <a:lnTo>
                  <a:pt x="3054" y="23287"/>
                </a:lnTo>
                <a:lnTo>
                  <a:pt x="0" y="18706"/>
                </a:lnTo>
                <a:lnTo>
                  <a:pt x="3436" y="5345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5428431" y="6617961"/>
            <a:ext cx="11835" cy="14125"/>
          </a:xfrm>
          <a:custGeom>
            <a:avLst/>
            <a:gdLst/>
            <a:ahLst/>
            <a:cxnLst/>
            <a:rect l="l" t="t" r="r" b="b"/>
            <a:pathLst>
              <a:path w="11835" h="14125">
                <a:moveTo>
                  <a:pt x="2291" y="1527"/>
                </a:moveTo>
                <a:lnTo>
                  <a:pt x="7635" y="0"/>
                </a:lnTo>
                <a:lnTo>
                  <a:pt x="11835" y="3436"/>
                </a:lnTo>
                <a:lnTo>
                  <a:pt x="10689" y="11835"/>
                </a:lnTo>
                <a:lnTo>
                  <a:pt x="7253" y="14125"/>
                </a:lnTo>
                <a:lnTo>
                  <a:pt x="3436" y="11835"/>
                </a:lnTo>
                <a:lnTo>
                  <a:pt x="0" y="4963"/>
                </a:lnTo>
                <a:lnTo>
                  <a:pt x="6490" y="8399"/>
                </a:lnTo>
                <a:lnTo>
                  <a:pt x="2291" y="1527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5253203" y="7181823"/>
            <a:ext cx="15270" cy="16416"/>
          </a:xfrm>
          <a:custGeom>
            <a:avLst/>
            <a:gdLst/>
            <a:ahLst/>
            <a:cxnLst/>
            <a:rect l="l" t="t" r="r" b="b"/>
            <a:pathLst>
              <a:path w="15270" h="16416">
                <a:moveTo>
                  <a:pt x="13743" y="1145"/>
                </a:moveTo>
                <a:lnTo>
                  <a:pt x="15270" y="4199"/>
                </a:lnTo>
                <a:lnTo>
                  <a:pt x="8399" y="6108"/>
                </a:lnTo>
                <a:lnTo>
                  <a:pt x="0" y="16416"/>
                </a:lnTo>
                <a:lnTo>
                  <a:pt x="2291" y="2291"/>
                </a:lnTo>
                <a:lnTo>
                  <a:pt x="8017" y="0"/>
                </a:lnTo>
                <a:lnTo>
                  <a:pt x="13743" y="1145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4917634" y="4954624"/>
            <a:ext cx="9926" cy="9926"/>
          </a:xfrm>
          <a:custGeom>
            <a:avLst/>
            <a:gdLst/>
            <a:ahLst/>
            <a:cxnLst/>
            <a:rect l="l" t="t" r="r" b="b"/>
            <a:pathLst>
              <a:path w="9926" h="9926">
                <a:moveTo>
                  <a:pt x="8399" y="2291"/>
                </a:moveTo>
                <a:lnTo>
                  <a:pt x="9926" y="5726"/>
                </a:lnTo>
                <a:lnTo>
                  <a:pt x="8399" y="9544"/>
                </a:lnTo>
                <a:lnTo>
                  <a:pt x="3054" y="9926"/>
                </a:lnTo>
                <a:lnTo>
                  <a:pt x="382" y="8017"/>
                </a:lnTo>
                <a:lnTo>
                  <a:pt x="0" y="3818"/>
                </a:lnTo>
                <a:lnTo>
                  <a:pt x="2672" y="0"/>
                </a:lnTo>
                <a:lnTo>
                  <a:pt x="8399" y="2291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5249767" y="7020720"/>
            <a:ext cx="5726" cy="8781"/>
          </a:xfrm>
          <a:custGeom>
            <a:avLst/>
            <a:gdLst/>
            <a:ahLst/>
            <a:cxnLst/>
            <a:rect l="l" t="t" r="r" b="b"/>
            <a:pathLst>
              <a:path w="5726" h="8781">
                <a:moveTo>
                  <a:pt x="3054" y="8781"/>
                </a:moveTo>
                <a:lnTo>
                  <a:pt x="0" y="3054"/>
                </a:lnTo>
                <a:lnTo>
                  <a:pt x="764" y="382"/>
                </a:lnTo>
                <a:lnTo>
                  <a:pt x="3436" y="0"/>
                </a:lnTo>
                <a:lnTo>
                  <a:pt x="5726" y="4581"/>
                </a:lnTo>
                <a:lnTo>
                  <a:pt x="3054" y="8781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4784399" y="4524378"/>
            <a:ext cx="174083" cy="131326"/>
          </a:xfrm>
          <a:custGeom>
            <a:avLst/>
            <a:gdLst/>
            <a:ahLst/>
            <a:cxnLst/>
            <a:rect l="l" t="t" r="r" b="b"/>
            <a:pathLst>
              <a:path w="174083" h="131326">
                <a:moveTo>
                  <a:pt x="174083" y="34740"/>
                </a:moveTo>
                <a:lnTo>
                  <a:pt x="159577" y="46193"/>
                </a:lnTo>
                <a:lnTo>
                  <a:pt x="150414" y="45430"/>
                </a:lnTo>
                <a:lnTo>
                  <a:pt x="145451" y="48866"/>
                </a:lnTo>
                <a:lnTo>
                  <a:pt x="154614" y="54210"/>
                </a:lnTo>
                <a:lnTo>
                  <a:pt x="154232" y="61845"/>
                </a:lnTo>
                <a:lnTo>
                  <a:pt x="146978" y="59555"/>
                </a:lnTo>
                <a:lnTo>
                  <a:pt x="144306" y="61845"/>
                </a:lnTo>
                <a:lnTo>
                  <a:pt x="148505" y="67572"/>
                </a:lnTo>
                <a:lnTo>
                  <a:pt x="146597" y="87042"/>
                </a:lnTo>
                <a:lnTo>
                  <a:pt x="148505" y="89714"/>
                </a:lnTo>
                <a:lnTo>
                  <a:pt x="150032" y="87042"/>
                </a:lnTo>
                <a:lnTo>
                  <a:pt x="152323" y="88569"/>
                </a:lnTo>
                <a:lnTo>
                  <a:pt x="155759" y="94295"/>
                </a:lnTo>
                <a:lnTo>
                  <a:pt x="163776" y="95059"/>
                </a:lnTo>
                <a:lnTo>
                  <a:pt x="165685" y="98876"/>
                </a:lnTo>
                <a:lnTo>
                  <a:pt x="161867" y="103076"/>
                </a:lnTo>
                <a:lnTo>
                  <a:pt x="163394" y="105366"/>
                </a:lnTo>
                <a:lnTo>
                  <a:pt x="162249" y="109184"/>
                </a:lnTo>
                <a:lnTo>
                  <a:pt x="154614" y="108802"/>
                </a:lnTo>
                <a:lnTo>
                  <a:pt x="150414" y="112620"/>
                </a:lnTo>
                <a:lnTo>
                  <a:pt x="149269" y="116437"/>
                </a:lnTo>
                <a:lnTo>
                  <a:pt x="153850" y="125600"/>
                </a:lnTo>
                <a:lnTo>
                  <a:pt x="151941" y="126745"/>
                </a:lnTo>
                <a:lnTo>
                  <a:pt x="140488" y="127127"/>
                </a:lnTo>
                <a:lnTo>
                  <a:pt x="140107" y="117583"/>
                </a:lnTo>
                <a:lnTo>
                  <a:pt x="137434" y="110711"/>
                </a:lnTo>
                <a:lnTo>
                  <a:pt x="142015" y="108039"/>
                </a:lnTo>
                <a:lnTo>
                  <a:pt x="138198" y="104985"/>
                </a:lnTo>
                <a:lnTo>
                  <a:pt x="129417" y="89714"/>
                </a:lnTo>
                <a:lnTo>
                  <a:pt x="127127" y="89714"/>
                </a:lnTo>
                <a:lnTo>
                  <a:pt x="126363" y="84751"/>
                </a:lnTo>
                <a:lnTo>
                  <a:pt x="114910" y="86278"/>
                </a:lnTo>
                <a:lnTo>
                  <a:pt x="111093" y="83224"/>
                </a:lnTo>
                <a:lnTo>
                  <a:pt x="100785" y="82079"/>
                </a:lnTo>
                <a:lnTo>
                  <a:pt x="65281" y="90096"/>
                </a:lnTo>
                <a:lnTo>
                  <a:pt x="55355" y="95441"/>
                </a:lnTo>
                <a:lnTo>
                  <a:pt x="48102" y="102312"/>
                </a:lnTo>
                <a:lnTo>
                  <a:pt x="47338" y="114910"/>
                </a:lnTo>
                <a:lnTo>
                  <a:pt x="50393" y="126745"/>
                </a:lnTo>
                <a:lnTo>
                  <a:pt x="43139" y="123309"/>
                </a:lnTo>
                <a:lnTo>
                  <a:pt x="38176" y="131326"/>
                </a:lnTo>
                <a:lnTo>
                  <a:pt x="29777" y="128654"/>
                </a:lnTo>
                <a:lnTo>
                  <a:pt x="23287" y="125600"/>
                </a:lnTo>
                <a:lnTo>
                  <a:pt x="16416" y="115292"/>
                </a:lnTo>
                <a:lnTo>
                  <a:pt x="13362" y="103458"/>
                </a:lnTo>
                <a:lnTo>
                  <a:pt x="14889" y="95822"/>
                </a:lnTo>
                <a:lnTo>
                  <a:pt x="19470" y="88951"/>
                </a:lnTo>
                <a:lnTo>
                  <a:pt x="16798" y="66808"/>
                </a:lnTo>
                <a:lnTo>
                  <a:pt x="12598" y="64900"/>
                </a:lnTo>
                <a:lnTo>
                  <a:pt x="0" y="66808"/>
                </a:lnTo>
                <a:lnTo>
                  <a:pt x="1145" y="61845"/>
                </a:lnTo>
                <a:lnTo>
                  <a:pt x="9926" y="50011"/>
                </a:lnTo>
                <a:lnTo>
                  <a:pt x="37413" y="34359"/>
                </a:lnTo>
                <a:lnTo>
                  <a:pt x="40467" y="27869"/>
                </a:lnTo>
                <a:lnTo>
                  <a:pt x="43521" y="0"/>
                </a:lnTo>
                <a:lnTo>
                  <a:pt x="48484" y="764"/>
                </a:lnTo>
                <a:lnTo>
                  <a:pt x="59555" y="7253"/>
                </a:lnTo>
                <a:lnTo>
                  <a:pt x="71771" y="17561"/>
                </a:lnTo>
                <a:lnTo>
                  <a:pt x="97731" y="23669"/>
                </a:lnTo>
                <a:lnTo>
                  <a:pt x="111093" y="40467"/>
                </a:lnTo>
                <a:lnTo>
                  <a:pt x="112238" y="27487"/>
                </a:lnTo>
                <a:lnTo>
                  <a:pt x="115674" y="23287"/>
                </a:lnTo>
                <a:lnTo>
                  <a:pt x="108802" y="13743"/>
                </a:lnTo>
                <a:lnTo>
                  <a:pt x="115292" y="15270"/>
                </a:lnTo>
                <a:lnTo>
                  <a:pt x="122927" y="9544"/>
                </a:lnTo>
                <a:lnTo>
                  <a:pt x="148124" y="21760"/>
                </a:lnTo>
                <a:lnTo>
                  <a:pt x="156522" y="28250"/>
                </a:lnTo>
                <a:lnTo>
                  <a:pt x="174083" y="34740"/>
                </a:lnTo>
                <a:close/>
              </a:path>
            </a:pathLst>
          </a:custGeom>
          <a:solidFill>
            <a:srgbClr val="056D6D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4184651" y="4627454"/>
            <a:ext cx="211878" cy="378326"/>
          </a:xfrm>
          <a:custGeom>
            <a:avLst/>
            <a:gdLst/>
            <a:ahLst/>
            <a:cxnLst/>
            <a:rect l="l" t="t" r="r" b="b"/>
            <a:pathLst>
              <a:path w="211878" h="378326">
                <a:moveTo>
                  <a:pt x="177901" y="50393"/>
                </a:moveTo>
                <a:lnTo>
                  <a:pt x="172556" y="50393"/>
                </a:lnTo>
                <a:lnTo>
                  <a:pt x="159577" y="60700"/>
                </a:lnTo>
                <a:lnTo>
                  <a:pt x="156522" y="69481"/>
                </a:lnTo>
                <a:lnTo>
                  <a:pt x="159958" y="71389"/>
                </a:lnTo>
                <a:lnTo>
                  <a:pt x="156904" y="74062"/>
                </a:lnTo>
                <a:lnTo>
                  <a:pt x="155759" y="83988"/>
                </a:lnTo>
                <a:lnTo>
                  <a:pt x="135144" y="114147"/>
                </a:lnTo>
                <a:lnTo>
                  <a:pt x="132090" y="135144"/>
                </a:lnTo>
                <a:lnTo>
                  <a:pt x="137434" y="142015"/>
                </a:lnTo>
                <a:lnTo>
                  <a:pt x="136289" y="150796"/>
                </a:lnTo>
                <a:lnTo>
                  <a:pt x="138580" y="154232"/>
                </a:lnTo>
                <a:lnTo>
                  <a:pt x="154614" y="156904"/>
                </a:lnTo>
                <a:lnTo>
                  <a:pt x="163012" y="166066"/>
                </a:lnTo>
                <a:lnTo>
                  <a:pt x="177901" y="175992"/>
                </a:lnTo>
                <a:lnTo>
                  <a:pt x="190117" y="182864"/>
                </a:lnTo>
                <a:lnTo>
                  <a:pt x="195080" y="182100"/>
                </a:lnTo>
                <a:lnTo>
                  <a:pt x="199662" y="184391"/>
                </a:lnTo>
                <a:lnTo>
                  <a:pt x="203479" y="194699"/>
                </a:lnTo>
                <a:lnTo>
                  <a:pt x="209969" y="195462"/>
                </a:lnTo>
                <a:lnTo>
                  <a:pt x="211878" y="197753"/>
                </a:lnTo>
                <a:lnTo>
                  <a:pt x="210351" y="209587"/>
                </a:lnTo>
                <a:lnTo>
                  <a:pt x="205388" y="208060"/>
                </a:lnTo>
                <a:lnTo>
                  <a:pt x="201952" y="211114"/>
                </a:lnTo>
                <a:lnTo>
                  <a:pt x="204243" y="214168"/>
                </a:lnTo>
                <a:lnTo>
                  <a:pt x="208824" y="214932"/>
                </a:lnTo>
                <a:lnTo>
                  <a:pt x="203479" y="221422"/>
                </a:lnTo>
                <a:lnTo>
                  <a:pt x="206533" y="227912"/>
                </a:lnTo>
                <a:lnTo>
                  <a:pt x="206151" y="236311"/>
                </a:lnTo>
                <a:lnTo>
                  <a:pt x="194317" y="241274"/>
                </a:lnTo>
                <a:lnTo>
                  <a:pt x="186300" y="239747"/>
                </a:lnTo>
                <a:lnTo>
                  <a:pt x="182482" y="237456"/>
                </a:lnTo>
                <a:lnTo>
                  <a:pt x="182100" y="234784"/>
                </a:lnTo>
                <a:lnTo>
                  <a:pt x="184773" y="233638"/>
                </a:lnTo>
                <a:lnTo>
                  <a:pt x="195462" y="238219"/>
                </a:lnTo>
                <a:lnTo>
                  <a:pt x="194317" y="232875"/>
                </a:lnTo>
                <a:lnTo>
                  <a:pt x="196989" y="234784"/>
                </a:lnTo>
                <a:lnTo>
                  <a:pt x="198134" y="229821"/>
                </a:lnTo>
                <a:lnTo>
                  <a:pt x="196226" y="226385"/>
                </a:lnTo>
                <a:lnTo>
                  <a:pt x="188590" y="226385"/>
                </a:lnTo>
                <a:lnTo>
                  <a:pt x="188590" y="231348"/>
                </a:lnTo>
                <a:lnTo>
                  <a:pt x="182100" y="226385"/>
                </a:lnTo>
                <a:lnTo>
                  <a:pt x="172556" y="230584"/>
                </a:lnTo>
                <a:lnTo>
                  <a:pt x="168357" y="229439"/>
                </a:lnTo>
                <a:lnTo>
                  <a:pt x="172175" y="220658"/>
                </a:lnTo>
                <a:lnTo>
                  <a:pt x="169121" y="219895"/>
                </a:lnTo>
                <a:lnTo>
                  <a:pt x="157668" y="224858"/>
                </a:lnTo>
                <a:lnTo>
                  <a:pt x="161485" y="226003"/>
                </a:lnTo>
                <a:lnTo>
                  <a:pt x="161104" y="228675"/>
                </a:lnTo>
                <a:lnTo>
                  <a:pt x="149651" y="236692"/>
                </a:lnTo>
                <a:lnTo>
                  <a:pt x="146597" y="237456"/>
                </a:lnTo>
                <a:lnTo>
                  <a:pt x="142779" y="232875"/>
                </a:lnTo>
                <a:lnTo>
                  <a:pt x="140107" y="238219"/>
                </a:lnTo>
                <a:lnTo>
                  <a:pt x="132853" y="234784"/>
                </a:lnTo>
                <a:lnTo>
                  <a:pt x="129417" y="241274"/>
                </a:lnTo>
                <a:lnTo>
                  <a:pt x="131326" y="245473"/>
                </a:lnTo>
                <a:lnTo>
                  <a:pt x="122927" y="243182"/>
                </a:lnTo>
                <a:lnTo>
                  <a:pt x="111856" y="251581"/>
                </a:lnTo>
                <a:lnTo>
                  <a:pt x="105748" y="251581"/>
                </a:lnTo>
                <a:lnTo>
                  <a:pt x="96204" y="256544"/>
                </a:lnTo>
                <a:lnTo>
                  <a:pt x="88951" y="263798"/>
                </a:lnTo>
                <a:lnTo>
                  <a:pt x="88569" y="271051"/>
                </a:lnTo>
                <a:lnTo>
                  <a:pt x="92768" y="274869"/>
                </a:lnTo>
                <a:lnTo>
                  <a:pt x="90859" y="279450"/>
                </a:lnTo>
                <a:lnTo>
                  <a:pt x="85896" y="281740"/>
                </a:lnTo>
                <a:lnTo>
                  <a:pt x="79788" y="274869"/>
                </a:lnTo>
                <a:lnTo>
                  <a:pt x="73298" y="283267"/>
                </a:lnTo>
                <a:lnTo>
                  <a:pt x="73298" y="285176"/>
                </a:lnTo>
                <a:lnTo>
                  <a:pt x="78261" y="285940"/>
                </a:lnTo>
                <a:lnTo>
                  <a:pt x="85133" y="297393"/>
                </a:lnTo>
                <a:lnTo>
                  <a:pt x="83988" y="308464"/>
                </a:lnTo>
                <a:lnTo>
                  <a:pt x="80934" y="309991"/>
                </a:lnTo>
                <a:lnTo>
                  <a:pt x="75971" y="303119"/>
                </a:lnTo>
                <a:lnTo>
                  <a:pt x="70244" y="308464"/>
                </a:lnTo>
                <a:lnTo>
                  <a:pt x="74825" y="311136"/>
                </a:lnTo>
                <a:lnTo>
                  <a:pt x="75207" y="316862"/>
                </a:lnTo>
                <a:lnTo>
                  <a:pt x="71771" y="315335"/>
                </a:lnTo>
                <a:lnTo>
                  <a:pt x="69099" y="321062"/>
                </a:lnTo>
                <a:lnTo>
                  <a:pt x="62609" y="322207"/>
                </a:lnTo>
                <a:lnTo>
                  <a:pt x="57264" y="328315"/>
                </a:lnTo>
                <a:lnTo>
                  <a:pt x="50774" y="328315"/>
                </a:lnTo>
                <a:lnTo>
                  <a:pt x="43903" y="339005"/>
                </a:lnTo>
                <a:lnTo>
                  <a:pt x="29014" y="378326"/>
                </a:lnTo>
                <a:lnTo>
                  <a:pt x="20615" y="374127"/>
                </a:lnTo>
                <a:lnTo>
                  <a:pt x="3436" y="353893"/>
                </a:lnTo>
                <a:lnTo>
                  <a:pt x="0" y="346258"/>
                </a:lnTo>
                <a:lnTo>
                  <a:pt x="382" y="341295"/>
                </a:lnTo>
                <a:lnTo>
                  <a:pt x="5726" y="338241"/>
                </a:lnTo>
                <a:lnTo>
                  <a:pt x="8781" y="330224"/>
                </a:lnTo>
                <a:lnTo>
                  <a:pt x="13743" y="328697"/>
                </a:lnTo>
                <a:lnTo>
                  <a:pt x="21760" y="321825"/>
                </a:lnTo>
                <a:lnTo>
                  <a:pt x="33595" y="300447"/>
                </a:lnTo>
                <a:lnTo>
                  <a:pt x="49247" y="298920"/>
                </a:lnTo>
                <a:lnTo>
                  <a:pt x="46957" y="289376"/>
                </a:lnTo>
                <a:lnTo>
                  <a:pt x="51538" y="270669"/>
                </a:lnTo>
                <a:lnTo>
                  <a:pt x="51156" y="255399"/>
                </a:lnTo>
                <a:lnTo>
                  <a:pt x="53447" y="242801"/>
                </a:lnTo>
                <a:lnTo>
                  <a:pt x="50011" y="232111"/>
                </a:lnTo>
                <a:lnTo>
                  <a:pt x="51538" y="227912"/>
                </a:lnTo>
                <a:lnTo>
                  <a:pt x="44666" y="212641"/>
                </a:lnTo>
                <a:lnTo>
                  <a:pt x="44284" y="205388"/>
                </a:lnTo>
                <a:lnTo>
                  <a:pt x="48866" y="198898"/>
                </a:lnTo>
                <a:lnTo>
                  <a:pt x="64900" y="194317"/>
                </a:lnTo>
                <a:lnTo>
                  <a:pt x="69862" y="189354"/>
                </a:lnTo>
                <a:lnTo>
                  <a:pt x="71771" y="182482"/>
                </a:lnTo>
                <a:lnTo>
                  <a:pt x="69862" y="179046"/>
                </a:lnTo>
                <a:lnTo>
                  <a:pt x="63754" y="177138"/>
                </a:lnTo>
                <a:lnTo>
                  <a:pt x="60318" y="171029"/>
                </a:lnTo>
                <a:lnTo>
                  <a:pt x="52683" y="170266"/>
                </a:lnTo>
                <a:lnTo>
                  <a:pt x="41994" y="163776"/>
                </a:lnTo>
                <a:lnTo>
                  <a:pt x="40467" y="161104"/>
                </a:lnTo>
                <a:lnTo>
                  <a:pt x="41612" y="150032"/>
                </a:lnTo>
                <a:lnTo>
                  <a:pt x="37794" y="145833"/>
                </a:lnTo>
                <a:lnTo>
                  <a:pt x="44284" y="140870"/>
                </a:lnTo>
                <a:lnTo>
                  <a:pt x="41994" y="129799"/>
                </a:lnTo>
                <a:lnTo>
                  <a:pt x="37413" y="126745"/>
                </a:lnTo>
                <a:lnTo>
                  <a:pt x="30923" y="112238"/>
                </a:lnTo>
                <a:lnTo>
                  <a:pt x="46193" y="105748"/>
                </a:lnTo>
                <a:lnTo>
                  <a:pt x="52301" y="97731"/>
                </a:lnTo>
                <a:lnTo>
                  <a:pt x="50011" y="92768"/>
                </a:lnTo>
                <a:lnTo>
                  <a:pt x="52301" y="88569"/>
                </a:lnTo>
                <a:lnTo>
                  <a:pt x="77498" y="90478"/>
                </a:lnTo>
                <a:lnTo>
                  <a:pt x="97349" y="83224"/>
                </a:lnTo>
                <a:lnTo>
                  <a:pt x="107275" y="72153"/>
                </a:lnTo>
                <a:lnTo>
                  <a:pt x="110329" y="64900"/>
                </a:lnTo>
                <a:lnTo>
                  <a:pt x="117201" y="24815"/>
                </a:lnTo>
                <a:lnTo>
                  <a:pt x="108420" y="7253"/>
                </a:lnTo>
                <a:lnTo>
                  <a:pt x="131326" y="0"/>
                </a:lnTo>
                <a:lnTo>
                  <a:pt x="133998" y="764"/>
                </a:lnTo>
                <a:lnTo>
                  <a:pt x="145070" y="14125"/>
                </a:lnTo>
                <a:lnTo>
                  <a:pt x="162249" y="22906"/>
                </a:lnTo>
                <a:lnTo>
                  <a:pt x="177901" y="50393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4381640" y="4796956"/>
            <a:ext cx="11835" cy="6490"/>
          </a:xfrm>
          <a:custGeom>
            <a:avLst/>
            <a:gdLst/>
            <a:ahLst/>
            <a:cxnLst/>
            <a:rect l="l" t="t" r="r" b="b"/>
            <a:pathLst>
              <a:path w="11835" h="6490">
                <a:moveTo>
                  <a:pt x="8017" y="2291"/>
                </a:moveTo>
                <a:lnTo>
                  <a:pt x="11835" y="0"/>
                </a:lnTo>
                <a:lnTo>
                  <a:pt x="10689" y="3818"/>
                </a:lnTo>
                <a:lnTo>
                  <a:pt x="4963" y="6490"/>
                </a:lnTo>
                <a:lnTo>
                  <a:pt x="0" y="6108"/>
                </a:lnTo>
                <a:lnTo>
                  <a:pt x="8017" y="2291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4164417" y="4519033"/>
            <a:ext cx="137434" cy="220658"/>
          </a:xfrm>
          <a:custGeom>
            <a:avLst/>
            <a:gdLst/>
            <a:ahLst/>
            <a:cxnLst/>
            <a:rect l="l" t="t" r="r" b="b"/>
            <a:pathLst>
              <a:path w="137434" h="220658">
                <a:moveTo>
                  <a:pt x="100785" y="7253"/>
                </a:moveTo>
                <a:lnTo>
                  <a:pt x="107275" y="18325"/>
                </a:lnTo>
                <a:lnTo>
                  <a:pt x="111856" y="32832"/>
                </a:lnTo>
                <a:lnTo>
                  <a:pt x="121019" y="34740"/>
                </a:lnTo>
                <a:lnTo>
                  <a:pt x="122927" y="37794"/>
                </a:lnTo>
                <a:lnTo>
                  <a:pt x="128654" y="54592"/>
                </a:lnTo>
                <a:lnTo>
                  <a:pt x="130563" y="69099"/>
                </a:lnTo>
                <a:lnTo>
                  <a:pt x="124073" y="100022"/>
                </a:lnTo>
                <a:lnTo>
                  <a:pt x="124454" y="108802"/>
                </a:lnTo>
                <a:lnTo>
                  <a:pt x="137434" y="133235"/>
                </a:lnTo>
                <a:lnTo>
                  <a:pt x="130563" y="173320"/>
                </a:lnTo>
                <a:lnTo>
                  <a:pt x="121782" y="188209"/>
                </a:lnTo>
                <a:lnTo>
                  <a:pt x="111475" y="194699"/>
                </a:lnTo>
                <a:lnTo>
                  <a:pt x="97731" y="198898"/>
                </a:lnTo>
                <a:lnTo>
                  <a:pt x="72535" y="196989"/>
                </a:lnTo>
                <a:lnTo>
                  <a:pt x="70244" y="201189"/>
                </a:lnTo>
                <a:lnTo>
                  <a:pt x="72535" y="206151"/>
                </a:lnTo>
                <a:lnTo>
                  <a:pt x="66427" y="214168"/>
                </a:lnTo>
                <a:lnTo>
                  <a:pt x="51156" y="220658"/>
                </a:lnTo>
                <a:lnTo>
                  <a:pt x="50011" y="213405"/>
                </a:lnTo>
                <a:lnTo>
                  <a:pt x="46193" y="208442"/>
                </a:lnTo>
                <a:lnTo>
                  <a:pt x="39321" y="204624"/>
                </a:lnTo>
                <a:lnTo>
                  <a:pt x="36649" y="199662"/>
                </a:lnTo>
                <a:lnTo>
                  <a:pt x="33977" y="197753"/>
                </a:lnTo>
                <a:lnTo>
                  <a:pt x="25578" y="197753"/>
                </a:lnTo>
                <a:lnTo>
                  <a:pt x="22906" y="194699"/>
                </a:lnTo>
                <a:lnTo>
                  <a:pt x="21760" y="181337"/>
                </a:lnTo>
                <a:lnTo>
                  <a:pt x="14125" y="164921"/>
                </a:lnTo>
                <a:lnTo>
                  <a:pt x="18325" y="135907"/>
                </a:lnTo>
                <a:lnTo>
                  <a:pt x="14889" y="113383"/>
                </a:lnTo>
                <a:lnTo>
                  <a:pt x="16416" y="100785"/>
                </a:lnTo>
                <a:lnTo>
                  <a:pt x="0" y="82842"/>
                </a:lnTo>
                <a:lnTo>
                  <a:pt x="14507" y="71008"/>
                </a:lnTo>
                <a:lnTo>
                  <a:pt x="24433" y="72535"/>
                </a:lnTo>
                <a:lnTo>
                  <a:pt x="28250" y="69862"/>
                </a:lnTo>
                <a:lnTo>
                  <a:pt x="37031" y="42376"/>
                </a:lnTo>
                <a:lnTo>
                  <a:pt x="46575" y="47720"/>
                </a:lnTo>
                <a:lnTo>
                  <a:pt x="53447" y="41994"/>
                </a:lnTo>
                <a:lnTo>
                  <a:pt x="66427" y="39321"/>
                </a:lnTo>
                <a:lnTo>
                  <a:pt x="69099" y="28632"/>
                </a:lnTo>
                <a:lnTo>
                  <a:pt x="77116" y="28632"/>
                </a:lnTo>
                <a:lnTo>
                  <a:pt x="79025" y="22906"/>
                </a:lnTo>
                <a:lnTo>
                  <a:pt x="74825" y="6490"/>
                </a:lnTo>
                <a:lnTo>
                  <a:pt x="75589" y="3054"/>
                </a:lnTo>
                <a:lnTo>
                  <a:pt x="83224" y="0"/>
                </a:lnTo>
                <a:lnTo>
                  <a:pt x="100785" y="7253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3991861" y="4495364"/>
            <a:ext cx="230202" cy="263034"/>
          </a:xfrm>
          <a:custGeom>
            <a:avLst/>
            <a:gdLst/>
            <a:ahLst/>
            <a:cxnLst/>
            <a:rect l="l" t="t" r="r" b="b"/>
            <a:pathLst>
              <a:path w="230202" h="263034">
                <a:moveTo>
                  <a:pt x="0" y="27869"/>
                </a:moveTo>
                <a:lnTo>
                  <a:pt x="3436" y="28250"/>
                </a:lnTo>
                <a:lnTo>
                  <a:pt x="4199" y="30923"/>
                </a:lnTo>
                <a:lnTo>
                  <a:pt x="12216" y="32068"/>
                </a:lnTo>
                <a:lnTo>
                  <a:pt x="19470" y="27105"/>
                </a:lnTo>
                <a:lnTo>
                  <a:pt x="18706" y="24051"/>
                </a:lnTo>
                <a:lnTo>
                  <a:pt x="24433" y="20233"/>
                </a:lnTo>
                <a:lnTo>
                  <a:pt x="32450" y="19470"/>
                </a:lnTo>
                <a:lnTo>
                  <a:pt x="43521" y="11453"/>
                </a:lnTo>
                <a:lnTo>
                  <a:pt x="43139" y="8017"/>
                </a:lnTo>
                <a:lnTo>
                  <a:pt x="71389" y="0"/>
                </a:lnTo>
                <a:lnTo>
                  <a:pt x="80934" y="9926"/>
                </a:lnTo>
                <a:lnTo>
                  <a:pt x="86660" y="24815"/>
                </a:lnTo>
                <a:lnTo>
                  <a:pt x="85515" y="27869"/>
                </a:lnTo>
                <a:lnTo>
                  <a:pt x="81315" y="25578"/>
                </a:lnTo>
                <a:lnTo>
                  <a:pt x="77498" y="28250"/>
                </a:lnTo>
                <a:lnTo>
                  <a:pt x="74444" y="36649"/>
                </a:lnTo>
                <a:lnTo>
                  <a:pt x="63754" y="50774"/>
                </a:lnTo>
                <a:lnTo>
                  <a:pt x="63754" y="55737"/>
                </a:lnTo>
                <a:lnTo>
                  <a:pt x="67190" y="56501"/>
                </a:lnTo>
                <a:lnTo>
                  <a:pt x="67572" y="52301"/>
                </a:lnTo>
                <a:lnTo>
                  <a:pt x="75589" y="44284"/>
                </a:lnTo>
                <a:lnTo>
                  <a:pt x="76352" y="49247"/>
                </a:lnTo>
                <a:lnTo>
                  <a:pt x="79788" y="51156"/>
                </a:lnTo>
                <a:lnTo>
                  <a:pt x="73680" y="52301"/>
                </a:lnTo>
                <a:lnTo>
                  <a:pt x="73680" y="56501"/>
                </a:lnTo>
                <a:lnTo>
                  <a:pt x="85896" y="63372"/>
                </a:lnTo>
                <a:lnTo>
                  <a:pt x="90478" y="60700"/>
                </a:lnTo>
                <a:lnTo>
                  <a:pt x="92386" y="64518"/>
                </a:lnTo>
                <a:lnTo>
                  <a:pt x="88187" y="76734"/>
                </a:lnTo>
                <a:lnTo>
                  <a:pt x="89332" y="79788"/>
                </a:lnTo>
                <a:lnTo>
                  <a:pt x="95822" y="69862"/>
                </a:lnTo>
                <a:lnTo>
                  <a:pt x="104221" y="72535"/>
                </a:lnTo>
                <a:lnTo>
                  <a:pt x="105748" y="71008"/>
                </a:lnTo>
                <a:lnTo>
                  <a:pt x="105748" y="64900"/>
                </a:lnTo>
                <a:lnTo>
                  <a:pt x="100022" y="66045"/>
                </a:lnTo>
                <a:lnTo>
                  <a:pt x="95441" y="64136"/>
                </a:lnTo>
                <a:lnTo>
                  <a:pt x="93150" y="57646"/>
                </a:lnTo>
                <a:lnTo>
                  <a:pt x="97731" y="53447"/>
                </a:lnTo>
                <a:lnTo>
                  <a:pt x="108420" y="51538"/>
                </a:lnTo>
                <a:lnTo>
                  <a:pt x="117583" y="41230"/>
                </a:lnTo>
                <a:lnTo>
                  <a:pt x="115674" y="49247"/>
                </a:lnTo>
                <a:lnTo>
                  <a:pt x="121400" y="52301"/>
                </a:lnTo>
                <a:lnTo>
                  <a:pt x="120255" y="56883"/>
                </a:lnTo>
                <a:lnTo>
                  <a:pt x="113383" y="62227"/>
                </a:lnTo>
                <a:lnTo>
                  <a:pt x="115674" y="71389"/>
                </a:lnTo>
                <a:lnTo>
                  <a:pt x="114529" y="78261"/>
                </a:lnTo>
                <a:lnTo>
                  <a:pt x="128654" y="97731"/>
                </a:lnTo>
                <a:lnTo>
                  <a:pt x="161867" y="108039"/>
                </a:lnTo>
                <a:lnTo>
                  <a:pt x="172556" y="106512"/>
                </a:lnTo>
                <a:lnTo>
                  <a:pt x="188972" y="124454"/>
                </a:lnTo>
                <a:lnTo>
                  <a:pt x="187445" y="137053"/>
                </a:lnTo>
                <a:lnTo>
                  <a:pt x="190881" y="159577"/>
                </a:lnTo>
                <a:lnTo>
                  <a:pt x="186682" y="188590"/>
                </a:lnTo>
                <a:lnTo>
                  <a:pt x="194317" y="205006"/>
                </a:lnTo>
                <a:lnTo>
                  <a:pt x="196226" y="219895"/>
                </a:lnTo>
                <a:lnTo>
                  <a:pt x="206533" y="221422"/>
                </a:lnTo>
                <a:lnTo>
                  <a:pt x="211878" y="228294"/>
                </a:lnTo>
                <a:lnTo>
                  <a:pt x="218750" y="232111"/>
                </a:lnTo>
                <a:lnTo>
                  <a:pt x="222567" y="237074"/>
                </a:lnTo>
                <a:lnTo>
                  <a:pt x="230202" y="258835"/>
                </a:lnTo>
                <a:lnTo>
                  <a:pt x="228675" y="261507"/>
                </a:lnTo>
                <a:lnTo>
                  <a:pt x="222949" y="263034"/>
                </a:lnTo>
                <a:lnTo>
                  <a:pt x="216077" y="258835"/>
                </a:lnTo>
                <a:lnTo>
                  <a:pt x="205388" y="256544"/>
                </a:lnTo>
                <a:lnTo>
                  <a:pt x="190117" y="262652"/>
                </a:lnTo>
                <a:lnTo>
                  <a:pt x="174465" y="256162"/>
                </a:lnTo>
                <a:lnTo>
                  <a:pt x="165303" y="247764"/>
                </a:lnTo>
                <a:lnTo>
                  <a:pt x="166830" y="241655"/>
                </a:lnTo>
                <a:lnTo>
                  <a:pt x="165685" y="235165"/>
                </a:lnTo>
                <a:lnTo>
                  <a:pt x="153468" y="213787"/>
                </a:lnTo>
                <a:lnTo>
                  <a:pt x="143924" y="208824"/>
                </a:lnTo>
                <a:lnTo>
                  <a:pt x="141252" y="201952"/>
                </a:lnTo>
                <a:lnTo>
                  <a:pt x="136671" y="203479"/>
                </a:lnTo>
                <a:lnTo>
                  <a:pt x="137434" y="209587"/>
                </a:lnTo>
                <a:lnTo>
                  <a:pt x="132471" y="211114"/>
                </a:lnTo>
                <a:lnTo>
                  <a:pt x="122164" y="204243"/>
                </a:lnTo>
                <a:lnTo>
                  <a:pt x="116819" y="195080"/>
                </a:lnTo>
                <a:lnTo>
                  <a:pt x="111093" y="192026"/>
                </a:lnTo>
                <a:lnTo>
                  <a:pt x="98113" y="189736"/>
                </a:lnTo>
                <a:lnTo>
                  <a:pt x="93913" y="185536"/>
                </a:lnTo>
                <a:lnTo>
                  <a:pt x="93150" y="181719"/>
                </a:lnTo>
                <a:lnTo>
                  <a:pt x="104603" y="173320"/>
                </a:lnTo>
                <a:lnTo>
                  <a:pt x="104603" y="167594"/>
                </a:lnTo>
                <a:lnTo>
                  <a:pt x="101167" y="162631"/>
                </a:lnTo>
                <a:lnTo>
                  <a:pt x="94295" y="157286"/>
                </a:lnTo>
                <a:lnTo>
                  <a:pt x="86278" y="157668"/>
                </a:lnTo>
                <a:lnTo>
                  <a:pt x="80552" y="151941"/>
                </a:lnTo>
                <a:lnTo>
                  <a:pt x="70626" y="150414"/>
                </a:lnTo>
                <a:lnTo>
                  <a:pt x="66045" y="147360"/>
                </a:lnTo>
                <a:lnTo>
                  <a:pt x="56501" y="129036"/>
                </a:lnTo>
                <a:lnTo>
                  <a:pt x="51538" y="128272"/>
                </a:lnTo>
                <a:lnTo>
                  <a:pt x="41994" y="131708"/>
                </a:lnTo>
                <a:lnTo>
                  <a:pt x="32068" y="127127"/>
                </a:lnTo>
                <a:lnTo>
                  <a:pt x="24815" y="121019"/>
                </a:lnTo>
                <a:lnTo>
                  <a:pt x="14125" y="117201"/>
                </a:lnTo>
                <a:lnTo>
                  <a:pt x="11071" y="111093"/>
                </a:lnTo>
                <a:lnTo>
                  <a:pt x="12980" y="96204"/>
                </a:lnTo>
                <a:lnTo>
                  <a:pt x="16798" y="94295"/>
                </a:lnTo>
                <a:lnTo>
                  <a:pt x="27487" y="99640"/>
                </a:lnTo>
                <a:lnTo>
                  <a:pt x="31304" y="98495"/>
                </a:lnTo>
                <a:lnTo>
                  <a:pt x="35504" y="92386"/>
                </a:lnTo>
                <a:lnTo>
                  <a:pt x="35122" y="66045"/>
                </a:lnTo>
                <a:lnTo>
                  <a:pt x="31304" y="61845"/>
                </a:lnTo>
                <a:lnTo>
                  <a:pt x="17561" y="67572"/>
                </a:lnTo>
                <a:lnTo>
                  <a:pt x="9162" y="63372"/>
                </a:lnTo>
                <a:lnTo>
                  <a:pt x="764" y="49247"/>
                </a:lnTo>
                <a:lnTo>
                  <a:pt x="0" y="27869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4035382" y="4685100"/>
            <a:ext cx="123309" cy="176756"/>
          </a:xfrm>
          <a:custGeom>
            <a:avLst/>
            <a:gdLst/>
            <a:ahLst/>
            <a:cxnLst/>
            <a:rect l="l" t="t" r="r" b="b"/>
            <a:pathLst>
              <a:path w="123309" h="176756">
                <a:moveTo>
                  <a:pt x="0" y="170648"/>
                </a:moveTo>
                <a:lnTo>
                  <a:pt x="3818" y="166066"/>
                </a:lnTo>
                <a:lnTo>
                  <a:pt x="24051" y="160340"/>
                </a:lnTo>
                <a:lnTo>
                  <a:pt x="33595" y="151941"/>
                </a:lnTo>
                <a:lnTo>
                  <a:pt x="56119" y="125600"/>
                </a:lnTo>
                <a:lnTo>
                  <a:pt x="56501" y="116819"/>
                </a:lnTo>
                <a:lnTo>
                  <a:pt x="63372" y="111475"/>
                </a:lnTo>
                <a:lnTo>
                  <a:pt x="64900" y="94677"/>
                </a:lnTo>
                <a:lnTo>
                  <a:pt x="62227" y="82842"/>
                </a:lnTo>
                <a:lnTo>
                  <a:pt x="64136" y="74444"/>
                </a:lnTo>
                <a:lnTo>
                  <a:pt x="71389" y="65663"/>
                </a:lnTo>
                <a:lnTo>
                  <a:pt x="67954" y="44284"/>
                </a:lnTo>
                <a:lnTo>
                  <a:pt x="69481" y="22906"/>
                </a:lnTo>
                <a:lnTo>
                  <a:pt x="61464" y="17943"/>
                </a:lnTo>
                <a:lnTo>
                  <a:pt x="54974" y="10689"/>
                </a:lnTo>
                <a:lnTo>
                  <a:pt x="54592" y="0"/>
                </a:lnTo>
                <a:lnTo>
                  <a:pt x="70244" y="3436"/>
                </a:lnTo>
                <a:lnTo>
                  <a:pt x="78643" y="14507"/>
                </a:lnTo>
                <a:lnTo>
                  <a:pt x="88951" y="21379"/>
                </a:lnTo>
                <a:lnTo>
                  <a:pt x="93913" y="19852"/>
                </a:lnTo>
                <a:lnTo>
                  <a:pt x="93150" y="13743"/>
                </a:lnTo>
                <a:lnTo>
                  <a:pt x="97731" y="12216"/>
                </a:lnTo>
                <a:lnTo>
                  <a:pt x="100403" y="19088"/>
                </a:lnTo>
                <a:lnTo>
                  <a:pt x="109947" y="24051"/>
                </a:lnTo>
                <a:lnTo>
                  <a:pt x="122164" y="45430"/>
                </a:lnTo>
                <a:lnTo>
                  <a:pt x="123309" y="51920"/>
                </a:lnTo>
                <a:lnTo>
                  <a:pt x="105366" y="108420"/>
                </a:lnTo>
                <a:lnTo>
                  <a:pt x="113765" y="123309"/>
                </a:lnTo>
                <a:lnTo>
                  <a:pt x="116056" y="134380"/>
                </a:lnTo>
                <a:lnTo>
                  <a:pt x="113765" y="150796"/>
                </a:lnTo>
                <a:lnTo>
                  <a:pt x="110329" y="153087"/>
                </a:lnTo>
                <a:lnTo>
                  <a:pt x="101167" y="153850"/>
                </a:lnTo>
                <a:lnTo>
                  <a:pt x="86278" y="162249"/>
                </a:lnTo>
                <a:lnTo>
                  <a:pt x="72917" y="162249"/>
                </a:lnTo>
                <a:lnTo>
                  <a:pt x="20233" y="176756"/>
                </a:lnTo>
                <a:lnTo>
                  <a:pt x="2672" y="175229"/>
                </a:lnTo>
                <a:lnTo>
                  <a:pt x="0" y="170648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4058669" y="4817953"/>
            <a:ext cx="10308" cy="9162"/>
          </a:xfrm>
          <a:custGeom>
            <a:avLst/>
            <a:gdLst/>
            <a:ahLst/>
            <a:cxnLst/>
            <a:rect l="l" t="t" r="r" b="b"/>
            <a:pathLst>
              <a:path w="10308" h="9162">
                <a:moveTo>
                  <a:pt x="0" y="5726"/>
                </a:moveTo>
                <a:lnTo>
                  <a:pt x="7253" y="0"/>
                </a:lnTo>
                <a:lnTo>
                  <a:pt x="10308" y="4581"/>
                </a:lnTo>
                <a:lnTo>
                  <a:pt x="3818" y="9162"/>
                </a:lnTo>
                <a:lnTo>
                  <a:pt x="0" y="5726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3873133" y="4519797"/>
            <a:ext cx="233638" cy="256162"/>
          </a:xfrm>
          <a:custGeom>
            <a:avLst/>
            <a:gdLst/>
            <a:ahLst/>
            <a:cxnLst/>
            <a:rect l="l" t="t" r="r" b="b"/>
            <a:pathLst>
              <a:path w="233638" h="256162">
                <a:moveTo>
                  <a:pt x="20997" y="17561"/>
                </a:moveTo>
                <a:lnTo>
                  <a:pt x="22906" y="14889"/>
                </a:lnTo>
                <a:lnTo>
                  <a:pt x="40467" y="8399"/>
                </a:lnTo>
                <a:lnTo>
                  <a:pt x="54592" y="0"/>
                </a:lnTo>
                <a:lnTo>
                  <a:pt x="64900" y="3054"/>
                </a:lnTo>
                <a:lnTo>
                  <a:pt x="105748" y="1527"/>
                </a:lnTo>
                <a:lnTo>
                  <a:pt x="113002" y="3818"/>
                </a:lnTo>
                <a:lnTo>
                  <a:pt x="114529" y="6490"/>
                </a:lnTo>
                <a:lnTo>
                  <a:pt x="118728" y="3436"/>
                </a:lnTo>
                <a:lnTo>
                  <a:pt x="119492" y="24815"/>
                </a:lnTo>
                <a:lnTo>
                  <a:pt x="127890" y="38940"/>
                </a:lnTo>
                <a:lnTo>
                  <a:pt x="136289" y="43139"/>
                </a:lnTo>
                <a:lnTo>
                  <a:pt x="150032" y="37413"/>
                </a:lnTo>
                <a:lnTo>
                  <a:pt x="153850" y="41612"/>
                </a:lnTo>
                <a:lnTo>
                  <a:pt x="154614" y="46575"/>
                </a:lnTo>
                <a:lnTo>
                  <a:pt x="155377" y="62609"/>
                </a:lnTo>
                <a:lnTo>
                  <a:pt x="153087" y="70244"/>
                </a:lnTo>
                <a:lnTo>
                  <a:pt x="146215" y="75207"/>
                </a:lnTo>
                <a:lnTo>
                  <a:pt x="133235" y="70244"/>
                </a:lnTo>
                <a:lnTo>
                  <a:pt x="130563" y="77116"/>
                </a:lnTo>
                <a:lnTo>
                  <a:pt x="130944" y="90478"/>
                </a:lnTo>
                <a:lnTo>
                  <a:pt x="160722" y="107275"/>
                </a:lnTo>
                <a:lnTo>
                  <a:pt x="170266" y="103839"/>
                </a:lnTo>
                <a:lnTo>
                  <a:pt x="175229" y="104603"/>
                </a:lnTo>
                <a:lnTo>
                  <a:pt x="184773" y="122927"/>
                </a:lnTo>
                <a:lnTo>
                  <a:pt x="189354" y="125981"/>
                </a:lnTo>
                <a:lnTo>
                  <a:pt x="199280" y="127509"/>
                </a:lnTo>
                <a:lnTo>
                  <a:pt x="205006" y="133235"/>
                </a:lnTo>
                <a:lnTo>
                  <a:pt x="213023" y="132853"/>
                </a:lnTo>
                <a:lnTo>
                  <a:pt x="223331" y="143161"/>
                </a:lnTo>
                <a:lnTo>
                  <a:pt x="223331" y="148887"/>
                </a:lnTo>
                <a:lnTo>
                  <a:pt x="211878" y="157286"/>
                </a:lnTo>
                <a:lnTo>
                  <a:pt x="211878" y="159195"/>
                </a:lnTo>
                <a:lnTo>
                  <a:pt x="216841" y="165303"/>
                </a:lnTo>
                <a:lnTo>
                  <a:pt x="217223" y="175992"/>
                </a:lnTo>
                <a:lnTo>
                  <a:pt x="223713" y="183246"/>
                </a:lnTo>
                <a:lnTo>
                  <a:pt x="231730" y="188209"/>
                </a:lnTo>
                <a:lnTo>
                  <a:pt x="230202" y="209587"/>
                </a:lnTo>
                <a:lnTo>
                  <a:pt x="233638" y="230966"/>
                </a:lnTo>
                <a:lnTo>
                  <a:pt x="230202" y="236311"/>
                </a:lnTo>
                <a:lnTo>
                  <a:pt x="220277" y="242419"/>
                </a:lnTo>
                <a:lnTo>
                  <a:pt x="212260" y="235929"/>
                </a:lnTo>
                <a:lnTo>
                  <a:pt x="201570" y="236692"/>
                </a:lnTo>
                <a:lnTo>
                  <a:pt x="201952" y="242801"/>
                </a:lnTo>
                <a:lnTo>
                  <a:pt x="195080" y="243564"/>
                </a:lnTo>
                <a:lnTo>
                  <a:pt x="195462" y="237838"/>
                </a:lnTo>
                <a:lnTo>
                  <a:pt x="188590" y="240128"/>
                </a:lnTo>
                <a:lnTo>
                  <a:pt x="192790" y="250054"/>
                </a:lnTo>
                <a:lnTo>
                  <a:pt x="186682" y="248909"/>
                </a:lnTo>
                <a:lnTo>
                  <a:pt x="185536" y="243564"/>
                </a:lnTo>
                <a:lnTo>
                  <a:pt x="182100" y="243946"/>
                </a:lnTo>
                <a:lnTo>
                  <a:pt x="181337" y="250054"/>
                </a:lnTo>
                <a:lnTo>
                  <a:pt x="154232" y="256162"/>
                </a:lnTo>
                <a:lnTo>
                  <a:pt x="148887" y="251963"/>
                </a:lnTo>
                <a:lnTo>
                  <a:pt x="137434" y="251963"/>
                </a:lnTo>
                <a:lnTo>
                  <a:pt x="132853" y="245855"/>
                </a:lnTo>
                <a:lnTo>
                  <a:pt x="106130" y="230584"/>
                </a:lnTo>
                <a:lnTo>
                  <a:pt x="98876" y="224094"/>
                </a:lnTo>
                <a:lnTo>
                  <a:pt x="85896" y="219513"/>
                </a:lnTo>
                <a:lnTo>
                  <a:pt x="60318" y="221804"/>
                </a:lnTo>
                <a:lnTo>
                  <a:pt x="56883" y="219895"/>
                </a:lnTo>
                <a:lnTo>
                  <a:pt x="51156" y="223331"/>
                </a:lnTo>
                <a:lnTo>
                  <a:pt x="46575" y="222185"/>
                </a:lnTo>
                <a:lnTo>
                  <a:pt x="45430" y="216841"/>
                </a:lnTo>
                <a:lnTo>
                  <a:pt x="32068" y="231730"/>
                </a:lnTo>
                <a:lnTo>
                  <a:pt x="24051" y="228294"/>
                </a:lnTo>
                <a:lnTo>
                  <a:pt x="19470" y="231348"/>
                </a:lnTo>
                <a:lnTo>
                  <a:pt x="18706" y="236692"/>
                </a:lnTo>
                <a:lnTo>
                  <a:pt x="8781" y="235929"/>
                </a:lnTo>
                <a:lnTo>
                  <a:pt x="10689" y="222949"/>
                </a:lnTo>
                <a:lnTo>
                  <a:pt x="5726" y="213787"/>
                </a:lnTo>
                <a:lnTo>
                  <a:pt x="0" y="208442"/>
                </a:lnTo>
                <a:lnTo>
                  <a:pt x="764" y="164158"/>
                </a:lnTo>
                <a:lnTo>
                  <a:pt x="10689" y="154614"/>
                </a:lnTo>
                <a:lnTo>
                  <a:pt x="26342" y="130181"/>
                </a:lnTo>
                <a:lnTo>
                  <a:pt x="25196" y="118728"/>
                </a:lnTo>
                <a:lnTo>
                  <a:pt x="26723" y="108420"/>
                </a:lnTo>
                <a:lnTo>
                  <a:pt x="37031" y="111093"/>
                </a:lnTo>
                <a:lnTo>
                  <a:pt x="45811" y="104603"/>
                </a:lnTo>
                <a:lnTo>
                  <a:pt x="49247" y="98113"/>
                </a:lnTo>
                <a:lnTo>
                  <a:pt x="48484" y="85515"/>
                </a:lnTo>
                <a:lnTo>
                  <a:pt x="36267" y="57264"/>
                </a:lnTo>
                <a:lnTo>
                  <a:pt x="30923" y="31304"/>
                </a:lnTo>
                <a:lnTo>
                  <a:pt x="27105" y="22906"/>
                </a:lnTo>
                <a:lnTo>
                  <a:pt x="20997" y="17561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3951394" y="4780159"/>
            <a:ext cx="72917" cy="102312"/>
          </a:xfrm>
          <a:custGeom>
            <a:avLst/>
            <a:gdLst/>
            <a:ahLst/>
            <a:cxnLst/>
            <a:rect l="l" t="t" r="r" b="b"/>
            <a:pathLst>
              <a:path w="72917" h="102312">
                <a:moveTo>
                  <a:pt x="67572" y="0"/>
                </a:moveTo>
                <a:lnTo>
                  <a:pt x="72535" y="4199"/>
                </a:lnTo>
                <a:lnTo>
                  <a:pt x="72917" y="7253"/>
                </a:lnTo>
                <a:lnTo>
                  <a:pt x="67954" y="14125"/>
                </a:lnTo>
                <a:lnTo>
                  <a:pt x="64136" y="25196"/>
                </a:lnTo>
                <a:lnTo>
                  <a:pt x="58410" y="30159"/>
                </a:lnTo>
                <a:lnTo>
                  <a:pt x="48102" y="46575"/>
                </a:lnTo>
                <a:lnTo>
                  <a:pt x="46575" y="57646"/>
                </a:lnTo>
                <a:lnTo>
                  <a:pt x="47338" y="63372"/>
                </a:lnTo>
                <a:lnTo>
                  <a:pt x="50774" y="66045"/>
                </a:lnTo>
                <a:lnTo>
                  <a:pt x="51156" y="70626"/>
                </a:lnTo>
                <a:lnTo>
                  <a:pt x="58791" y="82842"/>
                </a:lnTo>
                <a:lnTo>
                  <a:pt x="34359" y="93532"/>
                </a:lnTo>
                <a:lnTo>
                  <a:pt x="27869" y="99640"/>
                </a:lnTo>
                <a:lnTo>
                  <a:pt x="13743" y="102312"/>
                </a:lnTo>
                <a:lnTo>
                  <a:pt x="13362" y="97731"/>
                </a:lnTo>
                <a:lnTo>
                  <a:pt x="8781" y="94677"/>
                </a:lnTo>
                <a:lnTo>
                  <a:pt x="12980" y="87042"/>
                </a:lnTo>
                <a:lnTo>
                  <a:pt x="5726" y="89332"/>
                </a:lnTo>
                <a:lnTo>
                  <a:pt x="0" y="78261"/>
                </a:lnTo>
                <a:lnTo>
                  <a:pt x="4963" y="68717"/>
                </a:lnTo>
                <a:lnTo>
                  <a:pt x="9162" y="69862"/>
                </a:lnTo>
                <a:lnTo>
                  <a:pt x="12216" y="68335"/>
                </a:lnTo>
                <a:lnTo>
                  <a:pt x="27487" y="39703"/>
                </a:lnTo>
                <a:lnTo>
                  <a:pt x="37794" y="32450"/>
                </a:lnTo>
                <a:lnTo>
                  <a:pt x="44284" y="19470"/>
                </a:lnTo>
                <a:lnTo>
                  <a:pt x="54974" y="14125"/>
                </a:lnTo>
                <a:lnTo>
                  <a:pt x="63372" y="1527"/>
                </a:lnTo>
                <a:lnTo>
                  <a:pt x="67572" y="0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4125096" y="4743128"/>
            <a:ext cx="131326" cy="225621"/>
          </a:xfrm>
          <a:custGeom>
            <a:avLst/>
            <a:gdLst/>
            <a:ahLst/>
            <a:cxnLst/>
            <a:rect l="l" t="t" r="r" b="b"/>
            <a:pathLst>
              <a:path w="131326" h="225621">
                <a:moveTo>
                  <a:pt x="96968" y="11071"/>
                </a:moveTo>
                <a:lnTo>
                  <a:pt x="101549" y="14125"/>
                </a:lnTo>
                <a:lnTo>
                  <a:pt x="103839" y="25196"/>
                </a:lnTo>
                <a:lnTo>
                  <a:pt x="97349" y="30159"/>
                </a:lnTo>
                <a:lnTo>
                  <a:pt x="101167" y="34359"/>
                </a:lnTo>
                <a:lnTo>
                  <a:pt x="100022" y="45430"/>
                </a:lnTo>
                <a:lnTo>
                  <a:pt x="101549" y="48102"/>
                </a:lnTo>
                <a:lnTo>
                  <a:pt x="112238" y="54592"/>
                </a:lnTo>
                <a:lnTo>
                  <a:pt x="119873" y="55355"/>
                </a:lnTo>
                <a:lnTo>
                  <a:pt x="123309" y="61464"/>
                </a:lnTo>
                <a:lnTo>
                  <a:pt x="129417" y="63372"/>
                </a:lnTo>
                <a:lnTo>
                  <a:pt x="131326" y="66808"/>
                </a:lnTo>
                <a:lnTo>
                  <a:pt x="129417" y="73680"/>
                </a:lnTo>
                <a:lnTo>
                  <a:pt x="124454" y="78643"/>
                </a:lnTo>
                <a:lnTo>
                  <a:pt x="108420" y="83224"/>
                </a:lnTo>
                <a:lnTo>
                  <a:pt x="103839" y="89714"/>
                </a:lnTo>
                <a:lnTo>
                  <a:pt x="104221" y="96968"/>
                </a:lnTo>
                <a:lnTo>
                  <a:pt x="111093" y="112238"/>
                </a:lnTo>
                <a:lnTo>
                  <a:pt x="109566" y="116437"/>
                </a:lnTo>
                <a:lnTo>
                  <a:pt x="113002" y="127127"/>
                </a:lnTo>
                <a:lnTo>
                  <a:pt x="110711" y="139725"/>
                </a:lnTo>
                <a:lnTo>
                  <a:pt x="111093" y="154995"/>
                </a:lnTo>
                <a:lnTo>
                  <a:pt x="106512" y="173702"/>
                </a:lnTo>
                <a:lnTo>
                  <a:pt x="109566" y="181337"/>
                </a:lnTo>
                <a:lnTo>
                  <a:pt x="108802" y="183246"/>
                </a:lnTo>
                <a:lnTo>
                  <a:pt x="93150" y="184773"/>
                </a:lnTo>
                <a:lnTo>
                  <a:pt x="81315" y="206151"/>
                </a:lnTo>
                <a:lnTo>
                  <a:pt x="73298" y="213023"/>
                </a:lnTo>
                <a:lnTo>
                  <a:pt x="68335" y="214550"/>
                </a:lnTo>
                <a:lnTo>
                  <a:pt x="65281" y="222567"/>
                </a:lnTo>
                <a:lnTo>
                  <a:pt x="59937" y="225621"/>
                </a:lnTo>
                <a:lnTo>
                  <a:pt x="53828" y="217223"/>
                </a:lnTo>
                <a:lnTo>
                  <a:pt x="47720" y="215696"/>
                </a:lnTo>
                <a:lnTo>
                  <a:pt x="37794" y="217986"/>
                </a:lnTo>
                <a:lnTo>
                  <a:pt x="27487" y="215314"/>
                </a:lnTo>
                <a:lnTo>
                  <a:pt x="14889" y="221040"/>
                </a:lnTo>
                <a:lnTo>
                  <a:pt x="11071" y="213023"/>
                </a:lnTo>
                <a:lnTo>
                  <a:pt x="13743" y="196989"/>
                </a:lnTo>
                <a:lnTo>
                  <a:pt x="12598" y="191645"/>
                </a:lnTo>
                <a:lnTo>
                  <a:pt x="0" y="170266"/>
                </a:lnTo>
                <a:lnTo>
                  <a:pt x="19088" y="138580"/>
                </a:lnTo>
                <a:lnTo>
                  <a:pt x="32450" y="133998"/>
                </a:lnTo>
                <a:lnTo>
                  <a:pt x="32832" y="130944"/>
                </a:lnTo>
                <a:lnTo>
                  <a:pt x="23669" y="116056"/>
                </a:lnTo>
                <a:lnTo>
                  <a:pt x="20615" y="95059"/>
                </a:lnTo>
                <a:lnTo>
                  <a:pt x="25196" y="90859"/>
                </a:lnTo>
                <a:lnTo>
                  <a:pt x="25578" y="72535"/>
                </a:lnTo>
                <a:lnTo>
                  <a:pt x="24051" y="65281"/>
                </a:lnTo>
                <a:lnTo>
                  <a:pt x="15652" y="53065"/>
                </a:lnTo>
                <a:lnTo>
                  <a:pt x="32068" y="0"/>
                </a:lnTo>
                <a:lnTo>
                  <a:pt x="41230" y="8399"/>
                </a:lnTo>
                <a:lnTo>
                  <a:pt x="56883" y="14889"/>
                </a:lnTo>
                <a:lnTo>
                  <a:pt x="72153" y="8781"/>
                </a:lnTo>
                <a:lnTo>
                  <a:pt x="76352" y="8781"/>
                </a:lnTo>
                <a:lnTo>
                  <a:pt x="91623" y="15652"/>
                </a:lnTo>
                <a:lnTo>
                  <a:pt x="96968" y="11071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4029655" y="4838186"/>
            <a:ext cx="184009" cy="229439"/>
          </a:xfrm>
          <a:custGeom>
            <a:avLst/>
            <a:gdLst/>
            <a:ahLst/>
            <a:cxnLst/>
            <a:rect l="l" t="t" r="r" b="b"/>
            <a:pathLst>
              <a:path w="184009" h="229439">
                <a:moveTo>
                  <a:pt x="184009" y="167594"/>
                </a:moveTo>
                <a:lnTo>
                  <a:pt x="181337" y="175992"/>
                </a:lnTo>
                <a:lnTo>
                  <a:pt x="177519" y="178283"/>
                </a:lnTo>
                <a:lnTo>
                  <a:pt x="176756" y="182482"/>
                </a:lnTo>
                <a:lnTo>
                  <a:pt x="172938" y="184391"/>
                </a:lnTo>
                <a:lnTo>
                  <a:pt x="173320" y="187827"/>
                </a:lnTo>
                <a:lnTo>
                  <a:pt x="177519" y="190499"/>
                </a:lnTo>
                <a:lnTo>
                  <a:pt x="162631" y="206151"/>
                </a:lnTo>
                <a:lnTo>
                  <a:pt x="147742" y="211878"/>
                </a:lnTo>
                <a:lnTo>
                  <a:pt x="142779" y="219895"/>
                </a:lnTo>
                <a:lnTo>
                  <a:pt x="143924" y="227530"/>
                </a:lnTo>
                <a:lnTo>
                  <a:pt x="140488" y="226767"/>
                </a:lnTo>
                <a:lnTo>
                  <a:pt x="138198" y="229439"/>
                </a:lnTo>
                <a:lnTo>
                  <a:pt x="137053" y="225240"/>
                </a:lnTo>
                <a:lnTo>
                  <a:pt x="140107" y="221040"/>
                </a:lnTo>
                <a:lnTo>
                  <a:pt x="139343" y="217604"/>
                </a:lnTo>
                <a:lnTo>
                  <a:pt x="114147" y="214550"/>
                </a:lnTo>
                <a:lnTo>
                  <a:pt x="76352" y="200807"/>
                </a:lnTo>
                <a:lnTo>
                  <a:pt x="66808" y="193172"/>
                </a:lnTo>
                <a:lnTo>
                  <a:pt x="63754" y="179810"/>
                </a:lnTo>
                <a:lnTo>
                  <a:pt x="53065" y="171411"/>
                </a:lnTo>
                <a:lnTo>
                  <a:pt x="56119" y="165685"/>
                </a:lnTo>
                <a:lnTo>
                  <a:pt x="67954" y="164158"/>
                </a:lnTo>
                <a:lnTo>
                  <a:pt x="65663" y="161104"/>
                </a:lnTo>
                <a:lnTo>
                  <a:pt x="50011" y="148124"/>
                </a:lnTo>
                <a:lnTo>
                  <a:pt x="46575" y="148887"/>
                </a:lnTo>
                <a:lnTo>
                  <a:pt x="40849" y="144306"/>
                </a:lnTo>
                <a:lnTo>
                  <a:pt x="34359" y="144306"/>
                </a:lnTo>
                <a:lnTo>
                  <a:pt x="33977" y="140107"/>
                </a:lnTo>
                <a:lnTo>
                  <a:pt x="27487" y="136289"/>
                </a:lnTo>
                <a:lnTo>
                  <a:pt x="18706" y="121400"/>
                </a:lnTo>
                <a:lnTo>
                  <a:pt x="12216" y="117201"/>
                </a:lnTo>
                <a:lnTo>
                  <a:pt x="382" y="120255"/>
                </a:lnTo>
                <a:lnTo>
                  <a:pt x="1909" y="116437"/>
                </a:lnTo>
                <a:lnTo>
                  <a:pt x="0" y="114910"/>
                </a:lnTo>
                <a:lnTo>
                  <a:pt x="4581" y="113765"/>
                </a:lnTo>
                <a:lnTo>
                  <a:pt x="2672" y="108039"/>
                </a:lnTo>
                <a:lnTo>
                  <a:pt x="8781" y="101930"/>
                </a:lnTo>
                <a:lnTo>
                  <a:pt x="4199" y="100785"/>
                </a:lnTo>
                <a:lnTo>
                  <a:pt x="3818" y="96586"/>
                </a:lnTo>
                <a:lnTo>
                  <a:pt x="6872" y="92768"/>
                </a:lnTo>
                <a:lnTo>
                  <a:pt x="19088" y="88569"/>
                </a:lnTo>
                <a:lnTo>
                  <a:pt x="20615" y="84751"/>
                </a:lnTo>
                <a:lnTo>
                  <a:pt x="19088" y="79025"/>
                </a:lnTo>
                <a:lnTo>
                  <a:pt x="7253" y="74444"/>
                </a:lnTo>
                <a:lnTo>
                  <a:pt x="14507" y="63372"/>
                </a:lnTo>
                <a:lnTo>
                  <a:pt x="12980" y="57264"/>
                </a:lnTo>
                <a:lnTo>
                  <a:pt x="25578" y="57646"/>
                </a:lnTo>
                <a:lnTo>
                  <a:pt x="26342" y="54210"/>
                </a:lnTo>
                <a:lnTo>
                  <a:pt x="21379" y="45048"/>
                </a:lnTo>
                <a:lnTo>
                  <a:pt x="17943" y="45430"/>
                </a:lnTo>
                <a:lnTo>
                  <a:pt x="15652" y="35122"/>
                </a:lnTo>
                <a:lnTo>
                  <a:pt x="7253" y="27487"/>
                </a:lnTo>
                <a:lnTo>
                  <a:pt x="764" y="25578"/>
                </a:lnTo>
                <a:lnTo>
                  <a:pt x="5726" y="17561"/>
                </a:lnTo>
                <a:lnTo>
                  <a:pt x="8399" y="22142"/>
                </a:lnTo>
                <a:lnTo>
                  <a:pt x="25960" y="23669"/>
                </a:lnTo>
                <a:lnTo>
                  <a:pt x="78643" y="9162"/>
                </a:lnTo>
                <a:lnTo>
                  <a:pt x="92005" y="9162"/>
                </a:lnTo>
                <a:lnTo>
                  <a:pt x="106893" y="764"/>
                </a:lnTo>
                <a:lnTo>
                  <a:pt x="116056" y="0"/>
                </a:lnTo>
                <a:lnTo>
                  <a:pt x="119110" y="20997"/>
                </a:lnTo>
                <a:lnTo>
                  <a:pt x="128272" y="35886"/>
                </a:lnTo>
                <a:lnTo>
                  <a:pt x="127890" y="38940"/>
                </a:lnTo>
                <a:lnTo>
                  <a:pt x="114529" y="43521"/>
                </a:lnTo>
                <a:lnTo>
                  <a:pt x="95441" y="75207"/>
                </a:lnTo>
                <a:lnTo>
                  <a:pt x="108039" y="96586"/>
                </a:lnTo>
                <a:lnTo>
                  <a:pt x="107275" y="121400"/>
                </a:lnTo>
                <a:lnTo>
                  <a:pt x="110329" y="125981"/>
                </a:lnTo>
                <a:lnTo>
                  <a:pt x="122927" y="120255"/>
                </a:lnTo>
                <a:lnTo>
                  <a:pt x="133235" y="122927"/>
                </a:lnTo>
                <a:lnTo>
                  <a:pt x="143161" y="120637"/>
                </a:lnTo>
                <a:lnTo>
                  <a:pt x="149269" y="122164"/>
                </a:lnTo>
                <a:lnTo>
                  <a:pt x="155377" y="130563"/>
                </a:lnTo>
                <a:lnTo>
                  <a:pt x="154995" y="135526"/>
                </a:lnTo>
                <a:lnTo>
                  <a:pt x="158431" y="143161"/>
                </a:lnTo>
                <a:lnTo>
                  <a:pt x="175611" y="163394"/>
                </a:lnTo>
                <a:lnTo>
                  <a:pt x="184009" y="167594"/>
                </a:lnTo>
                <a:close/>
              </a:path>
            </a:pathLst>
          </a:custGeom>
          <a:solidFill>
            <a:srgbClr val="8ECD9F"/>
          </a:solidFill>
          <a:ln w="5080">
            <a:solidFill>
              <a:srgbClr val="F8FAFC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865612" y="1401318"/>
            <a:ext cx="7189341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Domestic parcel delivery by region (2025)</a:t>
            </a:r>
            <a:endParaRPr lang="en-US" sz="1800" dirty="0"/>
          </a:p>
        </p:txBody>
      </p:sp>
      <p:sp>
        <p:nvSpPr>
          <p:cNvPr id="125" name="Text 123"/>
          <p:cNvSpPr/>
          <p:nvPr/>
        </p:nvSpPr>
        <p:spPr>
          <a:xfrm>
            <a:off x="865612" y="1748790"/>
            <a:ext cx="718934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size ¥3.3T (2030 forecast)</a:t>
            </a:r>
            <a:endParaRPr lang="en-US" sz="1300" dirty="0"/>
          </a:p>
        </p:txBody>
      </p:sp>
      <p:sp>
        <p:nvSpPr>
          <p:cNvPr id="126" name="Shape 124"/>
          <p:cNvSpPr/>
          <p:nvPr/>
        </p:nvSpPr>
        <p:spPr>
          <a:xfrm>
            <a:off x="847324" y="5950458"/>
            <a:ext cx="164592" cy="164592"/>
          </a:xfrm>
          <a:prstGeom prst="rect">
            <a:avLst/>
          </a:prstGeom>
          <a:solidFill>
            <a:srgbClr val="056D6D"/>
          </a:solidFill>
          <a:ln>
            <a:noFill/>
          </a:ln>
        </p:spPr>
      </p:sp>
      <p:sp>
        <p:nvSpPr>
          <p:cNvPr id="127" name="Text 125"/>
          <p:cNvSpPr/>
          <p:nvPr/>
        </p:nvSpPr>
        <p:spPr>
          <a:xfrm>
            <a:off x="1066780" y="5913882"/>
            <a:ext cx="212140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First region (Kanto)</a:t>
            </a:r>
            <a:endParaRPr lang="en-US" sz="1000" dirty="0"/>
          </a:p>
        </p:txBody>
      </p:sp>
      <p:sp>
        <p:nvSpPr>
          <p:cNvPr id="128" name="Shape 126"/>
          <p:cNvSpPr/>
          <p:nvPr/>
        </p:nvSpPr>
        <p:spPr>
          <a:xfrm>
            <a:off x="3361924" y="5950458"/>
            <a:ext cx="164592" cy="164592"/>
          </a:xfrm>
          <a:prstGeom prst="rect">
            <a:avLst/>
          </a:prstGeom>
          <a:solidFill>
            <a:srgbClr val="8ECD9F"/>
          </a:solidFill>
          <a:ln>
            <a:noFill/>
          </a:ln>
        </p:spPr>
      </p:sp>
      <p:sp>
        <p:nvSpPr>
          <p:cNvPr id="129" name="Text 127"/>
          <p:cNvSpPr/>
          <p:nvPr/>
        </p:nvSpPr>
        <p:spPr>
          <a:xfrm>
            <a:off x="3581380" y="5913882"/>
            <a:ext cx="212140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Next regions</a:t>
            </a:r>
            <a:endParaRPr lang="en-US" sz="1000" dirty="0"/>
          </a:p>
        </p:txBody>
      </p:sp>
      <p:sp>
        <p:nvSpPr>
          <p:cNvPr id="130" name="Text 128"/>
          <p:cNvSpPr/>
          <p:nvPr/>
        </p:nvSpPr>
        <p:spPr>
          <a:xfrm>
            <a:off x="865612" y="6243066"/>
            <a:ext cx="718934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Source: fictional sample values based on public statistics</a:t>
            </a:r>
            <a:endParaRPr lang="en-US" sz="800" dirty="0"/>
          </a:p>
        </p:txBody>
      </p:sp>
      <p:sp>
        <p:nvSpPr>
          <p:cNvPr id="131" name="Text 129"/>
          <p:cNvSpPr/>
          <p:nvPr/>
        </p:nvSpPr>
        <p:spPr>
          <a:xfrm>
            <a:off x="8383403" y="1474470"/>
            <a:ext cx="2887816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OVERVIEW</a:t>
            </a:r>
            <a:endParaRPr lang="en-US" sz="900" dirty="0"/>
          </a:p>
        </p:txBody>
      </p:sp>
      <p:sp>
        <p:nvSpPr>
          <p:cNvPr id="132" name="Text 130"/>
          <p:cNvSpPr/>
          <p:nvPr/>
        </p:nvSpPr>
        <p:spPr>
          <a:xfrm>
            <a:off x="8383403" y="2434270"/>
            <a:ext cx="288781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41%</a:t>
            </a:r>
            <a:endParaRPr lang="en-US" sz="3600" dirty="0"/>
          </a:p>
        </p:txBody>
      </p:sp>
      <p:sp>
        <p:nvSpPr>
          <p:cNvPr id="133" name="Text 131"/>
          <p:cNvSpPr/>
          <p:nvPr/>
        </p:nvSpPr>
        <p:spPr>
          <a:xfrm>
            <a:off x="8383403" y="3466536"/>
            <a:ext cx="2887816" cy="4503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Kanto — share of domestic parcel delivery (2025 est.)</a:t>
            </a:r>
            <a:endParaRPr lang="en-US" sz="1100" dirty="0"/>
          </a:p>
        </p:txBody>
      </p:sp>
      <p:sp>
        <p:nvSpPr>
          <p:cNvPr id="134" name="Shape 132"/>
          <p:cNvSpPr/>
          <p:nvPr/>
        </p:nvSpPr>
        <p:spPr>
          <a:xfrm>
            <a:off x="8383403" y="4789307"/>
            <a:ext cx="2887816" cy="1371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35" name="Text 133"/>
          <p:cNvSpPr/>
          <p:nvPr/>
        </p:nvSpPr>
        <p:spPr>
          <a:xfrm>
            <a:off x="8383403" y="5363870"/>
            <a:ext cx="288781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Regional view of the market</a:t>
            </a:r>
            <a:endParaRPr lang="en-US" sz="1300" dirty="0"/>
          </a:p>
        </p:txBody>
      </p:sp>
      <p:sp>
        <p:nvSpPr>
          <p:cNvPr id="136" name="Shape 13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37" name="Shape 13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38" name="Shape 136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39" name="Text 13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140" name="Shape 13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1" name="Text 13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142" name="Shape 14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3" name="Text 14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144" name="Shape 142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5" name="Text 14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146" name="Text 14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3 Domestic parcel volume grew 1.6× in ten years, with scheduled B2B routes risi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1-3 Domestic parcel volume grew 1.6× in ten years, with scheduled B2B routes rising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1-3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Domestic parcel volume grew 1.6× in ten years, with scheduled B2B routes rising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6399276"/>
            <a:ext cx="10606775" cy="4312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Notes:</a:t>
            </a:r>
            <a:endParaRPr lang="en-US" sz="800" dirty="0"/>
          </a:p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 Parcel volume is the domestic total (fictional sample values).</a:t>
            </a:r>
            <a:endParaRPr lang="en-US" sz="800" dirty="0"/>
          </a:p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 Scheduled share is the portion of B2B volume moved under scheduled contracts.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92460" y="1364742"/>
            <a:ext cx="5117769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Domestic parcel volume (100M units)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920507" y="2132838"/>
            <a:ext cx="1827862" cy="13716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8" name="Shape 6"/>
          <p:cNvSpPr/>
          <p:nvPr/>
        </p:nvSpPr>
        <p:spPr>
          <a:xfrm>
            <a:off x="920507" y="2132838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2734653" y="2132838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920507" y="1986534"/>
            <a:ext cx="1827862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+9%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437413" y="1876806"/>
            <a:ext cx="3344769" cy="13716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" name="Shape 10"/>
          <p:cNvSpPr/>
          <p:nvPr/>
        </p:nvSpPr>
        <p:spPr>
          <a:xfrm>
            <a:off x="2437413" y="1876806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5768466" y="1876806"/>
            <a:ext cx="13716" cy="9144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2437413" y="1730502"/>
            <a:ext cx="3344769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+4%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53873" y="3694462"/>
            <a:ext cx="444222" cy="2297906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35585" y="3475006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17297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2017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1359509" y="3522119"/>
            <a:ext cx="444222" cy="247024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1341221" y="330266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43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322933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2018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1865145" y="3407223"/>
            <a:ext cx="444222" cy="2585145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1846857" y="3187767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45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828569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2019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2370780" y="3005090"/>
            <a:ext cx="444222" cy="2987278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2352492" y="2785634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52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2334204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2020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2876416" y="2832747"/>
            <a:ext cx="444222" cy="3159621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2858128" y="2613291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55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2839840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3382051" y="2775299"/>
            <a:ext cx="444222" cy="321706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363763" y="255584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56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3345475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2022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3887687" y="2660404"/>
            <a:ext cx="444222" cy="3331964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34" name="Text 32"/>
          <p:cNvSpPr/>
          <p:nvPr/>
        </p:nvSpPr>
        <p:spPr>
          <a:xfrm>
            <a:off x="3869399" y="2440948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58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3851111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2023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4393322" y="2545509"/>
            <a:ext cx="444222" cy="344685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4375034" y="232605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60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4356746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2024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4898958" y="2430613"/>
            <a:ext cx="444222" cy="3561755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40" name="Text 38"/>
          <p:cNvSpPr/>
          <p:nvPr/>
        </p:nvSpPr>
        <p:spPr>
          <a:xfrm>
            <a:off x="4880670" y="2211157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62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4862382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5404593" y="2315718"/>
            <a:ext cx="444222" cy="367665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5386305" y="2132838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64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5368017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6281466" y="1364742"/>
            <a:ext cx="5117769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share of B2B volume (%)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6342879" y="4107447"/>
            <a:ext cx="444222" cy="1884921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6324591" y="3887991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18%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6306303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2017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6848515" y="4002729"/>
            <a:ext cx="444222" cy="1989639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50" name="Text 48"/>
          <p:cNvSpPr/>
          <p:nvPr/>
        </p:nvSpPr>
        <p:spPr>
          <a:xfrm>
            <a:off x="6830227" y="3783273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19%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6811939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2018</a:t>
            </a:r>
            <a:endParaRPr lang="en-US" sz="800" dirty="0"/>
          </a:p>
        </p:txBody>
      </p:sp>
      <p:sp>
        <p:nvSpPr>
          <p:cNvPr id="52" name="Shape 50"/>
          <p:cNvSpPr/>
          <p:nvPr/>
        </p:nvSpPr>
        <p:spPr>
          <a:xfrm>
            <a:off x="7354151" y="3793293"/>
            <a:ext cx="444222" cy="2199075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7335863" y="3573837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21%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7317575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2019</a:t>
            </a:r>
            <a:endParaRPr lang="en-US" sz="800" dirty="0"/>
          </a:p>
        </p:txBody>
      </p:sp>
      <p:sp>
        <p:nvSpPr>
          <p:cNvPr id="55" name="Shape 53"/>
          <p:cNvSpPr/>
          <p:nvPr/>
        </p:nvSpPr>
        <p:spPr>
          <a:xfrm>
            <a:off x="7859786" y="3479140"/>
            <a:ext cx="444222" cy="2513228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56" name="Text 54"/>
          <p:cNvSpPr/>
          <p:nvPr/>
        </p:nvSpPr>
        <p:spPr>
          <a:xfrm>
            <a:off x="7841498" y="3259684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7823210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2020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8365422" y="3269704"/>
            <a:ext cx="444222" cy="2722664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8347134" y="3050248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26%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8328846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2021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8871057" y="3060268"/>
            <a:ext cx="444222" cy="2932100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62" name="Text 60"/>
          <p:cNvSpPr/>
          <p:nvPr/>
        </p:nvSpPr>
        <p:spPr>
          <a:xfrm>
            <a:off x="8852769" y="2840812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28%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8834481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2022</a:t>
            </a:r>
            <a:endParaRPr lang="en-US" sz="800" dirty="0"/>
          </a:p>
        </p:txBody>
      </p:sp>
      <p:sp>
        <p:nvSpPr>
          <p:cNvPr id="64" name="Shape 62"/>
          <p:cNvSpPr/>
          <p:nvPr/>
        </p:nvSpPr>
        <p:spPr>
          <a:xfrm>
            <a:off x="9376693" y="2746115"/>
            <a:ext cx="444222" cy="3246253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9358405" y="2526659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31%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9340117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2023</a:t>
            </a:r>
            <a:endParaRPr lang="en-US" sz="800" dirty="0"/>
          </a:p>
        </p:txBody>
      </p:sp>
      <p:sp>
        <p:nvSpPr>
          <p:cNvPr id="67" name="Shape 65"/>
          <p:cNvSpPr/>
          <p:nvPr/>
        </p:nvSpPr>
        <p:spPr>
          <a:xfrm>
            <a:off x="9882328" y="2431961"/>
            <a:ext cx="444222" cy="3560407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68" name="Text 66"/>
          <p:cNvSpPr/>
          <p:nvPr/>
        </p:nvSpPr>
        <p:spPr>
          <a:xfrm>
            <a:off x="9864040" y="2212505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34%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9845752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2024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10387964" y="2117808"/>
            <a:ext cx="444222" cy="3874560"/>
          </a:xfrm>
          <a:prstGeom prst="rect">
            <a:avLst/>
          </a:prstGeom>
          <a:solidFill>
            <a:srgbClr val="5B6570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10369676" y="1898352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37%</a:t>
            </a:r>
            <a:endParaRPr lang="en-US" sz="900" dirty="0"/>
          </a:p>
        </p:txBody>
      </p:sp>
      <p:sp>
        <p:nvSpPr>
          <p:cNvPr id="72" name="Text 70"/>
          <p:cNvSpPr/>
          <p:nvPr/>
        </p:nvSpPr>
        <p:spPr>
          <a:xfrm>
            <a:off x="10351388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2025</a:t>
            </a:r>
            <a:endParaRPr lang="en-US" sz="800" dirty="0"/>
          </a:p>
        </p:txBody>
      </p:sp>
      <p:sp>
        <p:nvSpPr>
          <p:cNvPr id="73" name="Shape 71"/>
          <p:cNvSpPr/>
          <p:nvPr/>
        </p:nvSpPr>
        <p:spPr>
          <a:xfrm>
            <a:off x="10893599" y="1803654"/>
            <a:ext cx="444222" cy="418871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74" name="Text 72"/>
          <p:cNvSpPr/>
          <p:nvPr/>
        </p:nvSpPr>
        <p:spPr>
          <a:xfrm>
            <a:off x="10875311" y="1620774"/>
            <a:ext cx="48079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40%</a:t>
            </a:r>
            <a:endParaRPr lang="en-US" sz="900" dirty="0"/>
          </a:p>
        </p:txBody>
      </p:sp>
      <p:sp>
        <p:nvSpPr>
          <p:cNvPr id="75" name="Text 73"/>
          <p:cNvSpPr/>
          <p:nvPr/>
        </p:nvSpPr>
        <p:spPr>
          <a:xfrm>
            <a:off x="10857023" y="6028944"/>
            <a:ext cx="51737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7" name="Shape 7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8" name="Shape 76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79" name="Text 7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80" name="Shape 7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82" name="Shape 8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84" name="Shape 82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86" name="Text 8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4 Growth and share by category — Food and daily goods are growi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1-4 Growth and share by category — Food and daily goods are growing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1-4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Growth and share by category — Food and daily goods are growing</a:t>
            </a:r>
            <a:endParaRPr lang="en-US" sz="2064" dirty="0"/>
          </a:p>
        </p:txBody>
      </p:sp>
      <p:sp>
        <p:nvSpPr>
          <p:cNvPr id="5" name="Shape 3"/>
          <p:cNvSpPr/>
          <p:nvPr/>
        </p:nvSpPr>
        <p:spPr>
          <a:xfrm>
            <a:off x="1853138" y="1620545"/>
            <a:ext cx="9333962" cy="4323077"/>
          </a:xfrm>
          <a:prstGeom prst="rect">
            <a:avLst/>
          </a:prstGeom>
          <a:solidFill>
            <a:srgbClr val="F8FAFC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53138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97106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-40%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408798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152766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-20%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4964458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8426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0%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520119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64087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+20%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8075779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819747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+40%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9631439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75407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+60%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11187100" y="1620545"/>
            <a:ext cx="0" cy="4323077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31068" y="5961911"/>
            <a:ext cx="512064" cy="1790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+80%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1853138" y="5943623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57545" y="5852183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0%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1853138" y="5511315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357545" y="5419875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+2%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1853138" y="5079007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57545" y="4987567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+4%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1853138" y="4646700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357545" y="4555260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+6%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1853138" y="4214392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357545" y="4122952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+8%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1853138" y="3782084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357545" y="3690644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+10%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1853138" y="3349776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357545" y="3258336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+12%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1853138" y="2917469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357545" y="2826029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+14%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1853138" y="2485161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357545" y="2393721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+16%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1853138" y="2052853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357545" y="1961413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+18%</a:t>
            </a:r>
            <a:endParaRPr lang="en-US" sz="800" dirty="0"/>
          </a:p>
        </p:txBody>
      </p:sp>
      <p:sp>
        <p:nvSpPr>
          <p:cNvPr id="40" name="Shape 38"/>
          <p:cNvSpPr/>
          <p:nvPr/>
        </p:nvSpPr>
        <p:spPr>
          <a:xfrm>
            <a:off x="1853138" y="1620545"/>
            <a:ext cx="9333962" cy="0"/>
          </a:xfrm>
          <a:prstGeom prst="line">
            <a:avLst/>
          </a:prstGeom>
          <a:noFill/>
          <a:ln w="7620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357545" y="1529105"/>
            <a:ext cx="47730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+20%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7984667" y="2420706"/>
            <a:ext cx="55119" cy="-37214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736057" y="2301005"/>
            <a:ext cx="368311" cy="368311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021499" y="2218901"/>
            <a:ext cx="45720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Food</a:t>
            </a:r>
            <a:endParaRPr lang="en-US" sz="800" dirty="0"/>
          </a:p>
        </p:txBody>
      </p:sp>
      <p:sp>
        <p:nvSpPr>
          <p:cNvPr id="45" name="Shape 43"/>
          <p:cNvSpPr/>
          <p:nvPr/>
        </p:nvSpPr>
        <p:spPr>
          <a:xfrm>
            <a:off x="7434570" y="3074784"/>
            <a:ext cx="51910" cy="-29191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207621" y="2965512"/>
            <a:ext cx="336221" cy="336221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468192" y="2881001"/>
            <a:ext cx="9052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Daily goods</a:t>
            </a:r>
            <a:endParaRPr lang="en-US" sz="800" dirty="0"/>
          </a:p>
        </p:txBody>
      </p:sp>
      <p:sp>
        <p:nvSpPr>
          <p:cNvPr id="48" name="Shape 46"/>
          <p:cNvSpPr/>
          <p:nvPr/>
        </p:nvSpPr>
        <p:spPr>
          <a:xfrm>
            <a:off x="6723122" y="4383109"/>
            <a:ext cx="45395" cy="-12903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540150" y="4295011"/>
            <a:ext cx="271070" cy="271070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750229" y="4205613"/>
            <a:ext cx="122529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Pharma &amp; hygiene</a:t>
            </a:r>
            <a:endParaRPr lang="en-US" sz="800" dirty="0"/>
          </a:p>
        </p:txBody>
      </p:sp>
      <p:sp>
        <p:nvSpPr>
          <p:cNvPr id="51" name="Shape 49"/>
          <p:cNvSpPr/>
          <p:nvPr/>
        </p:nvSpPr>
        <p:spPr>
          <a:xfrm>
            <a:off x="4393150" y="3947282"/>
            <a:ext cx="47406" cy="-17930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196606" y="3852650"/>
            <a:ext cx="291176" cy="291176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422267" y="3764760"/>
            <a:ext cx="8412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Appliances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3609940" y="4601123"/>
            <a:ext cx="44332" cy="-10245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3434146" y="4516482"/>
            <a:ext cx="260436" cy="260436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3635984" y="4426287"/>
            <a:ext cx="64922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Apparel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3137136" y="5255691"/>
            <a:ext cx="40842" cy="-1522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84894" y="5182389"/>
            <a:ext cx="225544" cy="225544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159690" y="5089577"/>
            <a:ext cx="12344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Books &amp; stationery</a:t>
            </a:r>
            <a:endParaRPr lang="en-US" sz="800" dirty="0"/>
          </a:p>
        </p:txBody>
      </p:sp>
      <p:sp>
        <p:nvSpPr>
          <p:cNvPr id="60" name="Shape 58"/>
          <p:cNvSpPr/>
          <p:nvPr/>
        </p:nvSpPr>
        <p:spPr>
          <a:xfrm>
            <a:off x="8584082" y="5037402"/>
            <a:ext cx="42062" cy="-4572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423605" y="4960135"/>
            <a:ext cx="237744" cy="237744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607857" y="4868238"/>
            <a:ext cx="1033272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Garden &amp; pets</a:t>
            </a:r>
            <a:endParaRPr lang="en-US" sz="800" dirty="0"/>
          </a:p>
        </p:txBody>
      </p:sp>
      <p:sp>
        <p:nvSpPr>
          <p:cNvPr id="63" name="Shape 61"/>
          <p:cNvSpPr/>
          <p:nvPr/>
        </p:nvSpPr>
        <p:spPr>
          <a:xfrm>
            <a:off x="5952101" y="3511684"/>
            <a:ext cx="49286" cy="-22631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5742864" y="3410940"/>
            <a:ext cx="309980" cy="309980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5983099" y="3324461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Beverages</a:t>
            </a:r>
            <a:endParaRPr lang="en-US" sz="800" dirty="0"/>
          </a:p>
        </p:txBody>
      </p:sp>
      <p:sp>
        <p:nvSpPr>
          <p:cNvPr id="66" name="Shape 64"/>
          <p:cNvSpPr/>
          <p:nvPr/>
        </p:nvSpPr>
        <p:spPr>
          <a:xfrm>
            <a:off x="5319226" y="4819218"/>
            <a:ext cx="43223" cy="-7473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5150916" y="4738179"/>
            <a:ext cx="249348" cy="249348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5344161" y="4647153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Furniture</a:t>
            </a:r>
            <a:endParaRPr lang="en-US" sz="800" dirty="0"/>
          </a:p>
        </p:txBody>
      </p:sp>
      <p:sp>
        <p:nvSpPr>
          <p:cNvPr id="69" name="Shape 67"/>
          <p:cNvSpPr/>
          <p:nvPr/>
        </p:nvSpPr>
        <p:spPr>
          <a:xfrm>
            <a:off x="5169252" y="4165164"/>
            <a:ext cx="46418" cy="-15462"/>
          </a:xfrm>
          <a:prstGeom prst="line">
            <a:avLst/>
          </a:prstGeom>
          <a:noFill/>
          <a:ln w="9525">
            <a:solidFill>
              <a:srgbClr val="1F2937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4979373" y="4073741"/>
            <a:ext cx="281302" cy="281302"/>
          </a:xfrm>
          <a:prstGeom prst="ellipse">
            <a:avLst/>
          </a:prstGeom>
          <a:solidFill>
            <a:srgbClr val="71C8C2">
              <a:alpha val="55000"/>
            </a:srgbClr>
          </a:solidFill>
          <a:ln w="9525">
            <a:solidFill>
              <a:srgbClr val="009B91">
                <a:alpha val="60000"/>
              </a:srgbClr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5197383" y="3985110"/>
            <a:ext cx="52120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Other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986817" y="1364742"/>
            <a:ext cx="4200283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* Bubble size: transaction volume</a:t>
            </a:r>
            <a:endParaRPr lang="en-US" sz="800" dirty="0"/>
          </a:p>
        </p:txBody>
      </p:sp>
      <p:sp>
        <p:nvSpPr>
          <p:cNvPr id="73" name="Text 71"/>
          <p:cNvSpPr/>
          <p:nvPr/>
        </p:nvSpPr>
        <p:spPr>
          <a:xfrm>
            <a:off x="1853138" y="6225007"/>
            <a:ext cx="9333962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Volume, year over year</a:t>
            </a:r>
            <a:endParaRPr lang="en-US" sz="1000" dirty="0"/>
          </a:p>
        </p:txBody>
      </p:sp>
      <p:sp>
        <p:nvSpPr>
          <p:cNvPr id="74" name="Text 72"/>
          <p:cNvSpPr/>
          <p:nvPr/>
        </p:nvSpPr>
        <p:spPr>
          <a:xfrm rot="16200000">
            <a:off x="792460" y="1620545"/>
            <a:ext cx="477305" cy="43230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Share of total volume</a:t>
            </a:r>
            <a:endParaRPr lang="en-US" sz="1000" dirty="0"/>
          </a:p>
        </p:txBody>
      </p:sp>
      <p:sp>
        <p:nvSpPr>
          <p:cNvPr id="75" name="Shape 73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6" name="Shape 74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7" name="Shape 75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78" name="Text 76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79" name="Shape 77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81" name="Shape 79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83" name="Shape 81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85" name="Text 83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5 Shippers by industry — Food and daily goods make up 60%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1-5 Shippers by industry — Food and daily goods make up 60%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1-5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Shippers by industry — Food and daily goods make up 60%</a:t>
            </a:r>
            <a:endParaRPr lang="en-US" sz="2064" dirty="0"/>
          </a:p>
        </p:txBody>
      </p:sp>
      <p:sp>
        <p:nvSpPr>
          <p:cNvPr id="5" name="Shape 3"/>
          <p:cNvSpPr/>
          <p:nvPr/>
        </p:nvSpPr>
        <p:spPr>
          <a:xfrm>
            <a:off x="829036" y="1693926"/>
            <a:ext cx="2808965" cy="315772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9036" y="1693926"/>
            <a:ext cx="2808965" cy="315772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A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+1.2%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3665433" y="1693926"/>
            <a:ext cx="1863499" cy="315772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65433" y="1693926"/>
            <a:ext cx="1863499" cy="315772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B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+0.8%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829036" y="4879086"/>
            <a:ext cx="2808965" cy="156514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9036" y="4879086"/>
            <a:ext cx="2808965" cy="156514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C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+2.1%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3665433" y="4879086"/>
            <a:ext cx="1863499" cy="1565148"/>
          </a:xfrm>
          <a:prstGeom prst="rect">
            <a:avLst/>
          </a:prstGeom>
          <a:solidFill>
            <a:srgbClr val="C7E9E7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65433" y="4879086"/>
            <a:ext cx="1863499" cy="156514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D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-0.3%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815320" y="1387602"/>
            <a:ext cx="4727329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Food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602085" y="1693926"/>
            <a:ext cx="2790677" cy="2449915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02085" y="1693926"/>
            <a:ext cx="2790677" cy="24499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E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+0.9%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5602085" y="4171273"/>
            <a:ext cx="1706789" cy="2272961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602085" y="4171273"/>
            <a:ext cx="1706789" cy="2272961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F</a:t>
            </a:r>
            <a:endParaRPr lang="en-US" sz="2600" dirty="0"/>
          </a:p>
          <a:p>
            <a:pPr algn="ctr" indent="0" marL="0">
              <a:buNone/>
            </a:pPr>
            <a:r>
              <a:rPr lang="en-US" sz="198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+1.5%</a:t>
            </a:r>
            <a:endParaRPr lang="en-US" sz="2600" dirty="0"/>
          </a:p>
        </p:txBody>
      </p:sp>
      <p:sp>
        <p:nvSpPr>
          <p:cNvPr id="18" name="Shape 16"/>
          <p:cNvSpPr/>
          <p:nvPr/>
        </p:nvSpPr>
        <p:spPr>
          <a:xfrm>
            <a:off x="7336306" y="4171273"/>
            <a:ext cx="1056456" cy="2272961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36306" y="4171273"/>
            <a:ext cx="1056456" cy="2272961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6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G</a:t>
            </a:r>
            <a:endParaRPr lang="en-US" sz="1560" dirty="0"/>
          </a:p>
          <a:p>
            <a:pPr algn="ctr" indent="0" marL="0">
              <a:buNone/>
            </a:pPr>
            <a:r>
              <a:rPr lang="en-US" sz="119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+0.4%</a:t>
            </a:r>
            <a:endParaRPr lang="en-US" sz="1560" dirty="0"/>
          </a:p>
        </p:txBody>
      </p:sp>
      <p:sp>
        <p:nvSpPr>
          <p:cNvPr id="20" name="Text 18"/>
          <p:cNvSpPr/>
          <p:nvPr/>
        </p:nvSpPr>
        <p:spPr>
          <a:xfrm>
            <a:off x="5588369" y="1387602"/>
            <a:ext cx="2818109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Daily goods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465914" y="1693926"/>
            <a:ext cx="1833408" cy="1644124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65914" y="1693926"/>
            <a:ext cx="1833408" cy="164412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H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+1.1%</a:t>
            </a:r>
            <a:endParaRPr lang="en-US" sz="2800" dirty="0"/>
          </a:p>
        </p:txBody>
      </p:sp>
      <p:sp>
        <p:nvSpPr>
          <p:cNvPr id="23" name="Shape 21"/>
          <p:cNvSpPr/>
          <p:nvPr/>
        </p:nvSpPr>
        <p:spPr>
          <a:xfrm>
            <a:off x="10326754" y="1693926"/>
            <a:ext cx="1035905" cy="1644124"/>
          </a:xfrm>
          <a:prstGeom prst="rect">
            <a:avLst/>
          </a:prstGeom>
          <a:solidFill>
            <a:srgbClr val="80CDC8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326754" y="1693926"/>
            <a:ext cx="1035905" cy="164412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3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I</a:t>
            </a:r>
            <a:endParaRPr lang="en-US" sz="1530" dirty="0"/>
          </a:p>
          <a:p>
            <a:pPr algn="ctr" indent="0" marL="0">
              <a:buNone/>
            </a:pPr>
            <a:r>
              <a:rPr lang="en-US" sz="1160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+0.6%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452198" y="1387602"/>
            <a:ext cx="2924177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Pharma &amp; hygiene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465914" y="3703810"/>
            <a:ext cx="1922019" cy="1278690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65914" y="3703810"/>
            <a:ext cx="1922019" cy="1278690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J</a:t>
            </a:r>
            <a:endParaRPr lang="en-US" sz="2800" dirty="0"/>
          </a:p>
          <a:p>
            <a:pPr algn="ctr" indent="0" marL="0">
              <a:buNone/>
            </a:pPr>
            <a:r>
              <a:rPr lang="en-US" sz="213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-0.8%</a:t>
            </a:r>
            <a:endParaRPr lang="en-US" sz="2800" dirty="0"/>
          </a:p>
        </p:txBody>
      </p:sp>
      <p:sp>
        <p:nvSpPr>
          <p:cNvPr id="28" name="Shape 26"/>
          <p:cNvSpPr/>
          <p:nvPr/>
        </p:nvSpPr>
        <p:spPr>
          <a:xfrm>
            <a:off x="10415365" y="3703810"/>
            <a:ext cx="947294" cy="1278690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415365" y="3703810"/>
            <a:ext cx="947294" cy="1278690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39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K</a:t>
            </a:r>
            <a:endParaRPr lang="en-US" sz="1390" dirty="0"/>
          </a:p>
          <a:p>
            <a:pPr algn="ctr" indent="0" marL="0">
              <a:buNone/>
            </a:pPr>
            <a:r>
              <a:rPr lang="en-US" sz="106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-0.2%</a:t>
            </a:r>
            <a:endParaRPr lang="en-US" sz="1390" dirty="0"/>
          </a:p>
        </p:txBody>
      </p:sp>
      <p:sp>
        <p:nvSpPr>
          <p:cNvPr id="30" name="Text 28"/>
          <p:cNvSpPr/>
          <p:nvPr/>
        </p:nvSpPr>
        <p:spPr>
          <a:xfrm>
            <a:off x="8452198" y="3397486"/>
            <a:ext cx="2924177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Appliances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8465914" y="5348260"/>
            <a:ext cx="1427036" cy="1095974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65914" y="5348260"/>
            <a:ext cx="1427036" cy="109597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L</a:t>
            </a:r>
            <a:endParaRPr lang="en-US" sz="2150" dirty="0"/>
          </a:p>
          <a:p>
            <a:pPr algn="ctr" indent="0" marL="0">
              <a:buNone/>
            </a:pPr>
            <a:r>
              <a:rPr lang="en-US" sz="163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-1.1%</a:t>
            </a:r>
            <a:endParaRPr lang="en-US" sz="2150" dirty="0"/>
          </a:p>
        </p:txBody>
      </p:sp>
      <p:sp>
        <p:nvSpPr>
          <p:cNvPr id="33" name="Shape 31"/>
          <p:cNvSpPr/>
          <p:nvPr/>
        </p:nvSpPr>
        <p:spPr>
          <a:xfrm>
            <a:off x="9920383" y="5348260"/>
            <a:ext cx="699802" cy="1095974"/>
          </a:xfrm>
          <a:prstGeom prst="rect">
            <a:avLst/>
          </a:prstGeom>
          <a:solidFill>
            <a:srgbClr val="009B91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920383" y="5348260"/>
            <a:ext cx="699802" cy="109597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M</a:t>
            </a:r>
            <a:endParaRPr lang="en-US" sz="1000" dirty="0"/>
          </a:p>
          <a:p>
            <a:pPr algn="ctr" indent="0" marL="0">
              <a:buNone/>
            </a:pPr>
            <a:r>
              <a:rPr lang="en-US" sz="76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+0.1%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8452198" y="5041936"/>
            <a:ext cx="2181703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Apparel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10693337" y="5348260"/>
            <a:ext cx="669322" cy="1095974"/>
          </a:xfrm>
          <a:prstGeom prst="rect">
            <a:avLst/>
          </a:prstGeom>
          <a:solidFill>
            <a:srgbClr val="00655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693337" y="5348260"/>
            <a:ext cx="669322" cy="1095974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N</a:t>
            </a:r>
            <a:endParaRPr lang="en-US" sz="950" dirty="0"/>
          </a:p>
          <a:p>
            <a:pPr algn="ctr" indent="0" marL="0">
              <a:buNone/>
            </a:pPr>
            <a:r>
              <a:rPr lang="en-US" sz="72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+0.3%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10679621" y="5041936"/>
            <a:ext cx="696754" cy="29260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Other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0" name="Shape 38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1" name="Shape 39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43" name="Shape 41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45" name="Shape 43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47" name="Shape 45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49" name="Text 4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6 Volume and gross margin — Scheduled routes grow, margin follow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1-6 Volume and gross margin — Scheduled routes grow, margin follows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1-6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Volume and gross margin — Scheduled routes grow, margin follows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706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higher the share of scheduled routes, the higher the load factor and the margin</a:t>
            </a:r>
            <a:endParaRPr lang="en-US" sz="1690" dirty="0"/>
          </a:p>
        </p:txBody>
      </p:sp>
      <p:sp>
        <p:nvSpPr>
          <p:cNvPr id="6" name="Text 4"/>
          <p:cNvSpPr/>
          <p:nvPr/>
        </p:nvSpPr>
        <p:spPr>
          <a:xfrm>
            <a:off x="792460" y="204368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FY26 includes the Kanto pilot.</a:t>
            </a:r>
            <a:endParaRPr lang="en-US" sz="1315" dirty="0"/>
          </a:p>
        </p:txBody>
      </p:sp>
      <p:sp>
        <p:nvSpPr>
          <p:cNvPr id="7" name="Shape 5"/>
          <p:cNvSpPr/>
          <p:nvPr/>
        </p:nvSpPr>
        <p:spPr>
          <a:xfrm>
            <a:off x="1906172" y="6141956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4596" y="6047830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0¥100M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906172" y="5388948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4596" y="5294822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16¥100M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906172" y="4635939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4596" y="4541813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32¥100M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1906172" y="3882931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04596" y="3788805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47¥100M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906172" y="3129923"/>
            <a:ext cx="8379352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4596" y="3035797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63¥100M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370378" y="6047830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0%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370378" y="5370123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6%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370378" y="4692415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12%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370378" y="4014707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18%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370378" y="3337000"/>
            <a:ext cx="816722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906172" y="6141956"/>
            <a:ext cx="8379352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224587" y="5090135"/>
            <a:ext cx="1039040" cy="1051821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4587" y="4516414"/>
            <a:ext cx="1039040" cy="573721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900457" y="4994515"/>
            <a:ext cx="1039040" cy="1147441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00457" y="4325174"/>
            <a:ext cx="1039040" cy="669341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900457" y="4229554"/>
            <a:ext cx="1039040" cy="95620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576328" y="4898895"/>
            <a:ext cx="1039040" cy="1243061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576328" y="4133934"/>
            <a:ext cx="1039040" cy="764961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576328" y="3847073"/>
            <a:ext cx="1039040" cy="286860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252198" y="4851085"/>
            <a:ext cx="1039040" cy="1290872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252198" y="3990504"/>
            <a:ext cx="1039040" cy="860581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252198" y="3464593"/>
            <a:ext cx="1039040" cy="525911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928069" y="4803275"/>
            <a:ext cx="1039040" cy="1338682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928069" y="3894884"/>
            <a:ext cx="1039040" cy="908391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928069" y="3129923"/>
            <a:ext cx="1039040" cy="764961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057000" y="4328162"/>
            <a:ext cx="1374214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3732870" y="4041302"/>
            <a:ext cx="1374214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408741" y="3658821"/>
            <a:ext cx="1374214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48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7084611" y="3276341"/>
            <a:ext cx="1374214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56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8760482" y="2941671"/>
            <a:ext cx="1374214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63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 flipV="1">
            <a:off x="2744107" y="4221785"/>
            <a:ext cx="1675870" cy="112951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 flipV="1">
            <a:off x="4419977" y="3995882"/>
            <a:ext cx="1675870" cy="225903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 flipV="1">
            <a:off x="6095848" y="3769980"/>
            <a:ext cx="1675870" cy="225903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flipV="1">
            <a:off x="7771718" y="3431126"/>
            <a:ext cx="1675870" cy="338854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702959" y="4293588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378829" y="4180637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054700" y="3954734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7730570" y="3728832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9406440" y="3389978"/>
            <a:ext cx="82296" cy="82296"/>
          </a:xfrm>
          <a:prstGeom prst="ellipse">
            <a:avLst/>
          </a:prstGeom>
          <a:solidFill>
            <a:srgbClr val="4B556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325139" y="4108834"/>
            <a:ext cx="837935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16%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001010" y="3995882"/>
            <a:ext cx="837935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17%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5676880" y="3769980"/>
            <a:ext cx="837935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19%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7352750" y="3544077"/>
            <a:ext cx="837935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21%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9028621" y="3205223"/>
            <a:ext cx="837935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1906172" y="6179607"/>
            <a:ext cx="1675870" cy="2710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FY22</a:t>
            </a:r>
            <a:endParaRPr lang="en-US" sz="1100" dirty="0"/>
          </a:p>
        </p:txBody>
      </p:sp>
      <p:sp>
        <p:nvSpPr>
          <p:cNvPr id="57" name="Text 55"/>
          <p:cNvSpPr/>
          <p:nvPr/>
        </p:nvSpPr>
        <p:spPr>
          <a:xfrm>
            <a:off x="3582042" y="6179607"/>
            <a:ext cx="1675870" cy="2710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FY23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5257912" y="6179607"/>
            <a:ext cx="1675870" cy="2710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FY24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6933783" y="6179607"/>
            <a:ext cx="1675870" cy="2710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FY25</a:t>
            </a:r>
            <a:endParaRPr lang="en-US" sz="1100" dirty="0"/>
          </a:p>
        </p:txBody>
      </p:sp>
      <p:sp>
        <p:nvSpPr>
          <p:cNvPr id="60" name="Text 58"/>
          <p:cNvSpPr/>
          <p:nvPr/>
        </p:nvSpPr>
        <p:spPr>
          <a:xfrm>
            <a:off x="8609653" y="6179607"/>
            <a:ext cx="1675870" cy="2710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FY26E</a:t>
            </a:r>
            <a:endParaRPr lang="en-US" sz="1100" dirty="0"/>
          </a:p>
        </p:txBody>
      </p:sp>
      <p:sp>
        <p:nvSpPr>
          <p:cNvPr id="61" name="Shape 59"/>
          <p:cNvSpPr/>
          <p:nvPr/>
        </p:nvSpPr>
        <p:spPr>
          <a:xfrm>
            <a:off x="1004596" y="2808278"/>
            <a:ext cx="146304" cy="146304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196620" y="2798599"/>
            <a:ext cx="2379204" cy="2070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B2B delivery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3603256" y="2808278"/>
            <a:ext cx="146304" cy="146304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795280" y="2798599"/>
            <a:ext cx="2379204" cy="2070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Store replenishment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6201915" y="2808278"/>
            <a:ext cx="146304" cy="146304"/>
          </a:xfrm>
          <a:prstGeom prst="rect">
            <a:avLst/>
          </a:prstGeom>
          <a:solidFill>
            <a:srgbClr val="C7E9E7"/>
          </a:solidFill>
          <a:ln w="12700">
            <a:solidFill>
              <a:srgbClr val="C7E9E7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6393939" y="2798599"/>
            <a:ext cx="2379204" cy="2070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routes (Haruka Express)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8800575" y="2881430"/>
            <a:ext cx="146304" cy="0"/>
          </a:xfrm>
          <a:prstGeom prst="line">
            <a:avLst/>
          </a:prstGeom>
          <a:noFill/>
          <a:ln w="25400">
            <a:solidFill>
              <a:srgbClr val="4B5563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8992599" y="2798599"/>
            <a:ext cx="2379204" cy="2070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Gross margin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0" name="Shape 68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1" name="Shape 69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72" name="Text 70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73" name="Shape 71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75" name="Shape 73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77" name="Shape 75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79" name="Text 7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7 Competitor scatter — No strong player in the attractive band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1-7 Competitor scatter — No strong player in the attractive band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1-7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Competitor scatter — No strong player in the attractive band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X: market attractiveness. Y: punctuality advantage. Bubble: volume</a:t>
            </a:r>
            <a:endParaRPr lang="en-US" sz="1690" dirty="0"/>
          </a:p>
        </p:txBody>
      </p:sp>
      <p:sp>
        <p:nvSpPr>
          <p:cNvPr id="6" name="Text 4"/>
          <p:cNvSpPr/>
          <p:nvPr/>
        </p:nvSpPr>
        <p:spPr>
          <a:xfrm>
            <a:off x="792460" y="1831086"/>
            <a:ext cx="4773049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As of April 2026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1103356" y="2105406"/>
            <a:ext cx="6780281" cy="38633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03356" y="3071241"/>
            <a:ext cx="6780281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798426" y="2105406"/>
            <a:ext cx="0" cy="386334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3356" y="4037076"/>
            <a:ext cx="6780281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93497" y="2105406"/>
            <a:ext cx="0" cy="386334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03356" y="5002911"/>
            <a:ext cx="6780281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88567" y="2105406"/>
            <a:ext cx="0" cy="386334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 rot="16200000">
            <a:off x="792460" y="2105406"/>
            <a:ext cx="256032" cy="38633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Punctuality advantage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103356" y="6005322"/>
            <a:ext cx="6780281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attractiveness (scheduled routes, mid-sized companies)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677251" y="2686730"/>
            <a:ext cx="298380" cy="298380"/>
          </a:xfrm>
          <a:prstGeom prst="ellipse">
            <a:avLst/>
          </a:prstGeom>
          <a:solidFill>
            <a:srgbClr val="9ED9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405" y="2485562"/>
            <a:ext cx="57607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A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3420974" y="2997564"/>
            <a:ext cx="277291" cy="277291"/>
          </a:xfrm>
          <a:prstGeom prst="ellipse">
            <a:avLst/>
          </a:prstGeom>
          <a:solidFill>
            <a:srgbClr val="85CFC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71583" y="2796396"/>
            <a:ext cx="57607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B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3032156" y="3309268"/>
            <a:ext cx="254460" cy="254460"/>
          </a:xfrm>
          <a:prstGeom prst="ellipse">
            <a:avLst/>
          </a:prstGeom>
          <a:solidFill>
            <a:srgbClr val="6BC5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871350" y="3108100"/>
            <a:ext cx="57607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C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5198540" y="4166870"/>
            <a:ext cx="190845" cy="190845"/>
          </a:xfrm>
          <a:prstGeom prst="ellipse">
            <a:avLst/>
          </a:prstGeom>
          <a:solidFill>
            <a:srgbClr val="52BBB4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005927" y="3965702"/>
            <a:ext cx="57607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D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937176" y="4472617"/>
            <a:ext cx="179930" cy="179930"/>
          </a:xfrm>
          <a:prstGeom prst="ellipse">
            <a:avLst/>
          </a:prstGeom>
          <a:solidFill>
            <a:srgbClr val="00938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39105" y="4271449"/>
            <a:ext cx="57607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E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5717423" y="4752686"/>
            <a:ext cx="220369" cy="220369"/>
          </a:xfrm>
          <a:prstGeom prst="ellipse">
            <a:avLst/>
          </a:prstGeom>
          <a:solidFill>
            <a:srgbClr val="00847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16127" y="4551518"/>
            <a:ext cx="82296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 F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5460201" y="4987503"/>
            <a:ext cx="201168" cy="201168"/>
          </a:xfrm>
          <a:prstGeom prst="ellipse">
            <a:avLst/>
          </a:prstGeom>
          <a:solidFill>
            <a:srgbClr val="00746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49305" y="4786335"/>
            <a:ext cx="82296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 G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6255758" y="3180860"/>
            <a:ext cx="210987" cy="210987"/>
          </a:xfrm>
          <a:prstGeom prst="ellipse">
            <a:avLst/>
          </a:prstGeom>
          <a:solidFill>
            <a:srgbClr val="006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812611" y="2979692"/>
            <a:ext cx="10972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Express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8217203" y="2068830"/>
            <a:ext cx="3182032" cy="4192524"/>
          </a:xfrm>
          <a:prstGeom prst="roundRect">
            <a:avLst>
              <a:gd name="adj" fmla="val 1724"/>
            </a:avLst>
          </a:prstGeom>
          <a:solidFill>
            <a:srgbClr val="F8FAFC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308643" y="2160270"/>
            <a:ext cx="2999152" cy="40096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Top right is the target band; nobody is strong on both</a:t>
            </a:r>
            <a:endParaRPr lang="en-US" sz="1100" dirty="0"/>
          </a:p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Majors are punctual but not built for mid-sized scheduled routes</a:t>
            </a:r>
            <a:endParaRPr lang="en-US" sz="1100" dirty="0"/>
          </a:p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Platforms sit in the attractive band but lag on punctuality</a:t>
            </a:r>
            <a:endParaRPr lang="en-US" sz="1100" dirty="0"/>
          </a:p>
          <a:p>
            <a:pPr marL="118745" indent="-118745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pilot put Haruka in the top right; next is scale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792460" y="6297930"/>
            <a:ext cx="7636878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Source: fictional sample values from public data and interviews. Bubble size is relative.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6" name="Shape 34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7" name="Shape 35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39" name="Shape 37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41" name="Shape 39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43" name="Shape 41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45" name="Text 43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-8 Competitive landscape — A gap at “local × on-time”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1-8 Competitive landscape — A gap at “local × on-time”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1-8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Competitive landscape — A gap at “local × on-time”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Positioning of market players</a:t>
            </a:r>
            <a:endParaRPr lang="en-US" sz="1690" dirty="0"/>
          </a:p>
        </p:txBody>
      </p:sp>
      <p:sp>
        <p:nvSpPr>
          <p:cNvPr id="6" name="Shape 4"/>
          <p:cNvSpPr/>
          <p:nvPr/>
        </p:nvSpPr>
        <p:spPr>
          <a:xfrm>
            <a:off x="1881772" y="1924080"/>
            <a:ext cx="3998763" cy="3998763"/>
          </a:xfrm>
          <a:prstGeom prst="rect">
            <a:avLst/>
          </a:prstGeom>
          <a:solidFill>
            <a:srgbClr val="FFFFFF"/>
          </a:solidFill>
          <a:ln w="22225">
            <a:solidFill>
              <a:srgbClr val="11182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881153" y="1924080"/>
            <a:ext cx="0" cy="3998763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881772" y="3923462"/>
            <a:ext cx="3998763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21697" y="2084031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21697" y="2084031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SOLID MAJORS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121079" y="2084031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21079" y="2084031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LEADERS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121697" y="5482979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21697" y="5482979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CARRIERS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121079" y="5482979"/>
            <a:ext cx="1519530" cy="279913"/>
          </a:xfrm>
          <a:prstGeom prst="rect">
            <a:avLst/>
          </a:prstGeom>
          <a:solidFill>
            <a:srgbClr val="007068"/>
          </a:solidFill>
          <a:ln w="12700">
            <a:solidFill>
              <a:srgbClr val="00706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21079" y="5482979"/>
            <a:ext cx="1519530" cy="2799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NEW PLATFORMS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 rot="16200000">
            <a:off x="792460" y="1924080"/>
            <a:ext cx="356388" cy="39987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ON-TIME QUALITY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881772" y="5969340"/>
            <a:ext cx="3998763" cy="2557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BREADTH OF SERVICE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4748510" y="2708263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52176" y="2510753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A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479793" y="2976980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83459" y="2779470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B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337747" y="3178518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041413" y="2981007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C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867492" y="3917489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71158" y="3719979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D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733134" y="4320564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436800" y="4123054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E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546972" y="4387743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250639" y="4190233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 F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278256" y="4656460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981922" y="4458950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 G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009539" y="3380055"/>
            <a:ext cx="146304" cy="146304"/>
          </a:xfrm>
          <a:prstGeom prst="ellipse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713205" y="3540990"/>
            <a:ext cx="738971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(target)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881772" y="6271572"/>
            <a:ext cx="3998763" cy="209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As of April 2026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7050457" y="2132838"/>
            <a:ext cx="4348778" cy="18288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050457" y="1831086"/>
            <a:ext cx="4348778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825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to read it</a:t>
            </a:r>
            <a:endParaRPr lang="en-US" sz="1825" dirty="0"/>
          </a:p>
        </p:txBody>
      </p:sp>
      <p:sp>
        <p:nvSpPr>
          <p:cNvPr id="38" name="Text 36"/>
          <p:cNvSpPr/>
          <p:nvPr/>
        </p:nvSpPr>
        <p:spPr>
          <a:xfrm>
            <a:off x="7050457" y="2244120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Leaders</a:t>
            </a:r>
            <a:endParaRPr lang="en-US" sz="1513" dirty="0"/>
          </a:p>
        </p:txBody>
      </p:sp>
      <p:sp>
        <p:nvSpPr>
          <p:cNvPr id="39" name="Text 37"/>
          <p:cNvSpPr/>
          <p:nvPr/>
        </p:nvSpPr>
        <p:spPr>
          <a:xfrm>
            <a:off x="7050457" y="2543563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・National network plus on-time quality</a:t>
            </a:r>
            <a:endParaRPr lang="en-US" sz="1401" dirty="0"/>
          </a:p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・Prices stay high</a:t>
            </a:r>
            <a:endParaRPr lang="en-US" sz="1401" dirty="0"/>
          </a:p>
        </p:txBody>
      </p:sp>
      <p:sp>
        <p:nvSpPr>
          <p:cNvPr id="40" name="Text 38"/>
          <p:cNvSpPr/>
          <p:nvPr/>
        </p:nvSpPr>
        <p:spPr>
          <a:xfrm>
            <a:off x="7050457" y="3332950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Solid majors</a:t>
            </a:r>
            <a:endParaRPr lang="en-US" sz="1513" dirty="0"/>
          </a:p>
        </p:txBody>
      </p:sp>
      <p:sp>
        <p:nvSpPr>
          <p:cNvPr id="41" name="Text 39"/>
          <p:cNvSpPr/>
          <p:nvPr/>
        </p:nvSpPr>
        <p:spPr>
          <a:xfrm>
            <a:off x="7050457" y="3632392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・High quality, weak on local requests</a:t>
            </a:r>
            <a:endParaRPr lang="en-US" sz="1401" dirty="0"/>
          </a:p>
        </p:txBody>
      </p:sp>
      <p:sp>
        <p:nvSpPr>
          <p:cNvPr id="42" name="Text 40"/>
          <p:cNvSpPr/>
          <p:nvPr/>
        </p:nvSpPr>
        <p:spPr>
          <a:xfrm>
            <a:off x="7050457" y="4421779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New platforms</a:t>
            </a:r>
            <a:endParaRPr lang="en-US" sz="1513" dirty="0"/>
          </a:p>
        </p:txBody>
      </p:sp>
      <p:sp>
        <p:nvSpPr>
          <p:cNvPr id="43" name="Text 41"/>
          <p:cNvSpPr/>
          <p:nvPr/>
        </p:nvSpPr>
        <p:spPr>
          <a:xfrm>
            <a:off x="7050457" y="4721222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・Cheap, but on-time rates vary</a:t>
            </a:r>
            <a:endParaRPr lang="en-US" sz="1401" dirty="0"/>
          </a:p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・Not built for scheduled B2B routes</a:t>
            </a:r>
            <a:endParaRPr lang="en-US" sz="1401" dirty="0"/>
          </a:p>
        </p:txBody>
      </p:sp>
      <p:sp>
        <p:nvSpPr>
          <p:cNvPr id="44" name="Text 42"/>
          <p:cNvSpPr/>
          <p:nvPr/>
        </p:nvSpPr>
        <p:spPr>
          <a:xfrm>
            <a:off x="7050457" y="5510608"/>
            <a:ext cx="4348778" cy="299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513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Our aim</a:t>
            </a:r>
            <a:endParaRPr lang="en-US" sz="1513" dirty="0"/>
          </a:p>
        </p:txBody>
      </p:sp>
      <p:sp>
        <p:nvSpPr>
          <p:cNvPr id="45" name="Text 43"/>
          <p:cNvSpPr/>
          <p:nvPr/>
        </p:nvSpPr>
        <p:spPr>
          <a:xfrm>
            <a:off x="7050457" y="5810051"/>
            <a:ext cx="4348778" cy="6707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・Focus on scheduled local routes and win on punctuality</a:t>
            </a:r>
            <a:endParaRPr lang="en-US" sz="1401" dirty="0"/>
          </a:p>
        </p:txBody>
      </p:sp>
      <p:sp>
        <p:nvSpPr>
          <p:cNvPr id="46" name="Shape 4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7" name="Shape 4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8" name="Shape 46"/>
          <p:cNvSpPr/>
          <p:nvPr/>
        </p:nvSpPr>
        <p:spPr>
          <a:xfrm>
            <a:off x="121917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50" name="Shape 4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52" name="Shape 5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54" name="Shape 52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56" name="Text 5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Business desig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Business design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design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and competition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P.7</a:t>
            </a:r>
            <a:endParaRPr lang="en-US" sz="1485" dirty="0"/>
          </a:p>
        </p:txBody>
      </p:sp>
      <p:sp>
        <p:nvSpPr>
          <p:cNvPr id="10" name="Shape 8">
            <a:hlinkClick r:id="rId1" tooltip="1. Market and competition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design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P.16</a:t>
            </a:r>
            <a:endParaRPr lang="en-US" sz="1485" dirty="0"/>
          </a:p>
        </p:txBody>
      </p:sp>
      <p:sp>
        <p:nvSpPr>
          <p:cNvPr id="14" name="Shape 12">
            <a:hlinkClick r:id="rId2" tooltip="2. Business design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 and team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P.26</a:t>
            </a:r>
            <a:endParaRPr lang="en-US" sz="1485" dirty="0"/>
          </a:p>
        </p:txBody>
      </p:sp>
      <p:sp>
        <p:nvSpPr>
          <p:cNvPr id="18" name="Shape 16">
            <a:hlinkClick r:id="rId3" tooltip="3. Plan and team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Finance and decision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P.34</a:t>
            </a:r>
            <a:endParaRPr lang="en-US" sz="1485" dirty="0"/>
          </a:p>
        </p:txBody>
      </p:sp>
      <p:sp>
        <p:nvSpPr>
          <p:cNvPr id="22" name="Shape 20">
            <a:hlinkClick r:id="rId4" tooltip="4. Finance and decision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1 Positioning — Scheduled routes for mid-sized companie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2-1 Positioning — Scheduled routes for mid-sized companies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2-1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Positioning — Scheduled routes for mid-sized companies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706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Not “national and bulk”, not “consumer and one-off”: scheduled routes for local companies</a:t>
            </a:r>
            <a:endParaRPr lang="en-US" sz="1690" dirty="0"/>
          </a:p>
        </p:txBody>
      </p:sp>
      <p:sp>
        <p:nvSpPr>
          <p:cNvPr id="6" name="Text 4"/>
          <p:cNvSpPr/>
          <p:nvPr/>
        </p:nvSpPr>
        <p:spPr>
          <a:xfrm>
            <a:off x="792460" y="204368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Vertical axis: customer size. Horizontal axis: delivery type (one-off to scheduled). Color: carrier type.</a:t>
            </a:r>
            <a:endParaRPr lang="en-US" sz="1315" dirty="0"/>
          </a:p>
        </p:txBody>
      </p:sp>
      <p:sp>
        <p:nvSpPr>
          <p:cNvPr id="7" name="Shape 5"/>
          <p:cNvSpPr/>
          <p:nvPr/>
        </p:nvSpPr>
        <p:spPr>
          <a:xfrm>
            <a:off x="3410955" y="3282030"/>
            <a:ext cx="2419936" cy="972887"/>
          </a:xfrm>
          <a:prstGeom prst="ellipse">
            <a:avLst/>
          </a:prstGeom>
          <a:solidFill>
            <a:srgbClr val="3A5A8C">
              <a:alpha val="14000"/>
            </a:srgbClr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3410955" y="3282030"/>
            <a:ext cx="2419936" cy="972887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National majors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1765398" y="4884432"/>
            <a:ext cx="2032746" cy="972887"/>
          </a:xfrm>
          <a:prstGeom prst="ellipse">
            <a:avLst/>
          </a:prstGeom>
          <a:solidFill>
            <a:srgbClr val="E0A86A">
              <a:alpha val="14000"/>
            </a:srgbClr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1765398" y="4884432"/>
            <a:ext cx="2032746" cy="972887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New platforms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58993" y="4140460"/>
            <a:ext cx="1742354" cy="915658"/>
          </a:xfrm>
          <a:prstGeom prst="ellipse">
            <a:avLst/>
          </a:prstGeom>
          <a:solidFill>
            <a:srgbClr val="7CB342">
              <a:alpha val="14000"/>
            </a:srgbClr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1958993" y="4140460"/>
            <a:ext cx="1742354" cy="915658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carriers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475006" y="4598289"/>
            <a:ext cx="4839871" cy="0"/>
          </a:xfrm>
          <a:prstGeom prst="line">
            <a:avLst/>
          </a:prstGeom>
          <a:noFill/>
          <a:ln w="19050">
            <a:solidFill>
              <a:srgbClr val="9AA3AD"/>
            </a:solidFill>
            <a:prstDash val="solid"/>
            <a:headEnd type="triangl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3894942" y="3167573"/>
            <a:ext cx="0" cy="2861432"/>
          </a:xfrm>
          <a:prstGeom prst="line">
            <a:avLst/>
          </a:prstGeom>
          <a:noFill/>
          <a:ln w="19050">
            <a:solidFill>
              <a:srgbClr val="9AA3AD"/>
            </a:solidFill>
            <a:prstDash val="solid"/>
            <a:headEnd type="triangle"/>
            <a:tailEnd type="triangle"/>
          </a:ln>
        </p:spPr>
      </p:sp>
      <p:sp>
        <p:nvSpPr>
          <p:cNvPr id="15" name="Text 13"/>
          <p:cNvSpPr/>
          <p:nvPr/>
        </p:nvSpPr>
        <p:spPr>
          <a:xfrm>
            <a:off x="3212396" y="2715768"/>
            <a:ext cx="1365092" cy="361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Large enterprises</a:t>
            </a:r>
            <a:endParaRPr lang="en-US" sz="1080" dirty="0"/>
          </a:p>
        </p:txBody>
      </p:sp>
      <p:sp>
        <p:nvSpPr>
          <p:cNvPr id="16" name="Text 14"/>
          <p:cNvSpPr/>
          <p:nvPr/>
        </p:nvSpPr>
        <p:spPr>
          <a:xfrm>
            <a:off x="3212396" y="6074185"/>
            <a:ext cx="1365092" cy="361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Consumers / small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792460" y="4417567"/>
            <a:ext cx="655244" cy="361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One-off / spot</a:t>
            </a:r>
            <a:endParaRPr lang="en-US" sz="990" dirty="0"/>
          </a:p>
        </p:txBody>
      </p:sp>
      <p:sp>
        <p:nvSpPr>
          <p:cNvPr id="18" name="Text 16"/>
          <p:cNvSpPr/>
          <p:nvPr/>
        </p:nvSpPr>
        <p:spPr>
          <a:xfrm>
            <a:off x="6342179" y="4417567"/>
            <a:ext cx="655244" cy="361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/ contract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268590" y="3375403"/>
            <a:ext cx="156626" cy="156626"/>
          </a:xfrm>
          <a:prstGeom prst="ellipse">
            <a:avLst/>
          </a:prstGeom>
          <a:solidFill>
            <a:srgbClr val="4A5B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88457" y="3550854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A</a:t>
            </a:r>
            <a:endParaRPr lang="en-US" sz="1080" dirty="0"/>
          </a:p>
        </p:txBody>
      </p:sp>
      <p:sp>
        <p:nvSpPr>
          <p:cNvPr id="21" name="Shape 19"/>
          <p:cNvSpPr/>
          <p:nvPr/>
        </p:nvSpPr>
        <p:spPr>
          <a:xfrm>
            <a:off x="3913426" y="3432632"/>
            <a:ext cx="156626" cy="156626"/>
          </a:xfrm>
          <a:prstGeom prst="ellipse">
            <a:avLst/>
          </a:prstGeom>
          <a:solidFill>
            <a:srgbClr val="4A5B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433293" y="3608083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B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3719832" y="4004918"/>
            <a:ext cx="156626" cy="156626"/>
          </a:xfrm>
          <a:prstGeom prst="ellipse">
            <a:avLst/>
          </a:prstGeom>
          <a:solidFill>
            <a:srgbClr val="4A5B8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39698" y="4180369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C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3332642" y="4233833"/>
            <a:ext cx="156626" cy="156626"/>
          </a:xfrm>
          <a:prstGeom prst="ellipse">
            <a:avLst/>
          </a:prstGeom>
          <a:solidFill>
            <a:srgbClr val="7A9E6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852508" y="4409284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D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2074275" y="4806119"/>
            <a:ext cx="156626" cy="156626"/>
          </a:xfrm>
          <a:prstGeom prst="ellipse">
            <a:avLst/>
          </a:prstGeom>
          <a:solidFill>
            <a:srgbClr val="7A9E6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94141" y="4981570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E</a:t>
            </a:r>
            <a:endParaRPr lang="en-US" sz="1080" dirty="0"/>
          </a:p>
        </p:txBody>
      </p:sp>
      <p:sp>
        <p:nvSpPr>
          <p:cNvPr id="29" name="Shape 27"/>
          <p:cNvSpPr/>
          <p:nvPr/>
        </p:nvSpPr>
        <p:spPr>
          <a:xfrm>
            <a:off x="3429439" y="5035034"/>
            <a:ext cx="156626" cy="156626"/>
          </a:xfrm>
          <a:prstGeom prst="ellipse">
            <a:avLst/>
          </a:prstGeom>
          <a:solidFill>
            <a:srgbClr val="D3A2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949305" y="5210485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 F</a:t>
            </a:r>
            <a:endParaRPr lang="en-US" sz="1080" dirty="0"/>
          </a:p>
        </p:txBody>
      </p:sp>
      <p:sp>
        <p:nvSpPr>
          <p:cNvPr id="31" name="Shape 29"/>
          <p:cNvSpPr/>
          <p:nvPr/>
        </p:nvSpPr>
        <p:spPr>
          <a:xfrm>
            <a:off x="2074275" y="5607320"/>
            <a:ext cx="156626" cy="156626"/>
          </a:xfrm>
          <a:prstGeom prst="ellipse">
            <a:avLst/>
          </a:prstGeom>
          <a:solidFill>
            <a:srgbClr val="D3A24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594141" y="5782771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 G</a:t>
            </a:r>
            <a:endParaRPr lang="en-US" sz="1080" dirty="0"/>
          </a:p>
        </p:txBody>
      </p:sp>
      <p:sp>
        <p:nvSpPr>
          <p:cNvPr id="33" name="Shape 31"/>
          <p:cNvSpPr/>
          <p:nvPr/>
        </p:nvSpPr>
        <p:spPr>
          <a:xfrm>
            <a:off x="4923379" y="4407928"/>
            <a:ext cx="266264" cy="266264"/>
          </a:xfrm>
          <a:prstGeom prst="ellipse">
            <a:avLst/>
          </a:prstGeom>
          <a:solidFill>
            <a:srgbClr val="B85C6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498064" y="4693017"/>
            <a:ext cx="1116893" cy="1882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B85C6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Express</a:t>
            </a:r>
            <a:endParaRPr lang="en-US" sz="1080" dirty="0"/>
          </a:p>
        </p:txBody>
      </p:sp>
      <p:sp>
        <p:nvSpPr>
          <p:cNvPr id="35" name="Text 33"/>
          <p:cNvSpPr/>
          <p:nvPr/>
        </p:nvSpPr>
        <p:spPr>
          <a:xfrm>
            <a:off x="7262593" y="2791069"/>
            <a:ext cx="4009361" cy="289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gap</a:t>
            </a:r>
            <a:endParaRPr lang="en-US" sz="1240" dirty="0"/>
          </a:p>
        </p:txBody>
      </p:sp>
      <p:sp>
        <p:nvSpPr>
          <p:cNvPr id="36" name="Shape 34"/>
          <p:cNvSpPr/>
          <p:nvPr/>
        </p:nvSpPr>
        <p:spPr>
          <a:xfrm>
            <a:off x="7262593" y="3080343"/>
            <a:ext cx="4009361" cy="0"/>
          </a:xfrm>
          <a:prstGeom prst="line">
            <a:avLst/>
          </a:prstGeom>
          <a:noFill/>
          <a:ln w="12700">
            <a:solidFill>
              <a:srgbClr val="00655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262593" y="3080343"/>
            <a:ext cx="4009361" cy="965068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t">
            <a:normAutofit/>
          </a:bodyPr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routes for mid-sized companies the majors overlook</a:t>
            </a:r>
            <a:endParaRPr lang="en-US" sz="115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Punctuality and visibility local carriers struggle with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7262593" y="4158363"/>
            <a:ext cx="4009361" cy="289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Differentiation</a:t>
            </a:r>
            <a:endParaRPr lang="en-US" sz="1240" dirty="0"/>
          </a:p>
        </p:txBody>
      </p:sp>
      <p:sp>
        <p:nvSpPr>
          <p:cNvPr id="39" name="Shape 37"/>
          <p:cNvSpPr/>
          <p:nvPr/>
        </p:nvSpPr>
        <p:spPr>
          <a:xfrm>
            <a:off x="7262593" y="4447637"/>
            <a:ext cx="4009361" cy="0"/>
          </a:xfrm>
          <a:prstGeom prst="line">
            <a:avLst/>
          </a:prstGeom>
          <a:noFill/>
          <a:ln w="12700">
            <a:solidFill>
              <a:srgbClr val="00655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262593" y="4447637"/>
            <a:ext cx="4009361" cy="965068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t">
            <a:normAutofit/>
          </a:bodyPr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Forecasting lifts load factor, so price and punctuality coexist</a:t>
            </a:r>
            <a:endParaRPr lang="en-US" sz="1150" dirty="0"/>
          </a:p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Shippers see delivery status in their own screen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7262593" y="5525656"/>
            <a:ext cx="4009361" cy="2892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4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we win</a:t>
            </a:r>
            <a:endParaRPr lang="en-US" sz="1240" dirty="0"/>
          </a:p>
        </p:txBody>
      </p:sp>
      <p:sp>
        <p:nvSpPr>
          <p:cNvPr id="42" name="Shape 40"/>
          <p:cNvSpPr/>
          <p:nvPr/>
        </p:nvSpPr>
        <p:spPr>
          <a:xfrm>
            <a:off x="7262593" y="5814931"/>
            <a:ext cx="4009361" cy="0"/>
          </a:xfrm>
          <a:prstGeom prst="line">
            <a:avLst/>
          </a:prstGeom>
          <a:noFill/>
          <a:ln w="12700">
            <a:solidFill>
              <a:srgbClr val="00655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262593" y="5814931"/>
            <a:ext cx="4009361" cy="50501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t">
            <a:normAutofit/>
          </a:bodyPr>
          <a:lstStyle/>
          <a:p>
            <a:pPr algn="l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Build a repeatable sales pattern in one region, then expand</a:t>
            </a:r>
            <a:endParaRPr lang="en-US" sz="1150" dirty="0"/>
          </a:p>
        </p:txBody>
      </p:sp>
      <p:sp>
        <p:nvSpPr>
          <p:cNvPr id="44" name="Shape 42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5" name="Shape 43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6" name="Shape 44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48" name="Shape 46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50" name="Shape 48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52" name="Shape 50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54" name="Text 52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2 Business model — Scheduled contracts and the shipper port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2-2 Business model — Scheduled contracts and the shipper portal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2-2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model — Scheduled contracts and the shipper portal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68730"/>
            <a:ext cx="10606775" cy="5816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Take scheduled routes from mid-sized companies under contract, lift load factor with forecasting, show status in the portal</a:t>
            </a:r>
            <a:endParaRPr lang="en-US" sz="1315" dirty="0"/>
          </a:p>
        </p:txBody>
      </p:sp>
      <p:sp>
        <p:nvSpPr>
          <p:cNvPr id="6" name="Shape 4"/>
          <p:cNvSpPr/>
          <p:nvPr/>
        </p:nvSpPr>
        <p:spPr>
          <a:xfrm>
            <a:off x="792460" y="5325110"/>
            <a:ext cx="1621981" cy="676656"/>
          </a:xfrm>
          <a:prstGeom prst="roundRect">
            <a:avLst>
              <a:gd name="adj" fmla="val 8108"/>
            </a:avLst>
          </a:prstGeom>
          <a:solidFill>
            <a:srgbClr val="F0F9F8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87593" y="5325110"/>
            <a:ext cx="1621981" cy="676656"/>
          </a:xfrm>
          <a:prstGeom prst="roundRect">
            <a:avLst>
              <a:gd name="adj" fmla="val 8108"/>
            </a:avLst>
          </a:prstGeom>
          <a:solidFill>
            <a:srgbClr val="F0F9F8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182727" y="5325110"/>
            <a:ext cx="1621981" cy="676656"/>
          </a:xfrm>
          <a:prstGeom prst="roundRect">
            <a:avLst>
              <a:gd name="adj" fmla="val 8108"/>
            </a:avLst>
          </a:prstGeom>
          <a:solidFill>
            <a:srgbClr val="F0F9F8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2460" y="4015232"/>
            <a:ext cx="77724" cy="7772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792460" y="4362704"/>
            <a:ext cx="77724" cy="7772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792460" y="4710176"/>
            <a:ext cx="77724" cy="7772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" name="Shape 10"/>
          <p:cNvSpPr/>
          <p:nvPr/>
        </p:nvSpPr>
        <p:spPr>
          <a:xfrm>
            <a:off x="792460" y="2243582"/>
            <a:ext cx="713232" cy="399288"/>
          </a:xfrm>
          <a:prstGeom prst="roundRect">
            <a:avLst>
              <a:gd name="adj" fmla="val 916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792460" y="2716022"/>
            <a:ext cx="713232" cy="399288"/>
          </a:xfrm>
          <a:prstGeom prst="roundRect">
            <a:avLst>
              <a:gd name="adj" fmla="val 916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4" name="Shape 12"/>
          <p:cNvSpPr/>
          <p:nvPr/>
        </p:nvSpPr>
        <p:spPr>
          <a:xfrm>
            <a:off x="792460" y="3188462"/>
            <a:ext cx="713232" cy="399288"/>
          </a:xfrm>
          <a:prstGeom prst="roundRect">
            <a:avLst>
              <a:gd name="adj" fmla="val 916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5" name="Shape 13"/>
          <p:cNvSpPr/>
          <p:nvPr/>
        </p:nvSpPr>
        <p:spPr>
          <a:xfrm>
            <a:off x="5969300" y="1987550"/>
            <a:ext cx="4753279" cy="808787"/>
          </a:xfrm>
          <a:prstGeom prst="roundRect">
            <a:avLst>
              <a:gd name="adj" fmla="val 6783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6" name="Shape 14"/>
          <p:cNvSpPr/>
          <p:nvPr/>
        </p:nvSpPr>
        <p:spPr>
          <a:xfrm>
            <a:off x="5969300" y="3245663"/>
            <a:ext cx="4753279" cy="1527708"/>
          </a:xfrm>
          <a:prstGeom prst="roundRect">
            <a:avLst>
              <a:gd name="adj" fmla="val 3591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69300" y="3245663"/>
            <a:ext cx="50292" cy="1527708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8" name="Shape 16"/>
          <p:cNvSpPr/>
          <p:nvPr/>
        </p:nvSpPr>
        <p:spPr>
          <a:xfrm>
            <a:off x="5969300" y="5222697"/>
            <a:ext cx="4753279" cy="808787"/>
          </a:xfrm>
          <a:prstGeom prst="roundRect">
            <a:avLst>
              <a:gd name="adj" fmla="val 6783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792460" y="1987550"/>
            <a:ext cx="50122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Value delivered and revenue structure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2460" y="2243582"/>
            <a:ext cx="713232" cy="39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Problem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560556" y="2243582"/>
            <a:ext cx="4244152" cy="4175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routes for mid-sized companies are too small for majors and too demanding for local carriers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92460" y="2716022"/>
            <a:ext cx="713232" cy="39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Value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560556" y="2716022"/>
            <a:ext cx="4244152" cy="4175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98.5% on-time arrival and delivery status shippers can see themselves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92460" y="3188462"/>
            <a:ext cx="713232" cy="3992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Revenue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560556" y="3188462"/>
            <a:ext cx="4244152" cy="4175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scheduled-route contracts (by distance and runs) plus spot runs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92460" y="3734054"/>
            <a:ext cx="50122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Competitive advantage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34192" y="3971798"/>
            <a:ext cx="487051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Load factor 82% through forecasting: price and punctuality coexist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34192" y="4319270"/>
            <a:ext cx="487051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portal halves inquiries, so each person handles more shippers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934192" y="4666742"/>
            <a:ext cx="4870516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Joint runs with local carriers expand without owning vehicles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792460" y="5069078"/>
            <a:ext cx="50122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Key KPIs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47324" y="5398262"/>
            <a:ext cx="1512253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Shippers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847324" y="5636006"/>
            <a:ext cx="1512253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48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2542457" y="5398262"/>
            <a:ext cx="1512253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revenue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542457" y="5636006"/>
            <a:ext cx="1512253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¥110M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4237591" y="5398262"/>
            <a:ext cx="1512253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Retention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237591" y="5636006"/>
            <a:ext cx="1512253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93%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792460" y="6056630"/>
            <a:ext cx="5012248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* As of March 2026 (Kanto)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5969300" y="1987550"/>
            <a:ext cx="4753279" cy="8087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Shippers (mid-sized companies)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115604" y="3318815"/>
            <a:ext cx="453382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Express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6225332" y="3611423"/>
            <a:ext cx="4424095" cy="3446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・Scheduled contracts and routing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6225332" y="3974355"/>
            <a:ext cx="4424095" cy="3446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・Forecasting and load-factor management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225332" y="4337287"/>
            <a:ext cx="4424095" cy="3446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・Shipper portal (status and billing)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5969300" y="5222697"/>
            <a:ext cx="4753279" cy="8087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Destinations (stores, sites)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6539693" y="2814625"/>
            <a:ext cx="3612492" cy="412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Shipping plans and actuals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6349562" y="4791659"/>
            <a:ext cx="2614303" cy="412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On-time delivery / shared status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8726202" y="4791659"/>
            <a:ext cx="1806246" cy="412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scheduled contract</a:t>
            </a:r>
            <a:endParaRPr lang="en-US" sz="900" dirty="0"/>
          </a:p>
        </p:txBody>
      </p:sp>
      <p:sp>
        <p:nvSpPr>
          <p:cNvPr id="47" name="Text 45"/>
          <p:cNvSpPr/>
          <p:nvPr/>
        </p:nvSpPr>
        <p:spPr>
          <a:xfrm>
            <a:off x="10759155" y="1987550"/>
            <a:ext cx="621792" cy="40439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Receipt and inspection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9" name="Shape 4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0" name="Shape 48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52" name="Shape 50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54" name="Shape 5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56" name="Shape 54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58" name="Text 5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3 Four steps to a shipper — From referral to scheduled contrac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2-3 Four steps to a shipper — From referral to scheduled contract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2-3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Four steps to a shipper — From referral to scheduled contract</a:t>
            </a:r>
            <a:endParaRPr lang="en-US" sz="2064" dirty="0"/>
          </a:p>
        </p:txBody>
      </p:sp>
      <p:sp>
        <p:nvSpPr>
          <p:cNvPr id="5" name="Shape 3"/>
          <p:cNvSpPr/>
          <p:nvPr/>
        </p:nvSpPr>
        <p:spPr>
          <a:xfrm>
            <a:off x="792460" y="191216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92460" y="296607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92460" y="401998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2460" y="5073891"/>
            <a:ext cx="10606775" cy="961821"/>
          </a:xfrm>
          <a:prstGeom prst="roundRect">
            <a:avLst>
              <a:gd name="adj" fmla="val 3803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5714004" y="2393072"/>
            <a:ext cx="806115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5438228" y="3446982"/>
            <a:ext cx="1081891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5162451" y="4500892"/>
            <a:ext cx="1357667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4886675" y="5554802"/>
            <a:ext cx="1633443" cy="0"/>
          </a:xfrm>
          <a:prstGeom prst="line">
            <a:avLst/>
          </a:prstGeom>
          <a:noFill/>
          <a:ln w="12700">
            <a:solidFill>
              <a:srgbClr val="BBBFC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2691073" y="2013664"/>
            <a:ext cx="2778975" cy="758815"/>
          </a:xfrm>
          <a:prstGeom prst="trapezoid">
            <a:avLst/>
          </a:prstGeom>
          <a:solidFill>
            <a:srgbClr val="C7E9E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53185" y="2013664"/>
            <a:ext cx="3054751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Contact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 flipV="1">
            <a:off x="2966849" y="3067574"/>
            <a:ext cx="2227423" cy="758815"/>
          </a:xfrm>
          <a:prstGeom prst="trapezoid">
            <a:avLst/>
          </a:prstGeom>
          <a:solidFill>
            <a:srgbClr val="80CDC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828961" y="3067574"/>
            <a:ext cx="2503199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00464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Trial runs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 flipV="1">
            <a:off x="3242625" y="4121484"/>
            <a:ext cx="1675870" cy="758815"/>
          </a:xfrm>
          <a:prstGeom prst="trapezoid">
            <a:avLst/>
          </a:prstGeom>
          <a:solidFill>
            <a:srgbClr val="009B9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04737" y="4121484"/>
            <a:ext cx="1951647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Proposal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 flipV="1">
            <a:off x="3518401" y="5175394"/>
            <a:ext cx="1124318" cy="758815"/>
          </a:xfrm>
          <a:prstGeom prst="trapezoid">
            <a:avLst/>
          </a:prstGeom>
          <a:solidFill>
            <a:srgbClr val="00655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80513" y="5175394"/>
            <a:ext cx="1400094" cy="758815"/>
          </a:xfrm>
          <a:prstGeom prst="rect">
            <a:avLst/>
          </a:prstGeom>
          <a:noFill/>
          <a:ln>
            <a:noFill/>
          </a:ln>
        </p:spPr>
        <p:txBody>
          <a:bodyPr wrap="square" lIns="12700" tIns="12700" rIns="12700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contract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51562" y="191216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51562" y="296607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51562" y="401998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1562" y="5073891"/>
            <a:ext cx="12728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26186" y="191216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Referrals and trade shows. 120 companies in six months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626186" y="296607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Two weeks of runs to experience punctuality and the portal. 74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6626186" y="401998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Runs and price proposed from trial data. 58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6626186" y="5073891"/>
            <a:ext cx="4560913" cy="9618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contract. 48 (40% conversion from contact)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792460" y="1364742"/>
            <a:ext cx="1697084" cy="409285"/>
          </a:xfrm>
          <a:prstGeom prst="roundRect">
            <a:avLst>
              <a:gd name="adj" fmla="val 50000"/>
            </a:avLst>
          </a:prstGeom>
          <a:solidFill>
            <a:srgbClr val="2F5FA8"/>
          </a:solidFill>
          <a:ln w="12700">
            <a:solidFill>
              <a:srgbClr val="2F5FA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92460" y="1364742"/>
            <a:ext cx="1697084" cy="4092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Acquisition pattern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792460" y="6173846"/>
            <a:ext cx="10606775" cy="3069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Figure: the flow validated in Kanto. Numbers are October 2025 to March 2026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3" name="Shape 31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4" name="Shape 32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36" name="Shape 34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38" name="Shape 36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40" name="Shape 38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42" name="Text 40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4 Pricing — Monthly fee by runs and distanc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2-4 Pricing — Monthly fee by runs and distance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2-4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Pricing — Monthly fee by runs and distance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6583680"/>
            <a:ext cx="10606775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* Sample prices, before tax.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792460" y="1364742"/>
            <a:ext cx="1909219" cy="414223"/>
          </a:xfrm>
          <a:prstGeom prst="rect">
            <a:avLst/>
          </a:prstGeom>
          <a:solidFill>
            <a:srgbClr val="4B5563"/>
          </a:solidFill>
          <a:ln>
            <a:noFill/>
          </a:ln>
        </p:spPr>
      </p:sp>
      <p:sp>
        <p:nvSpPr>
          <p:cNvPr id="7" name="Shape 5"/>
          <p:cNvSpPr/>
          <p:nvPr/>
        </p:nvSpPr>
        <p:spPr>
          <a:xfrm>
            <a:off x="2701680" y="1364742"/>
            <a:ext cx="2174389" cy="414223"/>
          </a:xfrm>
          <a:prstGeom prst="rect">
            <a:avLst/>
          </a:prstGeom>
          <a:solidFill>
            <a:srgbClr val="9ED9D5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2701680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Lite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876068" y="1364742"/>
            <a:ext cx="2174389" cy="414223"/>
          </a:xfrm>
          <a:prstGeom prst="rect">
            <a:avLst/>
          </a:prstGeom>
          <a:solidFill>
            <a:srgbClr val="63C2BC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4876068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Standard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050457" y="1364742"/>
            <a:ext cx="2174389" cy="414223"/>
          </a:xfrm>
          <a:prstGeom prst="rect">
            <a:avLst/>
          </a:prstGeom>
          <a:solidFill>
            <a:srgbClr val="008980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7050457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224846" y="1364742"/>
            <a:ext cx="2174389" cy="414223"/>
          </a:xfrm>
          <a:prstGeom prst="rect">
            <a:avLst/>
          </a:prstGeom>
          <a:solidFill>
            <a:srgbClr val="00655E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9224846" y="1364742"/>
            <a:ext cx="2174389" cy="414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Enterprise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92460" y="1778965"/>
            <a:ext cx="1909219" cy="1340645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fee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2701680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2 runs/week</a:t>
            </a:r>
            <a:endParaRPr lang="en-US" sz="8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9ED9D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¥120K/month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(sample)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876068" y="1778965"/>
            <a:ext cx="2174389" cy="1340645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4876068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5 runs/week</a:t>
            </a:r>
            <a:endParaRPr lang="en-US" sz="8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63C2B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¥280K/month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(sample)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7050457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2 runs/day</a:t>
            </a:r>
            <a:endParaRPr lang="en-US" sz="8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089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¥520K/month</a:t>
            </a:r>
            <a:endParaRPr lang="en-US" sz="800" dirty="0"/>
          </a:p>
          <a:p>
            <a:pPr algn="ctr" indent="0" marL="0">
              <a:buNone/>
            </a:pPr>
            <a:r>
              <a:rPr lang="en-US" sz="7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(sample)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9224846" y="1778965"/>
            <a:ext cx="2174389" cy="13406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Custom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92460" y="3119610"/>
            <a:ext cx="10606775" cy="570487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792460" y="3119610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Fits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701680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1–3 stores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876068" y="3119610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4876068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4–10 stores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050457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11–30 stores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224846" y="3119610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30+ stores, multi-region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92460" y="3690097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On-time guarantee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701680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−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876068" y="3690097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4876068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3C2B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050457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89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224846" y="3690097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655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792460" y="4260584"/>
            <a:ext cx="10606775" cy="570487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792460" y="4260584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portal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2701680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Status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876068" y="4260584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4876068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Status, billing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7050457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Status, billing, analytics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9224846" y="4260584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API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792460" y="4831071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Forecast sharing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2701680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−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876068" y="4831071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44" name="Text 42"/>
          <p:cNvSpPr/>
          <p:nvPr/>
        </p:nvSpPr>
        <p:spPr>
          <a:xfrm>
            <a:off x="4876068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</a:t>
            </a:r>
            <a:endParaRPr lang="en-US" sz="1000" dirty="0"/>
          </a:p>
        </p:txBody>
      </p:sp>
      <p:sp>
        <p:nvSpPr>
          <p:cNvPr id="45" name="Text 43"/>
          <p:cNvSpPr/>
          <p:nvPr/>
        </p:nvSpPr>
        <p:spPr>
          <a:xfrm>
            <a:off x="7050457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Weekly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9224846" y="4831071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Daily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792460" y="5401558"/>
            <a:ext cx="10606775" cy="570487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48" name="Text 46"/>
          <p:cNvSpPr/>
          <p:nvPr/>
        </p:nvSpPr>
        <p:spPr>
          <a:xfrm>
            <a:off x="792460" y="5401558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Spot runs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2701680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Quoted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876068" y="5401558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4876068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Priority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7050457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Priority, discounted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9224846" y="5401558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Priority, discounted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792460" y="5972045"/>
            <a:ext cx="1909219" cy="570487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Contact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2701680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Shared desk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876068" y="5972045"/>
            <a:ext cx="2174389" cy="570487"/>
          </a:xfrm>
          <a:prstGeom prst="rect">
            <a:avLst/>
          </a:prstGeom>
          <a:solidFill>
            <a:srgbClr val="63C2BC">
              <a:alpha val="8000"/>
            </a:srgbClr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4876068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Shared desk</a:t>
            </a:r>
            <a:endParaRPr lang="en-US" sz="1000" dirty="0"/>
          </a:p>
        </p:txBody>
      </p:sp>
      <p:sp>
        <p:nvSpPr>
          <p:cNvPr id="58" name="Text 56"/>
          <p:cNvSpPr/>
          <p:nvPr/>
        </p:nvSpPr>
        <p:spPr>
          <a:xfrm>
            <a:off x="7050457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Dedicated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9224846" y="5972045"/>
            <a:ext cx="2174389" cy="5704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Dedicated team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61" name="Shape 59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62" name="Shape 60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64" name="Shape 62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66" name="Shape 64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68" name="Shape 66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70" name="Text 68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5 Against competitors — Punctuality and visibility set us ap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2-5 Against competitors — Punctuality and visibility set us apart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2-5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Against competitors — Punctuality and visibility set us apart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68730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Compared on what scheduled B2B routes need</a:t>
            </a:r>
            <a:endParaRPr lang="en-US" sz="1315" dirty="0"/>
          </a:p>
        </p:txBody>
      </p:sp>
      <p:sp>
        <p:nvSpPr>
          <p:cNvPr id="6" name="Text 4"/>
          <p:cNvSpPr/>
          <p:nvPr/>
        </p:nvSpPr>
        <p:spPr>
          <a:xfrm>
            <a:off x="792460" y="6583680"/>
            <a:ext cx="10606775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* Fictional sample values based on public data and interviews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792460" y="1940814"/>
            <a:ext cx="10606775" cy="506189"/>
          </a:xfrm>
          <a:prstGeom prst="rect">
            <a:avLst/>
          </a:prstGeom>
          <a:solidFill>
            <a:srgbClr val="F1F5F9"/>
          </a:solidFill>
          <a:ln>
            <a:noFill/>
          </a:ln>
        </p:spPr>
      </p:sp>
      <p:sp>
        <p:nvSpPr>
          <p:cNvPr id="8" name="Shape 6"/>
          <p:cNvSpPr/>
          <p:nvPr/>
        </p:nvSpPr>
        <p:spPr>
          <a:xfrm>
            <a:off x="3550222" y="1940814"/>
            <a:ext cx="1962253" cy="4601718"/>
          </a:xfrm>
          <a:prstGeom prst="roundRect">
            <a:avLst>
              <a:gd name="adj" fmla="val 1398"/>
            </a:avLst>
          </a:prstGeom>
          <a:solidFill>
            <a:srgbClr val="EBF7F6"/>
          </a:solidFill>
          <a:ln w="19050">
            <a:solidFill>
              <a:srgbClr val="009B9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92460" y="1940814"/>
            <a:ext cx="2757761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Item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550222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Express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512475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 A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474728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Local D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436982" y="1940814"/>
            <a:ext cx="1962253" cy="5061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Platform F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2460" y="2447003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792460" y="2447003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Price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92460" y="2691844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Setup fee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550222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¥0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5512475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¥50K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474728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¥0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9436982" y="269184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¥0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792460" y="3137011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(5 runs/wk, 5 stores)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550222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¥280K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512475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¥360K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7474728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¥250K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9436982" y="3137011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¥220K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792460" y="3582177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792460" y="3582177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Punctuality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92460" y="3827018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On-time arrival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550222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98.5%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512475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97%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7474728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90%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9436982" y="382701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85%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792460" y="4272184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Arrival guarantee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3550222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5512475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7474728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△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9436982" y="4272184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792460" y="4717351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792460" y="4717351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Visibility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792460" y="4962192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Delivery status screen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3550222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5512475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7474728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9436982" y="4962192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792460" y="5407358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Forecast sharing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3550222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5512475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48" name="Text 46"/>
          <p:cNvSpPr/>
          <p:nvPr/>
        </p:nvSpPr>
        <p:spPr>
          <a:xfrm>
            <a:off x="7474728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9436982" y="5407358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—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792460" y="5852524"/>
            <a:ext cx="10606775" cy="244841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792460" y="5852524"/>
            <a:ext cx="10606775" cy="2448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Flexibility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792460" y="6097366"/>
            <a:ext cx="2757761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 routes, 5–30 stores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3550222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54" name="Text 52"/>
          <p:cNvSpPr/>
          <p:nvPr/>
        </p:nvSpPr>
        <p:spPr>
          <a:xfrm>
            <a:off x="5512475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△</a:t>
            </a: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7474728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●</a:t>
            </a:r>
            <a:endParaRPr lang="en-US" sz="950" dirty="0"/>
          </a:p>
        </p:txBody>
      </p:sp>
      <p:sp>
        <p:nvSpPr>
          <p:cNvPr id="56" name="Text 54"/>
          <p:cNvSpPr/>
          <p:nvPr/>
        </p:nvSpPr>
        <p:spPr>
          <a:xfrm>
            <a:off x="9436982" y="6097366"/>
            <a:ext cx="1962253" cy="4451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△</a:t>
            </a:r>
            <a:endParaRPr lang="en-US" sz="950" dirty="0"/>
          </a:p>
        </p:txBody>
      </p:sp>
      <p:sp>
        <p:nvSpPr>
          <p:cNvPr id="57" name="Shape 55"/>
          <p:cNvSpPr/>
          <p:nvPr/>
        </p:nvSpPr>
        <p:spPr>
          <a:xfrm>
            <a:off x="792460" y="3137011"/>
            <a:ext cx="10606775" cy="0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92460" y="4272184"/>
            <a:ext cx="10606775" cy="0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792460" y="5407358"/>
            <a:ext cx="10606775" cy="0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61" name="Shape 59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62" name="Shape 60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64" name="Shape 62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66" name="Shape 64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68" name="Shape 66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70" name="Text 68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6 Pipeline flow — Referrals and existing customers convert bes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2-6 Pipeline flow — Referrals and existing customers convert best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2-6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Pipeline flow — Referrals and existing customers convert best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706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Referrals and existing customers bring 70% of wins. Web and trade shows tend to stall at proposal</a:t>
            </a:r>
            <a:endParaRPr lang="en-US" sz="1690" dirty="0"/>
          </a:p>
        </p:txBody>
      </p:sp>
      <p:sp>
        <p:nvSpPr>
          <p:cNvPr id="6" name="Shape 4"/>
          <p:cNvSpPr/>
          <p:nvPr/>
        </p:nvSpPr>
        <p:spPr>
          <a:xfrm>
            <a:off x="2493244" y="2395728"/>
            <a:ext cx="73152" cy="591955"/>
          </a:xfrm>
          <a:prstGeom prst="rect">
            <a:avLst/>
          </a:prstGeom>
          <a:solidFill>
            <a:srgbClr val="9ED9D5"/>
          </a:solidFill>
          <a:ln w="12700">
            <a:solidFill>
              <a:srgbClr val="9ED9D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93244" y="3036704"/>
            <a:ext cx="73152" cy="664017"/>
          </a:xfrm>
          <a:prstGeom prst="rect">
            <a:avLst/>
          </a:prstGeom>
          <a:solidFill>
            <a:srgbClr val="7ACBC6"/>
          </a:solidFill>
          <a:ln w="12700">
            <a:solidFill>
              <a:srgbClr val="7ACBC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93244" y="3749742"/>
            <a:ext cx="73152" cy="682032"/>
          </a:xfrm>
          <a:prstGeom prst="rect">
            <a:avLst/>
          </a:prstGeom>
          <a:solidFill>
            <a:srgbClr val="57BDB6"/>
          </a:solidFill>
          <a:ln w="12700">
            <a:solidFill>
              <a:srgbClr val="57BDB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493244" y="4480795"/>
            <a:ext cx="73152" cy="447832"/>
          </a:xfrm>
          <a:prstGeom prst="rect">
            <a:avLst/>
          </a:prstGeom>
          <a:solidFill>
            <a:srgbClr val="009087"/>
          </a:solidFill>
          <a:ln w="12700">
            <a:solidFill>
              <a:srgbClr val="0090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93244" y="4977648"/>
            <a:ext cx="73152" cy="456840"/>
          </a:xfrm>
          <a:prstGeom prst="rect">
            <a:avLst/>
          </a:prstGeom>
          <a:solidFill>
            <a:srgbClr val="007A73"/>
          </a:solidFill>
          <a:ln w="12700">
            <a:solidFill>
              <a:srgbClr val="007A7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93244" y="5483509"/>
            <a:ext cx="73152" cy="997301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25299" y="2395728"/>
            <a:ext cx="73152" cy="1748433"/>
          </a:xfrm>
          <a:prstGeom prst="rect">
            <a:avLst/>
          </a:prstGeom>
          <a:solidFill>
            <a:srgbClr val="9ED9D5"/>
          </a:solidFill>
          <a:ln w="12700">
            <a:solidFill>
              <a:srgbClr val="9ED9D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25299" y="4193182"/>
            <a:ext cx="73152" cy="1305576"/>
          </a:xfrm>
          <a:prstGeom prst="rect">
            <a:avLst/>
          </a:prstGeom>
          <a:solidFill>
            <a:srgbClr val="63C2BC"/>
          </a:solidFill>
          <a:ln w="12700">
            <a:solidFill>
              <a:srgbClr val="63C2B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625299" y="5547779"/>
            <a:ext cx="73152" cy="563791"/>
          </a:xfrm>
          <a:prstGeom prst="rect">
            <a:avLst/>
          </a:prstGeom>
          <a:solidFill>
            <a:srgbClr val="008980"/>
          </a:solidFill>
          <a:ln w="12700">
            <a:solidFill>
              <a:srgbClr val="00898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25299" y="6160591"/>
            <a:ext cx="73152" cy="320219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2460" y="2139696"/>
            <a:ext cx="1773936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Source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552147" y="2139696"/>
            <a:ext cx="184708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Outcome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92460" y="2395728"/>
            <a:ext cx="1627632" cy="5919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Referral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92460" y="3036704"/>
            <a:ext cx="1627632" cy="664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Web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2460" y="3749742"/>
            <a:ext cx="1627632" cy="682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Existing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92460" y="4480795"/>
            <a:ext cx="1627632" cy="4478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Trade show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92460" y="4977648"/>
            <a:ext cx="1627632" cy="4568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Partner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92460" y="5483509"/>
            <a:ext cx="1627632" cy="9973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Other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9771603" y="2395728"/>
            <a:ext cx="1627632" cy="17484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771603" y="4193182"/>
            <a:ext cx="1627632" cy="13055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Proposal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9771603" y="5547779"/>
            <a:ext cx="1627632" cy="56379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Lost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771603" y="6160591"/>
            <a:ext cx="1627632" cy="3202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Other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9" name="Shape 27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0" name="Shape 28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32" name="Shape 30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34" name="Shape 32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36" name="Shape 34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38" name="Text 3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7 Order mix — Region, customer size, contract typ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2-7 Order mix — Region, customer size, contract type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2-7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Order mix — Region, customer size, contract type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364742"/>
            <a:ext cx="332345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By region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574802" y="2812059"/>
            <a:ext cx="1758773" cy="6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58%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574802" y="3619659"/>
            <a:ext cx="1758773" cy="53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Kanto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92460" y="6279642"/>
            <a:ext cx="33234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n=48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1110740" y="5328666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Kanto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786534" y="5328666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 / 58%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110740" y="5566410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Chubu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786534" y="5566410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 / 19%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110740" y="5804154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Kansai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2786534" y="5804154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 / 15%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110740" y="6041898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Other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2786534" y="6041898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/ 8%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434120" y="1364742"/>
            <a:ext cx="332345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By customer size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216461" y="2812059"/>
            <a:ext cx="1758773" cy="6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52%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216461" y="3619659"/>
            <a:ext cx="1758773" cy="53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50–300 employees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434120" y="6279642"/>
            <a:ext cx="33234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n=48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4752399" y="5328666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Up to 50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428193" y="5328666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12 / 25%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752399" y="5566410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50–300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428193" y="5566410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25 / 52%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4752399" y="5804154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300+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6428193" y="5804154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11 / 23%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8075779" y="1364742"/>
            <a:ext cx="3323456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Contract type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858120" y="2812059"/>
            <a:ext cx="1758773" cy="69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71%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8858120" y="3619659"/>
            <a:ext cx="1758773" cy="538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075779" y="6279642"/>
            <a:ext cx="33234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n=48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8394058" y="5328666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Scheduled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10069853" y="5328666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 / 71%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8394058" y="5566410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Spot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10069853" y="5566410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 / 21%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8394058" y="5804154"/>
            <a:ext cx="1927605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Shared load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10069853" y="5804154"/>
            <a:ext cx="122967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/ 8%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8" name="Shape 36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9" name="Shape 37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41" name="Shape 39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43" name="Shape 41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45" name="Shape 43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47" name="Text 45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8 Service scorecard — 12 axes against the major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2-8 Service scorecard — 12 axes against the majors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2-8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Service scorecard — 12 axes against the majors</a:t>
            </a:r>
            <a:endParaRPr lang="en-US" sz="2064" dirty="0"/>
          </a:p>
        </p:txBody>
      </p:sp>
      <p:sp>
        <p:nvSpPr>
          <p:cNvPr id="5" name="Shape 3"/>
          <p:cNvSpPr/>
          <p:nvPr/>
        </p:nvSpPr>
        <p:spPr>
          <a:xfrm>
            <a:off x="792460" y="1364742"/>
            <a:ext cx="84854" cy="1202276"/>
          </a:xfrm>
          <a:prstGeom prst="rect">
            <a:avLst/>
          </a:prstGeom>
          <a:solidFill>
            <a:srgbClr val="2F6FB0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1004596" y="1364742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6.7</a:t>
            </a:r>
            <a:r>
              <a:rPr lang="en-US" sz="100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Performance and technology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04596" y="1748447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Overall performance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2205707" y="1841218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2205707" y="1841218"/>
            <a:ext cx="451424" cy="87314"/>
          </a:xfrm>
          <a:prstGeom prst="roundRect">
            <a:avLst>
              <a:gd name="adj" fmla="val 50000"/>
            </a:avLst>
          </a:prstGeom>
          <a:solidFill>
            <a:srgbClr val="2F6FB0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2923149" y="1748447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990" dirty="0"/>
          </a:p>
        </p:txBody>
      </p:sp>
      <p:sp>
        <p:nvSpPr>
          <p:cNvPr id="11" name="Text 9"/>
          <p:cNvSpPr/>
          <p:nvPr/>
        </p:nvSpPr>
        <p:spPr>
          <a:xfrm>
            <a:off x="1004596" y="2021304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Parameter scale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2205707" y="2114075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2205707" y="2114075"/>
            <a:ext cx="386935" cy="87314"/>
          </a:xfrm>
          <a:prstGeom prst="roundRect">
            <a:avLst>
              <a:gd name="adj" fmla="val 50000"/>
            </a:avLst>
          </a:prstGeom>
          <a:solidFill>
            <a:srgbClr val="2F6FB0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2923149" y="2021304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90" dirty="0"/>
          </a:p>
        </p:txBody>
      </p:sp>
      <p:sp>
        <p:nvSpPr>
          <p:cNvPr id="15" name="Text 13"/>
          <p:cNvSpPr/>
          <p:nvPr/>
        </p:nvSpPr>
        <p:spPr>
          <a:xfrm>
            <a:off x="1004596" y="2294161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Cost efficiency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2205707" y="2386932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17" name="Shape 15"/>
          <p:cNvSpPr/>
          <p:nvPr/>
        </p:nvSpPr>
        <p:spPr>
          <a:xfrm>
            <a:off x="2205707" y="2386932"/>
            <a:ext cx="451424" cy="87314"/>
          </a:xfrm>
          <a:prstGeom prst="roundRect">
            <a:avLst>
              <a:gd name="adj" fmla="val 50000"/>
            </a:avLst>
          </a:prstGeom>
          <a:solidFill>
            <a:srgbClr val="2F6FB0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2923149" y="2294161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990" dirty="0"/>
          </a:p>
        </p:txBody>
      </p:sp>
      <p:sp>
        <p:nvSpPr>
          <p:cNvPr id="19" name="Shape 17"/>
          <p:cNvSpPr/>
          <p:nvPr/>
        </p:nvSpPr>
        <p:spPr>
          <a:xfrm>
            <a:off x="792460" y="2669339"/>
            <a:ext cx="84854" cy="1202276"/>
          </a:xfrm>
          <a:prstGeom prst="rect">
            <a:avLst/>
          </a:prstGeom>
          <a:solidFill>
            <a:srgbClr val="0E8A7D"/>
          </a:solidFill>
          <a:ln>
            <a:noFill/>
          </a:ln>
        </p:spPr>
      </p:sp>
      <p:sp>
        <p:nvSpPr>
          <p:cNvPr id="20" name="Text 18"/>
          <p:cNvSpPr/>
          <p:nvPr/>
        </p:nvSpPr>
        <p:spPr>
          <a:xfrm>
            <a:off x="1004596" y="2669339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5.3</a:t>
            </a:r>
            <a:r>
              <a:rPr lang="en-US" sz="100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Adoption and track record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04596" y="3053044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Recognition</a:t>
            </a:r>
            <a:endParaRPr lang="en-US" sz="840" dirty="0"/>
          </a:p>
        </p:txBody>
      </p:sp>
      <p:sp>
        <p:nvSpPr>
          <p:cNvPr id="22" name="Shape 20"/>
          <p:cNvSpPr/>
          <p:nvPr/>
        </p:nvSpPr>
        <p:spPr>
          <a:xfrm>
            <a:off x="2205707" y="3145816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23" name="Shape 21"/>
          <p:cNvSpPr/>
          <p:nvPr/>
        </p:nvSpPr>
        <p:spPr>
          <a:xfrm>
            <a:off x="2205707" y="3145816"/>
            <a:ext cx="386935" cy="87314"/>
          </a:xfrm>
          <a:prstGeom prst="roundRect">
            <a:avLst>
              <a:gd name="adj" fmla="val 50000"/>
            </a:avLst>
          </a:prstGeom>
          <a:solidFill>
            <a:srgbClr val="0E8A7D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2923149" y="3053044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90" dirty="0"/>
          </a:p>
        </p:txBody>
      </p:sp>
      <p:sp>
        <p:nvSpPr>
          <p:cNvPr id="25" name="Text 23"/>
          <p:cNvSpPr/>
          <p:nvPr/>
        </p:nvSpPr>
        <p:spPr>
          <a:xfrm>
            <a:off x="1004596" y="3325901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Users and adoption</a:t>
            </a:r>
            <a:endParaRPr lang="en-US" sz="840" dirty="0"/>
          </a:p>
        </p:txBody>
      </p:sp>
      <p:sp>
        <p:nvSpPr>
          <p:cNvPr id="26" name="Shape 24"/>
          <p:cNvSpPr/>
          <p:nvPr/>
        </p:nvSpPr>
        <p:spPr>
          <a:xfrm>
            <a:off x="2205707" y="3418673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27" name="Shape 25"/>
          <p:cNvSpPr/>
          <p:nvPr/>
        </p:nvSpPr>
        <p:spPr>
          <a:xfrm>
            <a:off x="2205707" y="3418673"/>
            <a:ext cx="322446" cy="87314"/>
          </a:xfrm>
          <a:prstGeom prst="roundRect">
            <a:avLst>
              <a:gd name="adj" fmla="val 50000"/>
            </a:avLst>
          </a:prstGeom>
          <a:solidFill>
            <a:srgbClr val="0E8A7D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2923149" y="3325901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990" dirty="0"/>
          </a:p>
        </p:txBody>
      </p:sp>
      <p:sp>
        <p:nvSpPr>
          <p:cNvPr id="29" name="Text 27"/>
          <p:cNvSpPr/>
          <p:nvPr/>
        </p:nvSpPr>
        <p:spPr>
          <a:xfrm>
            <a:off x="1004596" y="3598758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Ecosystem</a:t>
            </a:r>
            <a:endParaRPr lang="en-US" sz="840" dirty="0"/>
          </a:p>
        </p:txBody>
      </p:sp>
      <p:sp>
        <p:nvSpPr>
          <p:cNvPr id="30" name="Shape 28"/>
          <p:cNvSpPr/>
          <p:nvPr/>
        </p:nvSpPr>
        <p:spPr>
          <a:xfrm>
            <a:off x="2205707" y="3691530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31" name="Shape 29"/>
          <p:cNvSpPr/>
          <p:nvPr/>
        </p:nvSpPr>
        <p:spPr>
          <a:xfrm>
            <a:off x="2205707" y="3691530"/>
            <a:ext cx="322446" cy="87314"/>
          </a:xfrm>
          <a:prstGeom prst="roundRect">
            <a:avLst>
              <a:gd name="adj" fmla="val 50000"/>
            </a:avLst>
          </a:prstGeom>
          <a:solidFill>
            <a:srgbClr val="0E8A7D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2923149" y="3598758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</a:t>
            </a:r>
            <a:endParaRPr lang="en-US" sz="990" dirty="0"/>
          </a:p>
        </p:txBody>
      </p:sp>
      <p:sp>
        <p:nvSpPr>
          <p:cNvPr id="33" name="Shape 31"/>
          <p:cNvSpPr/>
          <p:nvPr/>
        </p:nvSpPr>
        <p:spPr>
          <a:xfrm>
            <a:off x="792460" y="3973937"/>
            <a:ext cx="84854" cy="1202276"/>
          </a:xfrm>
          <a:prstGeom prst="rect">
            <a:avLst/>
          </a:prstGeom>
          <a:solidFill>
            <a:srgbClr val="D97706"/>
          </a:solidFill>
          <a:ln>
            <a:noFill/>
          </a:ln>
        </p:spPr>
      </p:sp>
      <p:sp>
        <p:nvSpPr>
          <p:cNvPr id="34" name="Text 32"/>
          <p:cNvSpPr/>
          <p:nvPr/>
        </p:nvSpPr>
        <p:spPr>
          <a:xfrm>
            <a:off x="1004596" y="3973937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6.7</a:t>
            </a:r>
            <a:r>
              <a:rPr lang="en-US" sz="100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Flexibility and sovereignty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004596" y="4357642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Customizability</a:t>
            </a:r>
            <a:endParaRPr lang="en-US" sz="840" dirty="0"/>
          </a:p>
        </p:txBody>
      </p:sp>
      <p:sp>
        <p:nvSpPr>
          <p:cNvPr id="36" name="Shape 34"/>
          <p:cNvSpPr/>
          <p:nvPr/>
        </p:nvSpPr>
        <p:spPr>
          <a:xfrm>
            <a:off x="2205707" y="4450413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37" name="Shape 35"/>
          <p:cNvSpPr/>
          <p:nvPr/>
        </p:nvSpPr>
        <p:spPr>
          <a:xfrm>
            <a:off x="2205707" y="4450413"/>
            <a:ext cx="451424" cy="87314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2923149" y="4357642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990" dirty="0"/>
          </a:p>
        </p:txBody>
      </p:sp>
      <p:sp>
        <p:nvSpPr>
          <p:cNvPr id="39" name="Text 37"/>
          <p:cNvSpPr/>
          <p:nvPr/>
        </p:nvSpPr>
        <p:spPr>
          <a:xfrm>
            <a:off x="1004596" y="4630499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Openness</a:t>
            </a:r>
            <a:endParaRPr lang="en-US" sz="840" dirty="0"/>
          </a:p>
        </p:txBody>
      </p:sp>
      <p:sp>
        <p:nvSpPr>
          <p:cNvPr id="40" name="Shape 38"/>
          <p:cNvSpPr/>
          <p:nvPr/>
        </p:nvSpPr>
        <p:spPr>
          <a:xfrm>
            <a:off x="2205707" y="4723270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41" name="Shape 39"/>
          <p:cNvSpPr/>
          <p:nvPr/>
        </p:nvSpPr>
        <p:spPr>
          <a:xfrm>
            <a:off x="2205707" y="4723270"/>
            <a:ext cx="451424" cy="87314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2923149" y="4630499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</a:t>
            </a:r>
            <a:endParaRPr lang="en-US" sz="990" dirty="0"/>
          </a:p>
        </p:txBody>
      </p:sp>
      <p:sp>
        <p:nvSpPr>
          <p:cNvPr id="43" name="Text 41"/>
          <p:cNvSpPr/>
          <p:nvPr/>
        </p:nvSpPr>
        <p:spPr>
          <a:xfrm>
            <a:off x="1004596" y="4903356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Edge / on-premises</a:t>
            </a:r>
            <a:endParaRPr lang="en-US" sz="840" dirty="0"/>
          </a:p>
        </p:txBody>
      </p:sp>
      <p:sp>
        <p:nvSpPr>
          <p:cNvPr id="44" name="Shape 42"/>
          <p:cNvSpPr/>
          <p:nvPr/>
        </p:nvSpPr>
        <p:spPr>
          <a:xfrm>
            <a:off x="2205707" y="4996127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45" name="Shape 43"/>
          <p:cNvSpPr/>
          <p:nvPr/>
        </p:nvSpPr>
        <p:spPr>
          <a:xfrm>
            <a:off x="2205707" y="4996127"/>
            <a:ext cx="386935" cy="87314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</p:spPr>
      </p:sp>
      <p:sp>
        <p:nvSpPr>
          <p:cNvPr id="46" name="Text 44"/>
          <p:cNvSpPr/>
          <p:nvPr/>
        </p:nvSpPr>
        <p:spPr>
          <a:xfrm>
            <a:off x="2923149" y="4903356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90" dirty="0"/>
          </a:p>
        </p:txBody>
      </p:sp>
      <p:sp>
        <p:nvSpPr>
          <p:cNvPr id="47" name="Shape 45"/>
          <p:cNvSpPr/>
          <p:nvPr/>
        </p:nvSpPr>
        <p:spPr>
          <a:xfrm>
            <a:off x="792460" y="5278534"/>
            <a:ext cx="84854" cy="1202276"/>
          </a:xfrm>
          <a:prstGeom prst="rect">
            <a:avLst/>
          </a:prstGeom>
          <a:solidFill>
            <a:srgbClr val="B5397E"/>
          </a:solidFill>
          <a:ln>
            <a:noFill/>
          </a:ln>
        </p:spPr>
      </p:sp>
      <p:sp>
        <p:nvSpPr>
          <p:cNvPr id="48" name="Text 46"/>
          <p:cNvSpPr/>
          <p:nvPr/>
        </p:nvSpPr>
        <p:spPr>
          <a:xfrm>
            <a:off x="1004596" y="5278534"/>
            <a:ext cx="4030574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6.0</a:t>
            </a:r>
            <a:r>
              <a:rPr lang="en-US" sz="100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　Governance and risk</a:t>
            </a:r>
            <a:endParaRPr lang="en-US" sz="1000" dirty="0"/>
          </a:p>
        </p:txBody>
      </p:sp>
      <p:sp>
        <p:nvSpPr>
          <p:cNvPr id="49" name="Text 47"/>
          <p:cNvSpPr/>
          <p:nvPr/>
        </p:nvSpPr>
        <p:spPr>
          <a:xfrm>
            <a:off x="1004596" y="5662239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Geopolitical assurance</a:t>
            </a:r>
            <a:endParaRPr lang="en-US" sz="840" dirty="0"/>
          </a:p>
        </p:txBody>
      </p:sp>
      <p:sp>
        <p:nvSpPr>
          <p:cNvPr id="50" name="Shape 48"/>
          <p:cNvSpPr/>
          <p:nvPr/>
        </p:nvSpPr>
        <p:spPr>
          <a:xfrm>
            <a:off x="2205707" y="5755010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51" name="Shape 49"/>
          <p:cNvSpPr/>
          <p:nvPr/>
        </p:nvSpPr>
        <p:spPr>
          <a:xfrm>
            <a:off x="2205707" y="5755010"/>
            <a:ext cx="386935" cy="87314"/>
          </a:xfrm>
          <a:prstGeom prst="roundRect">
            <a:avLst>
              <a:gd name="adj" fmla="val 50000"/>
            </a:avLst>
          </a:prstGeom>
          <a:solidFill>
            <a:srgbClr val="B5397E"/>
          </a:solidFill>
          <a:ln>
            <a:noFill/>
          </a:ln>
        </p:spPr>
      </p:sp>
      <p:sp>
        <p:nvSpPr>
          <p:cNvPr id="52" name="Text 50"/>
          <p:cNvSpPr/>
          <p:nvPr/>
        </p:nvSpPr>
        <p:spPr>
          <a:xfrm>
            <a:off x="2923149" y="5662239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90" dirty="0"/>
          </a:p>
        </p:txBody>
      </p:sp>
      <p:sp>
        <p:nvSpPr>
          <p:cNvPr id="53" name="Text 51"/>
          <p:cNvSpPr/>
          <p:nvPr/>
        </p:nvSpPr>
        <p:spPr>
          <a:xfrm>
            <a:off x="1004596" y="5935096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Regulatory compliance</a:t>
            </a:r>
            <a:endParaRPr lang="en-US" sz="840" dirty="0"/>
          </a:p>
        </p:txBody>
      </p:sp>
      <p:sp>
        <p:nvSpPr>
          <p:cNvPr id="54" name="Shape 52"/>
          <p:cNvSpPr/>
          <p:nvPr/>
        </p:nvSpPr>
        <p:spPr>
          <a:xfrm>
            <a:off x="2205707" y="6027867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55" name="Shape 53"/>
          <p:cNvSpPr/>
          <p:nvPr/>
        </p:nvSpPr>
        <p:spPr>
          <a:xfrm>
            <a:off x="2205707" y="6027867"/>
            <a:ext cx="386935" cy="87314"/>
          </a:xfrm>
          <a:prstGeom prst="roundRect">
            <a:avLst>
              <a:gd name="adj" fmla="val 50000"/>
            </a:avLst>
          </a:prstGeom>
          <a:solidFill>
            <a:srgbClr val="B5397E"/>
          </a:solidFill>
          <a:ln>
            <a:noFill/>
          </a:ln>
        </p:spPr>
      </p:sp>
      <p:sp>
        <p:nvSpPr>
          <p:cNvPr id="56" name="Text 54"/>
          <p:cNvSpPr/>
          <p:nvPr/>
        </p:nvSpPr>
        <p:spPr>
          <a:xfrm>
            <a:off x="2923149" y="5935096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90" dirty="0"/>
          </a:p>
        </p:txBody>
      </p:sp>
      <p:sp>
        <p:nvSpPr>
          <p:cNvPr id="57" name="Text 55"/>
          <p:cNvSpPr/>
          <p:nvPr/>
        </p:nvSpPr>
        <p:spPr>
          <a:xfrm>
            <a:off x="1004596" y="6207953"/>
            <a:ext cx="1128561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4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Security</a:t>
            </a:r>
            <a:endParaRPr lang="en-US" sz="840" dirty="0"/>
          </a:p>
        </p:txBody>
      </p:sp>
      <p:sp>
        <p:nvSpPr>
          <p:cNvPr id="58" name="Shape 56"/>
          <p:cNvSpPr/>
          <p:nvPr/>
        </p:nvSpPr>
        <p:spPr>
          <a:xfrm>
            <a:off x="2205707" y="6300724"/>
            <a:ext cx="644892" cy="87314"/>
          </a:xfrm>
          <a:prstGeom prst="roundRect">
            <a:avLst>
              <a:gd name="adj" fmla="val 50000"/>
            </a:avLst>
          </a:prstGeom>
          <a:solidFill>
            <a:srgbClr val="EEF1F5"/>
          </a:solidFill>
          <a:ln>
            <a:noFill/>
          </a:ln>
        </p:spPr>
      </p:sp>
      <p:sp>
        <p:nvSpPr>
          <p:cNvPr id="59" name="Shape 57"/>
          <p:cNvSpPr/>
          <p:nvPr/>
        </p:nvSpPr>
        <p:spPr>
          <a:xfrm>
            <a:off x="2205707" y="6300724"/>
            <a:ext cx="386935" cy="87314"/>
          </a:xfrm>
          <a:prstGeom prst="roundRect">
            <a:avLst>
              <a:gd name="adj" fmla="val 50000"/>
            </a:avLst>
          </a:prstGeom>
          <a:solidFill>
            <a:srgbClr val="B5397E"/>
          </a:solidFill>
          <a:ln>
            <a:noFill/>
          </a:ln>
        </p:spPr>
      </p:sp>
      <p:sp>
        <p:nvSpPr>
          <p:cNvPr id="60" name="Text 58"/>
          <p:cNvSpPr/>
          <p:nvPr/>
        </p:nvSpPr>
        <p:spPr>
          <a:xfrm>
            <a:off x="2923149" y="6207953"/>
            <a:ext cx="322446" cy="272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90" b="1" dirty="0">
                <a:solidFill>
                  <a:srgbClr val="1F354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</a:t>
            </a:r>
            <a:endParaRPr lang="en-US" sz="990" dirty="0"/>
          </a:p>
        </p:txBody>
      </p:sp>
      <p:sp>
        <p:nvSpPr>
          <p:cNvPr id="61" name="Shape 59"/>
          <p:cNvSpPr/>
          <p:nvPr/>
        </p:nvSpPr>
        <p:spPr>
          <a:xfrm>
            <a:off x="8028412" y="3779526"/>
            <a:ext cx="695785" cy="695785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680519" y="3431633"/>
            <a:ext cx="1391570" cy="1391570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7332626" y="3083741"/>
            <a:ext cx="2087356" cy="2087356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984734" y="2735848"/>
            <a:ext cx="2783141" cy="2783141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636841" y="2387956"/>
            <a:ext cx="3478926" cy="3478926"/>
          </a:xfrm>
          <a:prstGeom prst="ellipse">
            <a:avLst/>
          </a:prstGeom>
          <a:ln w="7315">
            <a:solidFill>
              <a:srgbClr val="E3E8EF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 flipV="1">
            <a:off x="8376304" y="2387956"/>
            <a:ext cx="0" cy="1739463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 flipV="1">
            <a:off x="8376304" y="262099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 flipV="1">
            <a:off x="8376304" y="3257687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376304" y="4127419"/>
            <a:ext cx="1739463" cy="0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376304" y="4127419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376304" y="412741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8376304" y="4127419"/>
            <a:ext cx="0" cy="1739463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 flipV="1">
            <a:off x="7506573" y="412741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 flipV="1">
            <a:off x="6869885" y="4127419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 flipV="1">
            <a:off x="6636841" y="4127419"/>
            <a:ext cx="1739463" cy="0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6869885" y="3257687"/>
            <a:ext cx="1506419" cy="869732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7506573" y="2620999"/>
            <a:ext cx="869732" cy="1506419"/>
          </a:xfrm>
          <a:prstGeom prst="line">
            <a:avLst/>
          </a:prstGeom>
          <a:noFill/>
          <a:ln w="5486">
            <a:solidFill>
              <a:srgbClr val="CDD4DE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8376304" y="3083741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79" name="Shape 77"/>
          <p:cNvSpPr/>
          <p:nvPr/>
        </p:nvSpPr>
        <p:spPr>
          <a:xfrm>
            <a:off x="8898143" y="3223567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0" name="Shape 78"/>
          <p:cNvSpPr/>
          <p:nvPr/>
        </p:nvSpPr>
        <p:spPr>
          <a:xfrm>
            <a:off x="9280156" y="3605580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1" name="Shape 79"/>
          <p:cNvSpPr/>
          <p:nvPr/>
        </p:nvSpPr>
        <p:spPr>
          <a:xfrm flipV="1">
            <a:off x="9280156" y="4127419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2" name="Shape 80"/>
          <p:cNvSpPr/>
          <p:nvPr/>
        </p:nvSpPr>
        <p:spPr>
          <a:xfrm flipV="1">
            <a:off x="8898143" y="4649258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3" name="Shape 81"/>
          <p:cNvSpPr/>
          <p:nvPr/>
        </p:nvSpPr>
        <p:spPr>
          <a:xfrm flipV="1">
            <a:off x="8376304" y="5031270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4" name="Shape 82"/>
          <p:cNvSpPr/>
          <p:nvPr/>
        </p:nvSpPr>
        <p:spPr>
          <a:xfrm>
            <a:off x="7854465" y="5031270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5" name="Shape 83"/>
          <p:cNvSpPr/>
          <p:nvPr/>
        </p:nvSpPr>
        <p:spPr>
          <a:xfrm>
            <a:off x="7472453" y="4649258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6" name="Shape 84"/>
          <p:cNvSpPr/>
          <p:nvPr/>
        </p:nvSpPr>
        <p:spPr>
          <a:xfrm>
            <a:off x="7332626" y="4127419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7" name="Shape 85"/>
          <p:cNvSpPr/>
          <p:nvPr/>
        </p:nvSpPr>
        <p:spPr>
          <a:xfrm flipV="1">
            <a:off x="7332626" y="3605580"/>
            <a:ext cx="139826" cy="521839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8" name="Shape 86"/>
          <p:cNvSpPr/>
          <p:nvPr/>
        </p:nvSpPr>
        <p:spPr>
          <a:xfrm flipV="1">
            <a:off x="7472453" y="3223567"/>
            <a:ext cx="382013" cy="382013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89" name="Shape 87"/>
          <p:cNvSpPr/>
          <p:nvPr/>
        </p:nvSpPr>
        <p:spPr>
          <a:xfrm flipV="1">
            <a:off x="7854465" y="3083741"/>
            <a:ext cx="521839" cy="139826"/>
          </a:xfrm>
          <a:prstGeom prst="line">
            <a:avLst/>
          </a:prstGeom>
          <a:noFill/>
          <a:ln w="12802">
            <a:solidFill>
              <a:srgbClr val="9CA3AF"/>
            </a:solidFill>
            <a:prstDash val="dash"/>
          </a:ln>
        </p:spPr>
      </p:sp>
      <p:sp>
        <p:nvSpPr>
          <p:cNvPr id="90" name="Shape 88"/>
          <p:cNvSpPr/>
          <p:nvPr/>
        </p:nvSpPr>
        <p:spPr>
          <a:xfrm>
            <a:off x="8376304" y="2909795"/>
            <a:ext cx="521839" cy="313773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8898143" y="3223567"/>
            <a:ext cx="532655" cy="295039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 flipV="1">
            <a:off x="9419982" y="3518607"/>
            <a:ext cx="10816" cy="608812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 flipV="1">
            <a:off x="9129514" y="4127419"/>
            <a:ext cx="290468" cy="434866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 flipV="1">
            <a:off x="8811170" y="4562285"/>
            <a:ext cx="318344" cy="318344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 flipV="1">
            <a:off x="8376304" y="4880628"/>
            <a:ext cx="434866" cy="464415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7767492" y="5181912"/>
            <a:ext cx="608812" cy="163131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7472453" y="4649258"/>
            <a:ext cx="295039" cy="532655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332626" y="4127419"/>
            <a:ext cx="139826" cy="521839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 flipV="1">
            <a:off x="7332626" y="3605580"/>
            <a:ext cx="139826" cy="521839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 flipV="1">
            <a:off x="7472453" y="3223567"/>
            <a:ext cx="382013" cy="382013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 flipV="1">
            <a:off x="7854465" y="2909795"/>
            <a:ext cx="521839" cy="313773"/>
          </a:xfrm>
          <a:prstGeom prst="line">
            <a:avLst/>
          </a:prstGeom>
          <a:noFill/>
          <a:ln w="16459">
            <a:solidFill>
              <a:srgbClr val="009B91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8356187" y="3063624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03" name="Shape 101"/>
          <p:cNvSpPr/>
          <p:nvPr/>
        </p:nvSpPr>
        <p:spPr>
          <a:xfrm>
            <a:off x="8348872" y="2882363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4" name="Shape 102"/>
          <p:cNvSpPr/>
          <p:nvPr/>
        </p:nvSpPr>
        <p:spPr>
          <a:xfrm>
            <a:off x="8878026" y="3203450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05" name="Shape 103"/>
          <p:cNvSpPr/>
          <p:nvPr/>
        </p:nvSpPr>
        <p:spPr>
          <a:xfrm>
            <a:off x="8870711" y="3196135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6" name="Shape 104"/>
          <p:cNvSpPr/>
          <p:nvPr/>
        </p:nvSpPr>
        <p:spPr>
          <a:xfrm>
            <a:off x="9260039" y="358546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07" name="Shape 105"/>
          <p:cNvSpPr/>
          <p:nvPr/>
        </p:nvSpPr>
        <p:spPr>
          <a:xfrm>
            <a:off x="9403366" y="3491175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8" name="Shape 106"/>
          <p:cNvSpPr/>
          <p:nvPr/>
        </p:nvSpPr>
        <p:spPr>
          <a:xfrm>
            <a:off x="9399865" y="4107302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09" name="Shape 107"/>
          <p:cNvSpPr/>
          <p:nvPr/>
        </p:nvSpPr>
        <p:spPr>
          <a:xfrm>
            <a:off x="9392550" y="4099987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0" name="Shape 108"/>
          <p:cNvSpPr/>
          <p:nvPr/>
        </p:nvSpPr>
        <p:spPr>
          <a:xfrm>
            <a:off x="9260039" y="4629141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1" name="Shape 109"/>
          <p:cNvSpPr/>
          <p:nvPr/>
        </p:nvSpPr>
        <p:spPr>
          <a:xfrm>
            <a:off x="9102082" y="4534853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2" name="Shape 110"/>
          <p:cNvSpPr/>
          <p:nvPr/>
        </p:nvSpPr>
        <p:spPr>
          <a:xfrm>
            <a:off x="8878026" y="501115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3" name="Shape 111"/>
          <p:cNvSpPr/>
          <p:nvPr/>
        </p:nvSpPr>
        <p:spPr>
          <a:xfrm>
            <a:off x="8783738" y="4853196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4" name="Shape 112"/>
          <p:cNvSpPr/>
          <p:nvPr/>
        </p:nvSpPr>
        <p:spPr>
          <a:xfrm>
            <a:off x="8356187" y="5150980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5" name="Shape 113"/>
          <p:cNvSpPr/>
          <p:nvPr/>
        </p:nvSpPr>
        <p:spPr>
          <a:xfrm>
            <a:off x="8348872" y="5317611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6" name="Shape 114"/>
          <p:cNvSpPr/>
          <p:nvPr/>
        </p:nvSpPr>
        <p:spPr>
          <a:xfrm>
            <a:off x="7834348" y="501115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7" name="Shape 115"/>
          <p:cNvSpPr/>
          <p:nvPr/>
        </p:nvSpPr>
        <p:spPr>
          <a:xfrm>
            <a:off x="7740060" y="5154480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18" name="Shape 116"/>
          <p:cNvSpPr/>
          <p:nvPr/>
        </p:nvSpPr>
        <p:spPr>
          <a:xfrm>
            <a:off x="7452336" y="4629141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19" name="Shape 117"/>
          <p:cNvSpPr/>
          <p:nvPr/>
        </p:nvSpPr>
        <p:spPr>
          <a:xfrm>
            <a:off x="7445021" y="4621826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0" name="Shape 118"/>
          <p:cNvSpPr/>
          <p:nvPr/>
        </p:nvSpPr>
        <p:spPr>
          <a:xfrm>
            <a:off x="7312510" y="4107302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21" name="Shape 119"/>
          <p:cNvSpPr/>
          <p:nvPr/>
        </p:nvSpPr>
        <p:spPr>
          <a:xfrm>
            <a:off x="7305194" y="4099987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2" name="Shape 120"/>
          <p:cNvSpPr/>
          <p:nvPr/>
        </p:nvSpPr>
        <p:spPr>
          <a:xfrm>
            <a:off x="7452336" y="3585463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23" name="Shape 121"/>
          <p:cNvSpPr/>
          <p:nvPr/>
        </p:nvSpPr>
        <p:spPr>
          <a:xfrm>
            <a:off x="7445021" y="3578148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4" name="Shape 122"/>
          <p:cNvSpPr/>
          <p:nvPr/>
        </p:nvSpPr>
        <p:spPr>
          <a:xfrm>
            <a:off x="7834348" y="3203450"/>
            <a:ext cx="40234" cy="40234"/>
          </a:xfrm>
          <a:prstGeom prst="ellipse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125" name="Shape 123"/>
          <p:cNvSpPr/>
          <p:nvPr/>
        </p:nvSpPr>
        <p:spPr>
          <a:xfrm>
            <a:off x="7827033" y="3196135"/>
            <a:ext cx="54864" cy="54864"/>
          </a:xfrm>
          <a:prstGeom prst="ellipse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26" name="Text 124"/>
          <p:cNvSpPr/>
          <p:nvPr/>
        </p:nvSpPr>
        <p:spPr>
          <a:xfrm>
            <a:off x="7711259" y="1994530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Overall performance</a:t>
            </a:r>
            <a:endParaRPr lang="en-US" sz="980" dirty="0"/>
          </a:p>
        </p:txBody>
      </p:sp>
      <p:sp>
        <p:nvSpPr>
          <p:cNvPr id="127" name="Text 125"/>
          <p:cNvSpPr/>
          <p:nvPr/>
        </p:nvSpPr>
        <p:spPr>
          <a:xfrm>
            <a:off x="9385193" y="2264861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Parameter scale</a:t>
            </a:r>
            <a:endParaRPr lang="en-US" sz="980" dirty="0"/>
          </a:p>
        </p:txBody>
      </p:sp>
      <p:sp>
        <p:nvSpPr>
          <p:cNvPr id="128" name="Text 126"/>
          <p:cNvSpPr/>
          <p:nvPr/>
        </p:nvSpPr>
        <p:spPr>
          <a:xfrm>
            <a:off x="10123751" y="3003419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2F6FB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Cost efficiency</a:t>
            </a:r>
            <a:endParaRPr lang="en-US" sz="980" dirty="0"/>
          </a:p>
        </p:txBody>
      </p:sp>
      <p:sp>
        <p:nvSpPr>
          <p:cNvPr id="129" name="Text 127"/>
          <p:cNvSpPr/>
          <p:nvPr/>
        </p:nvSpPr>
        <p:spPr>
          <a:xfrm>
            <a:off x="10394081" y="4012307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Recognition</a:t>
            </a:r>
            <a:endParaRPr lang="en-US" sz="980" dirty="0"/>
          </a:p>
        </p:txBody>
      </p:sp>
      <p:sp>
        <p:nvSpPr>
          <p:cNvPr id="130" name="Text 128"/>
          <p:cNvSpPr/>
          <p:nvPr/>
        </p:nvSpPr>
        <p:spPr>
          <a:xfrm>
            <a:off x="10123751" y="5021196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Users and adoption</a:t>
            </a:r>
            <a:endParaRPr lang="en-US" sz="980" dirty="0"/>
          </a:p>
        </p:txBody>
      </p:sp>
      <p:sp>
        <p:nvSpPr>
          <p:cNvPr id="131" name="Text 129"/>
          <p:cNvSpPr/>
          <p:nvPr/>
        </p:nvSpPr>
        <p:spPr>
          <a:xfrm>
            <a:off x="9385193" y="5759754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80" b="1" dirty="0">
                <a:solidFill>
                  <a:srgbClr val="0E8A7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Ecosystem</a:t>
            </a:r>
            <a:endParaRPr lang="en-US" sz="980" dirty="0"/>
          </a:p>
        </p:txBody>
      </p:sp>
      <p:sp>
        <p:nvSpPr>
          <p:cNvPr id="132" name="Text 130"/>
          <p:cNvSpPr/>
          <p:nvPr/>
        </p:nvSpPr>
        <p:spPr>
          <a:xfrm>
            <a:off x="7711259" y="6030084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8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Customizability</a:t>
            </a:r>
            <a:endParaRPr lang="en-US" sz="980" dirty="0"/>
          </a:p>
        </p:txBody>
      </p:sp>
      <p:sp>
        <p:nvSpPr>
          <p:cNvPr id="133" name="Text 131"/>
          <p:cNvSpPr/>
          <p:nvPr/>
        </p:nvSpPr>
        <p:spPr>
          <a:xfrm>
            <a:off x="6037326" y="5759754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Openness</a:t>
            </a:r>
            <a:endParaRPr lang="en-US" sz="980" dirty="0"/>
          </a:p>
        </p:txBody>
      </p:sp>
      <p:sp>
        <p:nvSpPr>
          <p:cNvPr id="134" name="Text 132"/>
          <p:cNvSpPr/>
          <p:nvPr/>
        </p:nvSpPr>
        <p:spPr>
          <a:xfrm>
            <a:off x="5298768" y="5021196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D97706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Edge / on-premises</a:t>
            </a:r>
            <a:endParaRPr lang="en-US" sz="980" dirty="0"/>
          </a:p>
        </p:txBody>
      </p:sp>
      <p:sp>
        <p:nvSpPr>
          <p:cNvPr id="135" name="Text 133"/>
          <p:cNvSpPr/>
          <p:nvPr/>
        </p:nvSpPr>
        <p:spPr>
          <a:xfrm>
            <a:off x="5028437" y="4012307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Geopolitical assurance</a:t>
            </a:r>
            <a:endParaRPr lang="en-US" sz="980" dirty="0"/>
          </a:p>
        </p:txBody>
      </p:sp>
      <p:sp>
        <p:nvSpPr>
          <p:cNvPr id="136" name="Text 134"/>
          <p:cNvSpPr/>
          <p:nvPr/>
        </p:nvSpPr>
        <p:spPr>
          <a:xfrm>
            <a:off x="5298768" y="3003419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Regulatory compliance</a:t>
            </a:r>
            <a:endParaRPr lang="en-US" sz="980" dirty="0"/>
          </a:p>
        </p:txBody>
      </p:sp>
      <p:sp>
        <p:nvSpPr>
          <p:cNvPr id="137" name="Text 135"/>
          <p:cNvSpPr/>
          <p:nvPr/>
        </p:nvSpPr>
        <p:spPr>
          <a:xfrm>
            <a:off x="6037326" y="2264861"/>
            <a:ext cx="1330090" cy="2302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80" b="1" dirty="0">
                <a:solidFill>
                  <a:srgbClr val="B5397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Security</a:t>
            </a:r>
            <a:endParaRPr lang="en-US" sz="980" dirty="0"/>
          </a:p>
        </p:txBody>
      </p:sp>
      <p:sp>
        <p:nvSpPr>
          <p:cNvPr id="138" name="Shape 136"/>
          <p:cNvSpPr/>
          <p:nvPr/>
        </p:nvSpPr>
        <p:spPr>
          <a:xfrm>
            <a:off x="5353373" y="1464709"/>
            <a:ext cx="158191" cy="158191"/>
          </a:xfrm>
          <a:prstGeom prst="roundRect">
            <a:avLst>
              <a:gd name="adj" fmla="val 15000"/>
            </a:avLst>
          </a:prstGeom>
          <a:solidFill>
            <a:srgbClr val="009B91">
              <a:alpha val="85000"/>
            </a:srgbClr>
          </a:solidFill>
          <a:ln>
            <a:noFill/>
          </a:ln>
        </p:spPr>
      </p:sp>
      <p:sp>
        <p:nvSpPr>
          <p:cNvPr id="139" name="Text 137"/>
          <p:cNvSpPr/>
          <p:nvPr/>
        </p:nvSpPr>
        <p:spPr>
          <a:xfrm>
            <a:off x="5560028" y="1364742"/>
            <a:ext cx="1022096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Express</a:t>
            </a:r>
            <a:endParaRPr lang="en-US" sz="800" dirty="0"/>
          </a:p>
        </p:txBody>
      </p:sp>
      <p:sp>
        <p:nvSpPr>
          <p:cNvPr id="140" name="Shape 138"/>
          <p:cNvSpPr/>
          <p:nvPr/>
        </p:nvSpPr>
        <p:spPr>
          <a:xfrm>
            <a:off x="6728428" y="1543804"/>
            <a:ext cx="244145" cy="0"/>
          </a:xfrm>
          <a:prstGeom prst="line">
            <a:avLst/>
          </a:prstGeom>
          <a:noFill/>
          <a:ln w="19050">
            <a:solidFill>
              <a:srgbClr val="9CA3AF"/>
            </a:solidFill>
            <a:prstDash val="dash"/>
          </a:ln>
        </p:spPr>
      </p:sp>
      <p:sp>
        <p:nvSpPr>
          <p:cNvPr id="141" name="Text 139"/>
          <p:cNvSpPr/>
          <p:nvPr/>
        </p:nvSpPr>
        <p:spPr>
          <a:xfrm>
            <a:off x="7021036" y="1364742"/>
            <a:ext cx="953008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Majors (avg.)</a:t>
            </a:r>
            <a:endParaRPr lang="en-US" sz="800" dirty="0"/>
          </a:p>
        </p:txBody>
      </p:sp>
      <p:sp>
        <p:nvSpPr>
          <p:cNvPr id="142" name="Shape 140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43" name="Shape 141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44" name="Shape 142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5" name="Text 143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146" name="Shape 144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47" name="Text 145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148" name="Shape 146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49" name="Text 147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150" name="Shape 148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51" name="Text 149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152" name="Text 150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-9 Pilot KPIs — What changed in six month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2-9 Pilot KPIs — What changed in six months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2-9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Pilot KPIs — What changed in six months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364742"/>
            <a:ext cx="5515523" cy="30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48 shippers in Kanto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92460" y="1684782"/>
            <a:ext cx="5833726" cy="3072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6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Introduced scheduled contracts, forecasting and the portal in turn</a:t>
            </a:r>
            <a:endParaRPr lang="en-US" sz="1160" dirty="0"/>
          </a:p>
        </p:txBody>
      </p:sp>
      <p:sp>
        <p:nvSpPr>
          <p:cNvPr id="7" name="Text 5"/>
          <p:cNvSpPr/>
          <p:nvPr/>
        </p:nvSpPr>
        <p:spPr>
          <a:xfrm>
            <a:off x="6732254" y="1364742"/>
            <a:ext cx="4666981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 six months, punctuality, load factor and inquiries all improved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92460" y="2132724"/>
            <a:ext cx="3408310" cy="3234484"/>
          </a:xfrm>
          <a:prstGeom prst="roundRect">
            <a:avLst>
              <a:gd name="adj" fmla="val 169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2460" y="2132724"/>
            <a:ext cx="3408310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902188" y="2228736"/>
            <a:ext cx="318885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On-time arrival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02188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91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2368599" y="2576208"/>
            <a:ext cx="256032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624631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98.5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902188" y="5019736"/>
            <a:ext cx="12951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%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155784" y="5019736"/>
            <a:ext cx="176484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Contract runs, monthly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391692" y="2132724"/>
            <a:ext cx="3408310" cy="3234484"/>
          </a:xfrm>
          <a:prstGeom prst="roundRect">
            <a:avLst>
              <a:gd name="adj" fmla="val 169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91692" y="2132724"/>
            <a:ext cx="3408310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4501420" y="2228736"/>
            <a:ext cx="318885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Load factor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501420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65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967832" y="2576208"/>
            <a:ext cx="256032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223864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82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4501420" y="5019736"/>
            <a:ext cx="12951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%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755017" y="5019736"/>
            <a:ext cx="176484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After forecasting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7990925" y="2132724"/>
            <a:ext cx="3408310" cy="3234484"/>
          </a:xfrm>
          <a:prstGeom prst="roundRect">
            <a:avLst>
              <a:gd name="adj" fmla="val 1696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990925" y="2132724"/>
            <a:ext cx="3408310" cy="45720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8100653" y="2228736"/>
            <a:ext cx="3188854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Inquiries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100653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320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567064" y="2576208"/>
            <a:ext cx="256032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→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9823096" y="2576208"/>
            <a:ext cx="1466411" cy="24069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150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8100653" y="5019736"/>
            <a:ext cx="1295158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/month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354249" y="5019736"/>
            <a:ext cx="1764843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After the portal launch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792460" y="5575554"/>
            <a:ext cx="54864" cy="16459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920476" y="5520690"/>
            <a:ext cx="1909219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示唆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20476" y="5795010"/>
            <a:ext cx="10478759" cy="3154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124143" indent="-124143">
              <a:buSzPct val="100000"/>
              <a:buChar char="•"/>
            </a:pPr>
            <a:r>
              <a:rPr lang="en-US" sz="11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Forecasting first moves both load factor and price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920476" y="6137910"/>
            <a:ext cx="10478759" cy="3154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marL="124143" indent="-124143">
              <a:buSzPct val="100000"/>
              <a:buChar char="•"/>
            </a:pPr>
            <a:r>
              <a:rPr lang="en-US" sz="11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portal cut inquiries and also lifted retention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7" name="Shape 3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8" name="Shape 36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40" name="Shape 38"/>
          <p:cNvSpPr/>
          <p:nvPr/>
        </p:nvSpPr>
        <p:spPr>
          <a:xfrm>
            <a:off x="3121074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42" name="Shape 4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44" name="Shape 42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46" name="Text 4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lan and team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Plan and team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 and team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and competition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P.7</a:t>
            </a:r>
            <a:endParaRPr lang="en-US" sz="1485" dirty="0"/>
          </a:p>
        </p:txBody>
      </p:sp>
      <p:sp>
        <p:nvSpPr>
          <p:cNvPr id="10" name="Shape 8">
            <a:hlinkClick r:id="rId1" tooltip="1. Market and competition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design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P.16</a:t>
            </a:r>
            <a:endParaRPr lang="en-US" sz="1485" dirty="0"/>
          </a:p>
        </p:txBody>
      </p:sp>
      <p:sp>
        <p:nvSpPr>
          <p:cNvPr id="14" name="Shape 12">
            <a:hlinkClick r:id="rId2" tooltip="2. Business design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 and team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P.26</a:t>
            </a:r>
            <a:endParaRPr lang="en-US" sz="1485" dirty="0"/>
          </a:p>
        </p:txBody>
      </p:sp>
      <p:sp>
        <p:nvSpPr>
          <p:cNvPr id="18" name="Shape 16">
            <a:hlinkClick r:id="rId3" tooltip="3. Plan and team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Finance and decision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P.34</a:t>
            </a:r>
            <a:endParaRPr lang="en-US" sz="1485" dirty="0"/>
          </a:p>
        </p:txBody>
      </p:sp>
      <p:sp>
        <p:nvSpPr>
          <p:cNvPr id="22" name="Shape 20">
            <a:hlinkClick r:id="rId4" tooltip="4. Finance and decision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1 Team structure — The unit and operations under the committe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3-1 Team structure — The unit and operations under the committee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3-1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Team structure — The unit and operations under the committee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706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New Business Development leads; the distribution center and IT &amp; data run alongside</a:t>
            </a:r>
            <a:endParaRPr lang="en-US" sz="1690" dirty="0"/>
          </a:p>
        </p:txBody>
      </p:sp>
      <p:sp>
        <p:nvSpPr>
          <p:cNvPr id="6" name="Text 4"/>
          <p:cNvSpPr/>
          <p:nvPr/>
        </p:nvSpPr>
        <p:spPr>
          <a:xfrm>
            <a:off x="792460" y="204368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Decisions at the weekly steering meeting. Field feedback comes straight from the distribution center.</a:t>
            </a:r>
            <a:endParaRPr lang="en-US" sz="1315" dirty="0"/>
          </a:p>
        </p:txBody>
      </p:sp>
      <p:sp>
        <p:nvSpPr>
          <p:cNvPr id="7" name="Shape 5"/>
          <p:cNvSpPr/>
          <p:nvPr/>
        </p:nvSpPr>
        <p:spPr>
          <a:xfrm>
            <a:off x="3444154" y="4924593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76358" y="5225796"/>
            <a:ext cx="3535592" cy="0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76358" y="5225796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44154" y="5225796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211950" y="5225796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863643" y="4924593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79746" y="5225796"/>
            <a:ext cx="1767796" cy="0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979746" y="5225796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747541" y="5225796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515337" y="4924593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515337" y="5225796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979746" y="3669579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444154" y="3970782"/>
            <a:ext cx="7071183" cy="0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44154" y="3970782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863643" y="3970782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515337" y="3970782"/>
            <a:ext cx="0" cy="301203"/>
          </a:xfrm>
          <a:prstGeom prst="line">
            <a:avLst/>
          </a:prstGeom>
          <a:noFill/>
          <a:ln w="12700">
            <a:solidFill>
              <a:srgbClr val="9CA3A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16206" y="5526999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6206" y="5526999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planning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970" dirty="0"/>
          </a:p>
        </p:txBody>
      </p:sp>
      <p:sp>
        <p:nvSpPr>
          <p:cNvPr id="25" name="Shape 23"/>
          <p:cNvSpPr/>
          <p:nvPr/>
        </p:nvSpPr>
        <p:spPr>
          <a:xfrm>
            <a:off x="2684002" y="5526999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684002" y="5526999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Forecasting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970" dirty="0"/>
          </a:p>
        </p:txBody>
      </p:sp>
      <p:sp>
        <p:nvSpPr>
          <p:cNvPr id="27" name="Shape 25"/>
          <p:cNvSpPr/>
          <p:nvPr/>
        </p:nvSpPr>
        <p:spPr>
          <a:xfrm>
            <a:off x="4451798" y="5526999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51798" y="5526999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portal &amp; data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970" dirty="0"/>
          </a:p>
        </p:txBody>
      </p:sp>
      <p:sp>
        <p:nvSpPr>
          <p:cNvPr id="29" name="Shape 27"/>
          <p:cNvSpPr/>
          <p:nvPr/>
        </p:nvSpPr>
        <p:spPr>
          <a:xfrm>
            <a:off x="2684002" y="4271985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684002" y="4271985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New Business Development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Head: Sam Sample</a:t>
            </a:r>
            <a:endParaRPr lang="en-US" sz="970" dirty="0"/>
          </a:p>
        </p:txBody>
      </p:sp>
      <p:sp>
        <p:nvSpPr>
          <p:cNvPr id="31" name="Shape 29"/>
          <p:cNvSpPr/>
          <p:nvPr/>
        </p:nvSpPr>
        <p:spPr>
          <a:xfrm>
            <a:off x="6219593" y="5526999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19593" y="5526999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Dispatch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970" dirty="0"/>
          </a:p>
        </p:txBody>
      </p:sp>
      <p:sp>
        <p:nvSpPr>
          <p:cNvPr id="33" name="Shape 31"/>
          <p:cNvSpPr/>
          <p:nvPr/>
        </p:nvSpPr>
        <p:spPr>
          <a:xfrm>
            <a:off x="7987389" y="5526999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987389" y="5526999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Drivers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</a:t>
            </a:r>
            <a:endParaRPr lang="en-US" sz="970" dirty="0"/>
          </a:p>
        </p:txBody>
      </p:sp>
      <p:sp>
        <p:nvSpPr>
          <p:cNvPr id="35" name="Shape 33"/>
          <p:cNvSpPr/>
          <p:nvPr/>
        </p:nvSpPr>
        <p:spPr>
          <a:xfrm>
            <a:off x="7103491" y="4271985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103491" y="4271985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Distribution center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Center manager</a:t>
            </a:r>
            <a:endParaRPr lang="en-US" sz="970" dirty="0"/>
          </a:p>
        </p:txBody>
      </p:sp>
      <p:sp>
        <p:nvSpPr>
          <p:cNvPr id="37" name="Shape 35"/>
          <p:cNvSpPr/>
          <p:nvPr/>
        </p:nvSpPr>
        <p:spPr>
          <a:xfrm>
            <a:off x="9755185" y="5526999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755185" y="5526999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Insurance &amp; leasing</a:t>
            </a:r>
            <a:endParaRPr lang="en-US" sz="970" dirty="0"/>
          </a:p>
        </p:txBody>
      </p:sp>
      <p:sp>
        <p:nvSpPr>
          <p:cNvPr id="39" name="Shape 37"/>
          <p:cNvSpPr/>
          <p:nvPr/>
        </p:nvSpPr>
        <p:spPr>
          <a:xfrm>
            <a:off x="9755185" y="4271985"/>
            <a:ext cx="1520304" cy="65260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9755185" y="4271985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Partners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local carriers</a:t>
            </a:r>
            <a:endParaRPr lang="en-US" sz="970" dirty="0"/>
          </a:p>
        </p:txBody>
      </p:sp>
      <p:sp>
        <p:nvSpPr>
          <p:cNvPr id="41" name="Shape 39"/>
          <p:cNvSpPr/>
          <p:nvPr/>
        </p:nvSpPr>
        <p:spPr>
          <a:xfrm>
            <a:off x="6219593" y="3016971"/>
            <a:ext cx="1520304" cy="652607"/>
          </a:xfrm>
          <a:prstGeom prst="rect">
            <a:avLst/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219593" y="3016971"/>
            <a:ext cx="1520304" cy="6526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Management Committee</a:t>
            </a:r>
            <a:endParaRPr lang="en-US" sz="970" dirty="0"/>
          </a:p>
          <a:p>
            <a:pPr algn="ctr" indent="0" marL="0">
              <a:buNone/>
            </a:pPr>
            <a:r>
              <a:rPr lang="en-US" sz="660" dirty="0">
                <a:solidFill>
                  <a:srgbClr val="E8F5F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Investment decisions, monthly</a:t>
            </a:r>
            <a:endParaRPr lang="en-US" sz="970" dirty="0"/>
          </a:p>
        </p:txBody>
      </p:sp>
      <p:sp>
        <p:nvSpPr>
          <p:cNvPr id="43" name="Shape 4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4" name="Shape 4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5" name="Shape 4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47" name="Shape 4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49" name="Shape 47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0" name="Text 4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51" name="Shape 4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53" name="Text 5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2 Roadmap — Prove one region, reach five in three year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3-2 Roadmap — Prove one region, reach five in three years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3-2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Roadmap — Prove one region, reach five in three years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68730"/>
            <a:ext cx="10606775" cy="5816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Lock the sales pattern and unit economics in Kanto, then repeat it region by region. Investment is decided step by step.</a:t>
            </a:r>
            <a:endParaRPr lang="en-US" sz="1315" dirty="0"/>
          </a:p>
        </p:txBody>
      </p:sp>
      <p:sp>
        <p:nvSpPr>
          <p:cNvPr id="6" name="Shape 4"/>
          <p:cNvSpPr/>
          <p:nvPr/>
        </p:nvSpPr>
        <p:spPr>
          <a:xfrm>
            <a:off x="2118307" y="2289497"/>
            <a:ext cx="0" cy="228607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45494" y="4498757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C0E6E4"/>
          </a:solidFill>
          <a:ln>
            <a:noFill/>
          </a:ln>
        </p:spPr>
      </p:sp>
      <p:sp>
        <p:nvSpPr>
          <p:cNvPr id="8" name="Shape 6"/>
          <p:cNvSpPr/>
          <p:nvPr/>
        </p:nvSpPr>
        <p:spPr>
          <a:xfrm>
            <a:off x="3391120" y="4498757"/>
            <a:ext cx="128016" cy="1339516"/>
          </a:xfrm>
          <a:custGeom>
            <a:avLst/>
            <a:gdLst/>
            <a:ahLst/>
            <a:cxnLst/>
            <a:rect l="l" t="t" r="r" b="b"/>
            <a:pathLst>
              <a:path w="128016" h="1339516">
                <a:moveTo>
                  <a:pt x="0" y="128016"/>
                </a:moveTo>
                <a:lnTo>
                  <a:pt x="128016" y="0"/>
                </a:lnTo>
                <a:lnTo>
                  <a:pt x="128016" y="1211500"/>
                </a:lnTo>
                <a:lnTo>
                  <a:pt x="0" y="1339516"/>
                </a:lnTo>
                <a:close/>
              </a:path>
            </a:pathLst>
          </a:custGeom>
          <a:solidFill>
            <a:srgbClr val="AADEDA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845494" y="4626773"/>
            <a:ext cx="2545626" cy="1211500"/>
          </a:xfrm>
          <a:prstGeom prst="rect">
            <a:avLst/>
          </a:prstGeom>
          <a:solidFill>
            <a:srgbClr val="9ED9D5"/>
          </a:solidFill>
          <a:ln w="12700">
            <a:solidFill>
              <a:srgbClr val="9ED9D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72775" y="5928139"/>
            <a:ext cx="2291063" cy="247129"/>
          </a:xfrm>
          <a:custGeom>
            <a:avLst/>
            <a:gdLst/>
            <a:ahLst/>
            <a:cxnLst/>
            <a:rect l="l" t="t" r="r" b="b"/>
            <a:pathLst>
              <a:path w="2291063" h="247129">
                <a:moveTo>
                  <a:pt x="0" y="0"/>
                </a:moveTo>
                <a:lnTo>
                  <a:pt x="2179855" y="0"/>
                </a:lnTo>
                <a:lnTo>
                  <a:pt x="2291063" y="123565"/>
                </a:lnTo>
                <a:lnTo>
                  <a:pt x="2179855" y="247129"/>
                </a:lnTo>
                <a:lnTo>
                  <a:pt x="0" y="247129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1683967" y="2012712"/>
            <a:ext cx="868680" cy="276785"/>
          </a:xfrm>
          <a:prstGeom prst="roundRect">
            <a:avLst>
              <a:gd name="adj" fmla="val 39644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83967" y="2012712"/>
            <a:ext cx="868680" cy="2767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47319" y="2339822"/>
            <a:ext cx="2341976" cy="3522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Lock the pattern in Kanto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47319" y="2692093"/>
            <a:ext cx="2341976" cy="5032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Standardize contract types, pricing and routing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049144" y="4772153"/>
            <a:ext cx="2138326" cy="920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Pilot and standardization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49144" y="5928139"/>
            <a:ext cx="2138326" cy="2471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H1 2026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770001" y="2289497"/>
            <a:ext cx="0" cy="182570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97188" y="4038387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9AD7D3"/>
          </a:solidFill>
          <a:ln>
            <a:noFill/>
          </a:ln>
        </p:spPr>
      </p:sp>
      <p:sp>
        <p:nvSpPr>
          <p:cNvPr id="19" name="Shape 17"/>
          <p:cNvSpPr/>
          <p:nvPr/>
        </p:nvSpPr>
        <p:spPr>
          <a:xfrm>
            <a:off x="6042814" y="4038387"/>
            <a:ext cx="128016" cy="1339516"/>
          </a:xfrm>
          <a:custGeom>
            <a:avLst/>
            <a:gdLst/>
            <a:ahLst/>
            <a:cxnLst/>
            <a:rect l="l" t="t" r="r" b="b"/>
            <a:pathLst>
              <a:path w="128016" h="1339516">
                <a:moveTo>
                  <a:pt x="0" y="128016"/>
                </a:moveTo>
                <a:lnTo>
                  <a:pt x="128016" y="0"/>
                </a:lnTo>
                <a:lnTo>
                  <a:pt x="128016" y="1211500"/>
                </a:lnTo>
                <a:lnTo>
                  <a:pt x="0" y="1339516"/>
                </a:lnTo>
                <a:close/>
              </a:path>
            </a:pathLst>
          </a:custGeom>
          <a:solidFill>
            <a:srgbClr val="76C9C4"/>
          </a:solidFill>
          <a:ln>
            <a:noFill/>
          </a:ln>
        </p:spPr>
      </p:sp>
      <p:sp>
        <p:nvSpPr>
          <p:cNvPr id="20" name="Shape 18"/>
          <p:cNvSpPr/>
          <p:nvPr/>
        </p:nvSpPr>
        <p:spPr>
          <a:xfrm>
            <a:off x="3497188" y="4166403"/>
            <a:ext cx="2545626" cy="1211500"/>
          </a:xfrm>
          <a:prstGeom prst="rect">
            <a:avLst/>
          </a:prstGeom>
          <a:solidFill>
            <a:srgbClr val="63C2BC"/>
          </a:solidFill>
          <a:ln w="12700">
            <a:solidFill>
              <a:srgbClr val="63C2B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24469" y="5928139"/>
            <a:ext cx="2291063" cy="247129"/>
          </a:xfrm>
          <a:custGeom>
            <a:avLst/>
            <a:gdLst/>
            <a:ahLst/>
            <a:cxnLst/>
            <a:rect l="l" t="t" r="r" b="b"/>
            <a:pathLst>
              <a:path w="2291063" h="247129">
                <a:moveTo>
                  <a:pt x="0" y="0"/>
                </a:moveTo>
                <a:lnTo>
                  <a:pt x="2179855" y="0"/>
                </a:lnTo>
                <a:lnTo>
                  <a:pt x="2291063" y="123565"/>
                </a:lnTo>
                <a:lnTo>
                  <a:pt x="2179855" y="247129"/>
                </a:lnTo>
                <a:lnTo>
                  <a:pt x="0" y="247129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22" name="Shape 20"/>
          <p:cNvSpPr/>
          <p:nvPr/>
        </p:nvSpPr>
        <p:spPr>
          <a:xfrm>
            <a:off x="4335661" y="2012712"/>
            <a:ext cx="868680" cy="276785"/>
          </a:xfrm>
          <a:prstGeom prst="roundRect">
            <a:avLst>
              <a:gd name="adj" fmla="val 39644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335661" y="2012712"/>
            <a:ext cx="868680" cy="2767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02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3599013" y="2339822"/>
            <a:ext cx="2341976" cy="3522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Second region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599013" y="2692093"/>
            <a:ext cx="2341976" cy="5032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Repeat the pattern in Chubu; portal for all shippers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3700838" y="4311783"/>
            <a:ext cx="2138326" cy="920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Repeatability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700838" y="5928139"/>
            <a:ext cx="2138326" cy="2471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H2 2026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421694" y="2289497"/>
            <a:ext cx="0" cy="136533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48881" y="3578017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59B2AC"/>
          </a:solidFill>
          <a:ln>
            <a:noFill/>
          </a:ln>
        </p:spPr>
      </p:sp>
      <p:sp>
        <p:nvSpPr>
          <p:cNvPr id="30" name="Shape 28"/>
          <p:cNvSpPr/>
          <p:nvPr/>
        </p:nvSpPr>
        <p:spPr>
          <a:xfrm>
            <a:off x="8694507" y="3578017"/>
            <a:ext cx="128016" cy="1339516"/>
          </a:xfrm>
          <a:custGeom>
            <a:avLst/>
            <a:gdLst/>
            <a:ahLst/>
            <a:cxnLst/>
            <a:rect l="l" t="t" r="r" b="b"/>
            <a:pathLst>
              <a:path w="128016" h="1339516">
                <a:moveTo>
                  <a:pt x="0" y="128016"/>
                </a:moveTo>
                <a:lnTo>
                  <a:pt x="128016" y="0"/>
                </a:lnTo>
                <a:lnTo>
                  <a:pt x="128016" y="1211500"/>
                </a:lnTo>
                <a:lnTo>
                  <a:pt x="0" y="1339516"/>
                </a:lnTo>
                <a:close/>
              </a:path>
            </a:pathLst>
          </a:custGeom>
          <a:solidFill>
            <a:srgbClr val="1F978F"/>
          </a:solidFill>
          <a:ln>
            <a:noFill/>
          </a:ln>
        </p:spPr>
      </p:sp>
      <p:sp>
        <p:nvSpPr>
          <p:cNvPr id="31" name="Shape 29"/>
          <p:cNvSpPr/>
          <p:nvPr/>
        </p:nvSpPr>
        <p:spPr>
          <a:xfrm>
            <a:off x="6148881" y="3706033"/>
            <a:ext cx="2545626" cy="1211500"/>
          </a:xfrm>
          <a:prstGeom prst="rect">
            <a:avLst/>
          </a:prstGeom>
          <a:solidFill>
            <a:srgbClr val="008980"/>
          </a:solidFill>
          <a:ln w="12700">
            <a:solidFill>
              <a:srgbClr val="00898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276163" y="5928139"/>
            <a:ext cx="2291063" cy="247129"/>
          </a:xfrm>
          <a:custGeom>
            <a:avLst/>
            <a:gdLst/>
            <a:ahLst/>
            <a:cxnLst/>
            <a:rect l="l" t="t" r="r" b="b"/>
            <a:pathLst>
              <a:path w="2291063" h="247129">
                <a:moveTo>
                  <a:pt x="0" y="0"/>
                </a:moveTo>
                <a:lnTo>
                  <a:pt x="2179855" y="0"/>
                </a:lnTo>
                <a:lnTo>
                  <a:pt x="2291063" y="123565"/>
                </a:lnTo>
                <a:lnTo>
                  <a:pt x="2179855" y="247129"/>
                </a:lnTo>
                <a:lnTo>
                  <a:pt x="0" y="247129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33" name="Shape 31"/>
          <p:cNvSpPr/>
          <p:nvPr/>
        </p:nvSpPr>
        <p:spPr>
          <a:xfrm>
            <a:off x="6987354" y="2012712"/>
            <a:ext cx="868680" cy="276785"/>
          </a:xfrm>
          <a:prstGeom prst="roundRect">
            <a:avLst>
              <a:gd name="adj" fmla="val 39644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87354" y="2012712"/>
            <a:ext cx="868680" cy="2767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03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250707" y="2339822"/>
            <a:ext cx="2341976" cy="3522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Kansai, regions 3–4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250707" y="2692093"/>
            <a:ext cx="2341976" cy="5032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Fold local-carrier partnerships into the pattern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6352532" y="3851413"/>
            <a:ext cx="2138326" cy="920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Expansion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352532" y="5928139"/>
            <a:ext cx="2138326" cy="2471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2027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10073388" y="2289497"/>
            <a:ext cx="0" cy="904959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800575" y="3117647"/>
            <a:ext cx="2673642" cy="128016"/>
          </a:xfrm>
          <a:custGeom>
            <a:avLst/>
            <a:gdLst/>
            <a:ahLst/>
            <a:cxnLst/>
            <a:rect l="l" t="t" r="r" b="b"/>
            <a:pathLst>
              <a:path w="2673642" h="128016">
                <a:moveTo>
                  <a:pt x="0" y="128016"/>
                </a:moveTo>
                <a:lnTo>
                  <a:pt x="128016" y="0"/>
                </a:lnTo>
                <a:lnTo>
                  <a:pt x="2673642" y="0"/>
                </a:lnTo>
                <a:lnTo>
                  <a:pt x="2545626" y="128016"/>
                </a:lnTo>
                <a:close/>
              </a:path>
            </a:pathLst>
          </a:custGeom>
          <a:solidFill>
            <a:srgbClr val="599B96"/>
          </a:solidFill>
          <a:ln>
            <a:noFill/>
          </a:ln>
        </p:spPr>
      </p:sp>
      <p:sp>
        <p:nvSpPr>
          <p:cNvPr id="41" name="Shape 39"/>
          <p:cNvSpPr/>
          <p:nvPr/>
        </p:nvSpPr>
        <p:spPr>
          <a:xfrm>
            <a:off x="11346201" y="3117647"/>
            <a:ext cx="128016" cy="1339516"/>
          </a:xfrm>
          <a:custGeom>
            <a:avLst/>
            <a:gdLst/>
            <a:ahLst/>
            <a:cxnLst/>
            <a:rect l="l" t="t" r="r" b="b"/>
            <a:pathLst>
              <a:path w="128016" h="1339516">
                <a:moveTo>
                  <a:pt x="0" y="128016"/>
                </a:moveTo>
                <a:lnTo>
                  <a:pt x="128016" y="0"/>
                </a:lnTo>
                <a:lnTo>
                  <a:pt x="128016" y="1211500"/>
                </a:lnTo>
                <a:lnTo>
                  <a:pt x="0" y="1339516"/>
                </a:lnTo>
                <a:close/>
              </a:path>
            </a:pathLst>
          </a:custGeom>
          <a:solidFill>
            <a:srgbClr val="1F7771"/>
          </a:solidFill>
          <a:ln>
            <a:noFill/>
          </a:ln>
        </p:spPr>
      </p:sp>
      <p:sp>
        <p:nvSpPr>
          <p:cNvPr id="42" name="Shape 40"/>
          <p:cNvSpPr/>
          <p:nvPr/>
        </p:nvSpPr>
        <p:spPr>
          <a:xfrm>
            <a:off x="8800575" y="3245663"/>
            <a:ext cx="2545626" cy="1211500"/>
          </a:xfrm>
          <a:prstGeom prst="rect">
            <a:avLst/>
          </a:prstGeom>
          <a:solidFill>
            <a:srgbClr val="00655E"/>
          </a:solidFill>
          <a:ln w="12700">
            <a:solidFill>
              <a:srgbClr val="00655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27856" y="5928139"/>
            <a:ext cx="2291063" cy="247129"/>
          </a:xfrm>
          <a:custGeom>
            <a:avLst/>
            <a:gdLst/>
            <a:ahLst/>
            <a:cxnLst/>
            <a:rect l="l" t="t" r="r" b="b"/>
            <a:pathLst>
              <a:path w="2291063" h="247129">
                <a:moveTo>
                  <a:pt x="0" y="0"/>
                </a:moveTo>
                <a:lnTo>
                  <a:pt x="2179855" y="0"/>
                </a:lnTo>
                <a:lnTo>
                  <a:pt x="2291063" y="123565"/>
                </a:lnTo>
                <a:lnTo>
                  <a:pt x="2179855" y="247129"/>
                </a:lnTo>
                <a:lnTo>
                  <a:pt x="0" y="247129"/>
                </a:lnTo>
                <a:close/>
              </a:path>
            </a:pathLst>
          </a:custGeom>
          <a:solidFill>
            <a:srgbClr val="E8EEF5"/>
          </a:solidFill>
          <a:ln>
            <a:noFill/>
          </a:ln>
        </p:spPr>
      </p:sp>
      <p:sp>
        <p:nvSpPr>
          <p:cNvPr id="44" name="Shape 42"/>
          <p:cNvSpPr/>
          <p:nvPr/>
        </p:nvSpPr>
        <p:spPr>
          <a:xfrm>
            <a:off x="9639048" y="2012712"/>
            <a:ext cx="868680" cy="276785"/>
          </a:xfrm>
          <a:prstGeom prst="roundRect">
            <a:avLst>
              <a:gd name="adj" fmla="val 39644"/>
            </a:avLst>
          </a:prstGeom>
          <a:solidFill>
            <a:srgbClr val="009B91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639048" y="2012712"/>
            <a:ext cx="868680" cy="2767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Step 04</a:t>
            </a:r>
            <a:endParaRPr lang="en-US" sz="1000" dirty="0"/>
          </a:p>
        </p:txBody>
      </p:sp>
      <p:sp>
        <p:nvSpPr>
          <p:cNvPr id="46" name="Text 44"/>
          <p:cNvSpPr/>
          <p:nvPr/>
        </p:nvSpPr>
        <p:spPr>
          <a:xfrm>
            <a:off x="8902400" y="2339822"/>
            <a:ext cx="2341976" cy="3522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Five regions, shared delivery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8902400" y="2692093"/>
            <a:ext cx="2341976" cy="50324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Join municipal shared delivery as regional infrastructure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9004225" y="3391043"/>
            <a:ext cx="2138326" cy="9207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Established business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9004225" y="5928139"/>
            <a:ext cx="2138326" cy="2471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4155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2028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845494" y="6256147"/>
            <a:ext cx="10500707" cy="224663"/>
          </a:xfrm>
          <a:custGeom>
            <a:avLst/>
            <a:gdLst/>
            <a:ahLst/>
            <a:cxnLst/>
            <a:rect l="l" t="t" r="r" b="b"/>
            <a:pathLst>
              <a:path w="10500707" h="224663">
                <a:moveTo>
                  <a:pt x="0" y="0"/>
                </a:moveTo>
                <a:lnTo>
                  <a:pt x="10377142" y="0"/>
                </a:lnTo>
                <a:lnTo>
                  <a:pt x="10500707" y="112331"/>
                </a:lnTo>
                <a:lnTo>
                  <a:pt x="10377142" y="224663"/>
                </a:lnTo>
                <a:lnTo>
                  <a:pt x="0" y="224663"/>
                </a:lnTo>
                <a:close/>
              </a:path>
            </a:pathLst>
          </a:custGeom>
          <a:solidFill>
            <a:srgbClr val="CBD5E1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265522" y="6256147"/>
            <a:ext cx="9660651" cy="2246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93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Investment decided at the end of each step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53" name="Shape 51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4" name="Shape 52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56" name="Shape 54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58" name="Shape 56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60" name="Shape 58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62" name="Text 60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3 Team plan — H1 2026, planned vs actu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3-3 Team plan — H1 2026, planned vs actual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3-3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Team plan — H1 2026, planned vs actual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364742"/>
            <a:ext cx="4454845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Building the Kanto pattern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53373" y="1364742"/>
            <a:ext cx="2757761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Owner: Sample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8429338" y="1465017"/>
            <a:ext cx="296990" cy="150412"/>
          </a:xfrm>
          <a:prstGeom prst="rect">
            <a:avLst/>
          </a:prstGeom>
          <a:solidFill>
            <a:srgbClr val="00655E"/>
          </a:solidFill>
          <a:ln>
            <a:noFill/>
          </a:ln>
        </p:spPr>
      </p:sp>
      <p:sp>
        <p:nvSpPr>
          <p:cNvPr id="8" name="Text 6"/>
          <p:cNvSpPr/>
          <p:nvPr/>
        </p:nvSpPr>
        <p:spPr>
          <a:xfrm>
            <a:off x="8811182" y="1364742"/>
            <a:ext cx="950367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Planned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9676695" y="1465017"/>
            <a:ext cx="296990" cy="150412"/>
          </a:xfrm>
          <a:prstGeom prst="rect">
            <a:avLst/>
          </a:prstGeom>
          <a:solidFill>
            <a:srgbClr val="9ED9D5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10058539" y="1364742"/>
            <a:ext cx="1187959" cy="35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Actual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2701680" y="1784260"/>
            <a:ext cx="8697555" cy="281384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2701680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Jan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788874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Feb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76068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963263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Apr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050457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May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137652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Jun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9224846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Jul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312041" y="1784260"/>
            <a:ext cx="1087194" cy="2813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Aug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92460" y="3944349"/>
            <a:ext cx="10606775" cy="1210291"/>
          </a:xfrm>
          <a:prstGeom prst="rect">
            <a:avLst/>
          </a:prstGeom>
          <a:solidFill>
            <a:srgbClr val="F9FAFB"/>
          </a:solidFill>
          <a:ln>
            <a:noFill/>
          </a:ln>
        </p:spPr>
      </p:sp>
      <p:sp>
        <p:nvSpPr>
          <p:cNvPr id="21" name="Shape 19"/>
          <p:cNvSpPr/>
          <p:nvPr/>
        </p:nvSpPr>
        <p:spPr>
          <a:xfrm>
            <a:off x="2701680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788874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76068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63263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050457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37652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224846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12041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399235" y="1784260"/>
            <a:ext cx="0" cy="4696550"/>
          </a:xfrm>
          <a:prstGeom prst="line">
            <a:avLst/>
          </a:prstGeom>
          <a:noFill/>
          <a:ln w="635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32471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31" name="Shape 29"/>
          <p:cNvSpPr/>
          <p:nvPr/>
        </p:nvSpPr>
        <p:spPr>
          <a:xfrm>
            <a:off x="4332471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332471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3571435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Contract types fixed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6506860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35" name="Shape 33"/>
          <p:cNvSpPr/>
          <p:nvPr/>
        </p:nvSpPr>
        <p:spPr>
          <a:xfrm>
            <a:off x="6506860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06860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5745824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Portal v2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7594055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39" name="Shape 37"/>
          <p:cNvSpPr/>
          <p:nvPr/>
        </p:nvSpPr>
        <p:spPr>
          <a:xfrm>
            <a:off x="7594055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594055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6833018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Interim report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8681249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43" name="Shape 41"/>
          <p:cNvSpPr/>
          <p:nvPr/>
        </p:nvSpPr>
        <p:spPr>
          <a:xfrm>
            <a:off x="8681249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681249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7920213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Investment decision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9768443" y="2515857"/>
            <a:ext cx="0" cy="3964953"/>
          </a:xfrm>
          <a:prstGeom prst="line">
            <a:avLst/>
          </a:prstGeom>
          <a:noFill/>
          <a:ln w="9525">
            <a:solidFill>
              <a:srgbClr val="009B91"/>
            </a:solidFill>
            <a:prstDash val="dash"/>
          </a:ln>
        </p:spPr>
      </p:sp>
      <p:sp>
        <p:nvSpPr>
          <p:cNvPr id="47" name="Shape 45"/>
          <p:cNvSpPr/>
          <p:nvPr/>
        </p:nvSpPr>
        <p:spPr>
          <a:xfrm>
            <a:off x="9768443" y="2321447"/>
            <a:ext cx="0" cy="194411"/>
          </a:xfrm>
          <a:prstGeom prst="line">
            <a:avLst/>
          </a:prstGeom>
          <a:noFill/>
          <a:ln w="12700">
            <a:solidFill>
              <a:srgbClr val="009B91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768443" y="2321447"/>
            <a:ext cx="477305" cy="194411"/>
          </a:xfrm>
          <a:custGeom>
            <a:avLst/>
            <a:gdLst/>
            <a:ahLst/>
            <a:cxnLst/>
            <a:rect l="l" t="t" r="r" b="b"/>
            <a:pathLst>
              <a:path w="477305" h="194411">
                <a:moveTo>
                  <a:pt x="0" y="0"/>
                </a:moveTo>
                <a:lnTo>
                  <a:pt x="477305" y="97205"/>
                </a:lnTo>
                <a:lnTo>
                  <a:pt x="0" y="194411"/>
                </a:lnTo>
                <a:close/>
              </a:path>
            </a:pathLst>
          </a:custGeom>
          <a:solidFill>
            <a:srgbClr val="009B91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9007407" y="2106572"/>
            <a:ext cx="1522072" cy="2046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Region 2 kickoff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792460" y="2618179"/>
            <a:ext cx="1832851" cy="338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Planning</a:t>
            </a:r>
            <a:endParaRPr lang="en-US" sz="1050" dirty="0"/>
          </a:p>
        </p:txBody>
      </p:sp>
      <p:sp>
        <p:nvSpPr>
          <p:cNvPr id="51" name="Text 49"/>
          <p:cNvSpPr/>
          <p:nvPr/>
        </p:nvSpPr>
        <p:spPr>
          <a:xfrm>
            <a:off x="907013" y="298126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Example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907013" y="335645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Sample</a:t>
            </a:r>
            <a:endParaRPr lang="en-US" sz="850" dirty="0"/>
          </a:p>
        </p:txBody>
      </p:sp>
      <p:sp>
        <p:nvSpPr>
          <p:cNvPr id="53" name="Shape 51"/>
          <p:cNvSpPr/>
          <p:nvPr/>
        </p:nvSpPr>
        <p:spPr>
          <a:xfrm>
            <a:off x="2701680" y="2664654"/>
            <a:ext cx="2174389" cy="224475"/>
          </a:xfrm>
          <a:custGeom>
            <a:avLst/>
            <a:gdLst/>
            <a:ahLst/>
            <a:cxnLst/>
            <a:rect l="l" t="t" r="r" b="b"/>
            <a:pathLst>
              <a:path w="2174389" h="224475">
                <a:moveTo>
                  <a:pt x="0" y="0"/>
                </a:moveTo>
                <a:lnTo>
                  <a:pt x="2050928" y="0"/>
                </a:lnTo>
                <a:lnTo>
                  <a:pt x="2174389" y="112238"/>
                </a:lnTo>
                <a:lnTo>
                  <a:pt x="2050928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54" name="Shape 52"/>
          <p:cNvSpPr/>
          <p:nvPr/>
        </p:nvSpPr>
        <p:spPr>
          <a:xfrm>
            <a:off x="2701680" y="2935604"/>
            <a:ext cx="2174389" cy="224475"/>
          </a:xfrm>
          <a:custGeom>
            <a:avLst/>
            <a:gdLst/>
            <a:ahLst/>
            <a:cxnLst/>
            <a:rect l="l" t="t" r="r" b="b"/>
            <a:pathLst>
              <a:path w="2174389" h="224475">
                <a:moveTo>
                  <a:pt x="0" y="0"/>
                </a:moveTo>
                <a:lnTo>
                  <a:pt x="2050928" y="0"/>
                </a:lnTo>
                <a:lnTo>
                  <a:pt x="2174389" y="112238"/>
                </a:lnTo>
                <a:lnTo>
                  <a:pt x="2050928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2832143" y="2664654"/>
            <a:ext cx="1522072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Contract types and pricing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5963263" y="3294005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57" name="Shape 55"/>
          <p:cNvSpPr/>
          <p:nvPr/>
        </p:nvSpPr>
        <p:spPr>
          <a:xfrm>
            <a:off x="5963263" y="3564956"/>
            <a:ext cx="2174389" cy="224475"/>
          </a:xfrm>
          <a:custGeom>
            <a:avLst/>
            <a:gdLst/>
            <a:ahLst/>
            <a:cxnLst/>
            <a:rect l="l" t="t" r="r" b="b"/>
            <a:pathLst>
              <a:path w="2174389" h="224475">
                <a:moveTo>
                  <a:pt x="0" y="0"/>
                </a:moveTo>
                <a:lnTo>
                  <a:pt x="2050928" y="0"/>
                </a:lnTo>
                <a:lnTo>
                  <a:pt x="2174389" y="112238"/>
                </a:lnTo>
                <a:lnTo>
                  <a:pt x="2050928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58" name="Text 56"/>
          <p:cNvSpPr/>
          <p:nvPr/>
        </p:nvSpPr>
        <p:spPr>
          <a:xfrm>
            <a:off x="6158958" y="3294005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Shortlist region 2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792460" y="3944349"/>
            <a:ext cx="1832851" cy="338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portal</a:t>
            </a:r>
            <a:endParaRPr lang="en-US" sz="1050" dirty="0"/>
          </a:p>
        </p:txBody>
      </p:sp>
      <p:sp>
        <p:nvSpPr>
          <p:cNvPr id="60" name="Text 58"/>
          <p:cNvSpPr/>
          <p:nvPr/>
        </p:nvSpPr>
        <p:spPr>
          <a:xfrm>
            <a:off x="907013" y="430743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Demo</a:t>
            </a:r>
            <a:endParaRPr lang="en-US" sz="850" dirty="0"/>
          </a:p>
        </p:txBody>
      </p:sp>
      <p:sp>
        <p:nvSpPr>
          <p:cNvPr id="61" name="Text 59"/>
          <p:cNvSpPr/>
          <p:nvPr/>
        </p:nvSpPr>
        <p:spPr>
          <a:xfrm>
            <a:off x="907013" y="468262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Tanaka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2701680" y="3990824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63" name="Shape 61"/>
          <p:cNvSpPr/>
          <p:nvPr/>
        </p:nvSpPr>
        <p:spPr>
          <a:xfrm>
            <a:off x="2701680" y="4261774"/>
            <a:ext cx="4348778" cy="224475"/>
          </a:xfrm>
          <a:custGeom>
            <a:avLst/>
            <a:gdLst/>
            <a:ahLst/>
            <a:cxnLst/>
            <a:rect l="l" t="t" r="r" b="b"/>
            <a:pathLst>
              <a:path w="4348778" h="224475">
                <a:moveTo>
                  <a:pt x="0" y="0"/>
                </a:moveTo>
                <a:lnTo>
                  <a:pt x="4225316" y="0"/>
                </a:lnTo>
                <a:lnTo>
                  <a:pt x="4348778" y="112238"/>
                </a:lnTo>
                <a:lnTo>
                  <a:pt x="4225316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64" name="Text 62"/>
          <p:cNvSpPr/>
          <p:nvPr/>
        </p:nvSpPr>
        <p:spPr>
          <a:xfrm>
            <a:off x="2897375" y="3990824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Delivery status view</a:t>
            </a:r>
            <a:endParaRPr lang="en-US" sz="800" dirty="0"/>
          </a:p>
        </p:txBody>
      </p:sp>
      <p:sp>
        <p:nvSpPr>
          <p:cNvPr id="65" name="Shape 63"/>
          <p:cNvSpPr/>
          <p:nvPr/>
        </p:nvSpPr>
        <p:spPr>
          <a:xfrm>
            <a:off x="5963263" y="4620175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66" name="Shape 64"/>
          <p:cNvSpPr/>
          <p:nvPr/>
        </p:nvSpPr>
        <p:spPr>
          <a:xfrm>
            <a:off x="5963263" y="4891126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6158958" y="4620175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Billing and statements</a:t>
            </a:r>
            <a:endParaRPr lang="en-US" sz="800" dirty="0"/>
          </a:p>
        </p:txBody>
      </p:sp>
      <p:sp>
        <p:nvSpPr>
          <p:cNvPr id="68" name="Text 66"/>
          <p:cNvSpPr/>
          <p:nvPr/>
        </p:nvSpPr>
        <p:spPr>
          <a:xfrm>
            <a:off x="792460" y="5270519"/>
            <a:ext cx="1832851" cy="3388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Dispatch</a:t>
            </a:r>
            <a:endParaRPr lang="en-US" sz="1050" dirty="0"/>
          </a:p>
        </p:txBody>
      </p:sp>
      <p:sp>
        <p:nvSpPr>
          <p:cNvPr id="69" name="Text 67"/>
          <p:cNvSpPr/>
          <p:nvPr/>
        </p:nvSpPr>
        <p:spPr>
          <a:xfrm>
            <a:off x="907013" y="563360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Placeholder</a:t>
            </a:r>
            <a:endParaRPr lang="en-US" sz="850" dirty="0"/>
          </a:p>
        </p:txBody>
      </p:sp>
      <p:sp>
        <p:nvSpPr>
          <p:cNvPr id="70" name="Text 68"/>
          <p:cNvSpPr/>
          <p:nvPr/>
        </p:nvSpPr>
        <p:spPr>
          <a:xfrm>
            <a:off x="907013" y="6008796"/>
            <a:ext cx="1680113" cy="375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Sato</a:t>
            </a:r>
            <a:endParaRPr lang="en-US" sz="850" dirty="0"/>
          </a:p>
        </p:txBody>
      </p:sp>
      <p:sp>
        <p:nvSpPr>
          <p:cNvPr id="71" name="Shape 69"/>
          <p:cNvSpPr/>
          <p:nvPr/>
        </p:nvSpPr>
        <p:spPr>
          <a:xfrm>
            <a:off x="3788874" y="5316994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72" name="Shape 70"/>
          <p:cNvSpPr/>
          <p:nvPr/>
        </p:nvSpPr>
        <p:spPr>
          <a:xfrm>
            <a:off x="3788874" y="5587944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3984569" y="5316994"/>
            <a:ext cx="2283108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Standardize routing</a:t>
            </a:r>
            <a:endParaRPr lang="en-US" sz="800" dirty="0"/>
          </a:p>
        </p:txBody>
      </p:sp>
      <p:sp>
        <p:nvSpPr>
          <p:cNvPr id="74" name="Shape 72"/>
          <p:cNvSpPr/>
          <p:nvPr/>
        </p:nvSpPr>
        <p:spPr>
          <a:xfrm>
            <a:off x="7050457" y="5946345"/>
            <a:ext cx="4348778" cy="224475"/>
          </a:xfrm>
          <a:custGeom>
            <a:avLst/>
            <a:gdLst/>
            <a:ahLst/>
            <a:cxnLst/>
            <a:rect l="l" t="t" r="r" b="b"/>
            <a:pathLst>
              <a:path w="4348778" h="224475">
                <a:moveTo>
                  <a:pt x="0" y="0"/>
                </a:moveTo>
                <a:lnTo>
                  <a:pt x="4225316" y="0"/>
                </a:lnTo>
                <a:lnTo>
                  <a:pt x="4348778" y="112238"/>
                </a:lnTo>
                <a:lnTo>
                  <a:pt x="4225316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00655E"/>
          </a:solidFill>
          <a:ln>
            <a:noFill/>
          </a:ln>
        </p:spPr>
      </p:sp>
      <p:sp>
        <p:nvSpPr>
          <p:cNvPr id="75" name="Shape 73"/>
          <p:cNvSpPr/>
          <p:nvPr/>
        </p:nvSpPr>
        <p:spPr>
          <a:xfrm>
            <a:off x="7050457" y="6217296"/>
            <a:ext cx="3261583" cy="224475"/>
          </a:xfrm>
          <a:custGeom>
            <a:avLst/>
            <a:gdLst/>
            <a:ahLst/>
            <a:cxnLst/>
            <a:rect l="l" t="t" r="r" b="b"/>
            <a:pathLst>
              <a:path w="3261583" h="224475">
                <a:moveTo>
                  <a:pt x="0" y="0"/>
                </a:moveTo>
                <a:lnTo>
                  <a:pt x="3138122" y="0"/>
                </a:lnTo>
                <a:lnTo>
                  <a:pt x="3261583" y="112238"/>
                </a:lnTo>
                <a:lnTo>
                  <a:pt x="3138122" y="224475"/>
                </a:lnTo>
                <a:lnTo>
                  <a:pt x="0" y="224475"/>
                </a:lnTo>
                <a:lnTo>
                  <a:pt x="62853" y="112238"/>
                </a:lnTo>
                <a:close/>
              </a:path>
            </a:pathLst>
          </a:custGeom>
          <a:solidFill>
            <a:srgbClr val="9ED9D5"/>
          </a:solidFill>
          <a:ln>
            <a:noFill/>
          </a:ln>
        </p:spPr>
      </p:sp>
      <p:sp>
        <p:nvSpPr>
          <p:cNvPr id="76" name="Text 74"/>
          <p:cNvSpPr/>
          <p:nvPr/>
        </p:nvSpPr>
        <p:spPr>
          <a:xfrm>
            <a:off x="7311384" y="5946345"/>
            <a:ext cx="3044144" cy="224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Joint runs with partners</a:t>
            </a:r>
            <a:endParaRPr lang="en-US" sz="800" dirty="0"/>
          </a:p>
        </p:txBody>
      </p:sp>
      <p:sp>
        <p:nvSpPr>
          <p:cNvPr id="77" name="Shape 75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8" name="Shape 76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9" name="Shape 77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81" name="Shape 79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83" name="Shape 81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4" name="Text 82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85" name="Shape 83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87" name="Text 85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4 Initiative status — FY2026 actions and progres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3-4 Initiative status — FY2026 actions and progress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3-4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Initiative status — FY2026 actions and progress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Contract types and the portal are done. Region 2 preparation is under way</a:t>
            </a:r>
            <a:endParaRPr lang="en-US" sz="1690" dirty="0"/>
          </a:p>
        </p:txBody>
      </p:sp>
      <p:sp>
        <p:nvSpPr>
          <p:cNvPr id="6" name="Shape 4"/>
          <p:cNvSpPr/>
          <p:nvPr/>
        </p:nvSpPr>
        <p:spPr>
          <a:xfrm>
            <a:off x="792460" y="1831086"/>
            <a:ext cx="10606775" cy="418475"/>
          </a:xfrm>
          <a:prstGeom prst="rect">
            <a:avLst/>
          </a:prstGeom>
          <a:solidFill>
            <a:srgbClr val="F3F4F6"/>
          </a:solidFill>
          <a:ln>
            <a:noFill/>
          </a:ln>
        </p:spPr>
      </p:sp>
      <p:sp>
        <p:nvSpPr>
          <p:cNvPr id="7" name="Shape 5"/>
          <p:cNvSpPr/>
          <p:nvPr/>
        </p:nvSpPr>
        <p:spPr>
          <a:xfrm>
            <a:off x="2277409" y="2249561"/>
            <a:ext cx="9121826" cy="705208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77409" y="2954769"/>
            <a:ext cx="9121826" cy="705208"/>
          </a:xfrm>
          <a:prstGeom prst="rect">
            <a:avLst/>
          </a:prstGeom>
          <a:solidFill>
            <a:srgbClr val="F8FAFC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77409" y="3659977"/>
            <a:ext cx="9121826" cy="705208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77409" y="4365186"/>
            <a:ext cx="9121826" cy="705208"/>
          </a:xfrm>
          <a:prstGeom prst="rect">
            <a:avLst/>
          </a:prstGeom>
          <a:solidFill>
            <a:srgbClr val="F8FAFC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77409" y="5070394"/>
            <a:ext cx="9121826" cy="705208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277409" y="5775602"/>
            <a:ext cx="9121826" cy="705208"/>
          </a:xfrm>
          <a:prstGeom prst="rect">
            <a:avLst/>
          </a:prstGeom>
          <a:solidFill>
            <a:srgbClr val="F8FAFC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460" y="2249561"/>
            <a:ext cx="1484948" cy="1410416"/>
          </a:xfrm>
          <a:prstGeom prst="rect">
            <a:avLst/>
          </a:prstGeom>
          <a:solidFill>
            <a:srgbClr val="009B91"/>
          </a:solidFill>
          <a:ln w="6350">
            <a:solidFill>
              <a:srgbClr val="D1D5D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2460" y="2249561"/>
            <a:ext cx="1484948" cy="1410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Sales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792460" y="3659977"/>
            <a:ext cx="1484948" cy="1410416"/>
          </a:xfrm>
          <a:prstGeom prst="rect">
            <a:avLst/>
          </a:prstGeom>
          <a:solidFill>
            <a:srgbClr val="009B91"/>
          </a:solidFill>
          <a:ln w="6350">
            <a:solidFill>
              <a:srgbClr val="D1D5D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2460" y="3659977"/>
            <a:ext cx="1484948" cy="1410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Product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92460" y="5070394"/>
            <a:ext cx="1484948" cy="1410416"/>
          </a:xfrm>
          <a:prstGeom prst="rect">
            <a:avLst/>
          </a:prstGeom>
          <a:solidFill>
            <a:srgbClr val="009B91"/>
          </a:solidFill>
          <a:ln w="635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2460" y="5070394"/>
            <a:ext cx="1484948" cy="1410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Operations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671577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888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62618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0349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8079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5810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53540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012711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490016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67320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444625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921930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399235" y="1831086"/>
            <a:ext cx="0" cy="4649724"/>
          </a:xfrm>
          <a:prstGeom prst="line">
            <a:avLst/>
          </a:prstGeom>
          <a:noFill/>
          <a:ln w="6350">
            <a:solidFill>
              <a:srgbClr val="E5E7E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92460" y="1831086"/>
            <a:ext cx="1484948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カテゴリ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2277409" y="1831086"/>
            <a:ext cx="2333490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施策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4610899" y="1831086"/>
            <a:ext cx="1060677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状況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5671577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Apr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614888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May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662618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Jun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710349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Jul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758079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Aug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805810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Sep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853540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Oct</a:t>
            </a:r>
            <a:endParaRPr lang="en-US" sz="950" dirty="0"/>
          </a:p>
        </p:txBody>
      </p:sp>
      <p:sp>
        <p:nvSpPr>
          <p:cNvPr id="42" name="Text 40"/>
          <p:cNvSpPr/>
          <p:nvPr/>
        </p:nvSpPr>
        <p:spPr>
          <a:xfrm>
            <a:off x="9012711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Nov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9490016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Dec</a:t>
            </a:r>
            <a:endParaRPr lang="en-US" sz="950" dirty="0"/>
          </a:p>
        </p:txBody>
      </p:sp>
      <p:sp>
        <p:nvSpPr>
          <p:cNvPr id="44" name="Text 42"/>
          <p:cNvSpPr/>
          <p:nvPr/>
        </p:nvSpPr>
        <p:spPr>
          <a:xfrm>
            <a:off x="9967320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Jan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10444625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Feb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10921930" y="1831086"/>
            <a:ext cx="477305" cy="4184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2277409" y="2249561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Standardize contracts and pricing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4752618" y="2501581"/>
            <a:ext cx="777240" cy="201168"/>
          </a:xfrm>
          <a:prstGeom prst="roundRect">
            <a:avLst/>
          </a:prstGeom>
          <a:solidFill>
            <a:srgbClr val="EAF5EC"/>
          </a:solidFill>
          <a:ln w="9525">
            <a:solidFill>
              <a:srgbClr val="2C8A3E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752618" y="2501581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8A3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Done</a:t>
            </a:r>
            <a:endParaRPr lang="en-US" sz="900" dirty="0"/>
          </a:p>
        </p:txBody>
      </p:sp>
      <p:sp>
        <p:nvSpPr>
          <p:cNvPr id="50" name="Shape 48"/>
          <p:cNvSpPr/>
          <p:nvPr/>
        </p:nvSpPr>
        <p:spPr>
          <a:xfrm>
            <a:off x="5690669" y="2404707"/>
            <a:ext cx="1393730" cy="394917"/>
          </a:xfrm>
          <a:prstGeom prst="roundRect">
            <a:avLst/>
          </a:prstGeom>
          <a:solidFill>
            <a:srgbClr val="5BB56C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5690669" y="2404707"/>
            <a:ext cx="1393730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Standardize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2277409" y="2954769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acquisition, region 2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4752618" y="3206789"/>
            <a:ext cx="777240" cy="201168"/>
          </a:xfrm>
          <a:prstGeom prst="roundRect">
            <a:avLst/>
          </a:prstGeom>
          <a:solidFill>
            <a:srgbClr val="E8EFFC"/>
          </a:solidFill>
          <a:ln w="9525">
            <a:solidFill>
              <a:srgbClr val="2563EB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752618" y="3206789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Running</a:t>
            </a:r>
            <a:endParaRPr lang="en-US" sz="900" dirty="0"/>
          </a:p>
        </p:txBody>
      </p:sp>
      <p:sp>
        <p:nvSpPr>
          <p:cNvPr id="55" name="Shape 53"/>
          <p:cNvSpPr/>
          <p:nvPr/>
        </p:nvSpPr>
        <p:spPr>
          <a:xfrm>
            <a:off x="7122583" y="3109915"/>
            <a:ext cx="2825645" cy="394917"/>
          </a:xfrm>
          <a:prstGeom prst="roundRect">
            <a:avLst/>
          </a:prstGeom>
          <a:solidFill>
            <a:srgbClr val="5B8DEF"/>
          </a:solidFill>
          <a:ln>
            <a:noFill/>
          </a:ln>
        </p:spPr>
      </p:sp>
      <p:sp>
        <p:nvSpPr>
          <p:cNvPr id="56" name="Text 54"/>
          <p:cNvSpPr/>
          <p:nvPr/>
        </p:nvSpPr>
        <p:spPr>
          <a:xfrm>
            <a:off x="7122583" y="3109915"/>
            <a:ext cx="282564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Acquisition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2277409" y="3659977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 portal v2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4752618" y="3911998"/>
            <a:ext cx="777240" cy="201168"/>
          </a:xfrm>
          <a:prstGeom prst="roundRect">
            <a:avLst/>
          </a:prstGeom>
          <a:solidFill>
            <a:srgbClr val="EAF5EC"/>
          </a:solidFill>
          <a:ln w="9525">
            <a:solidFill>
              <a:srgbClr val="2C8A3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752618" y="3911998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C8A3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Done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5690669" y="3815123"/>
            <a:ext cx="1871035" cy="394917"/>
          </a:xfrm>
          <a:prstGeom prst="roundRect">
            <a:avLst/>
          </a:prstGeom>
          <a:solidFill>
            <a:srgbClr val="5BB56C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5690669" y="3815123"/>
            <a:ext cx="187103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v2</a:t>
            </a:r>
            <a:endParaRPr lang="en-US" sz="850" dirty="0"/>
          </a:p>
        </p:txBody>
      </p:sp>
      <p:sp>
        <p:nvSpPr>
          <p:cNvPr id="62" name="Text 60"/>
          <p:cNvSpPr/>
          <p:nvPr/>
        </p:nvSpPr>
        <p:spPr>
          <a:xfrm>
            <a:off x="2277409" y="4365186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Automated billing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4752618" y="4617206"/>
            <a:ext cx="777240" cy="201168"/>
          </a:xfrm>
          <a:prstGeom prst="roundRect">
            <a:avLst/>
          </a:prstGeom>
          <a:solidFill>
            <a:srgbClr val="E8EFFC"/>
          </a:solidFill>
          <a:ln w="9525">
            <a:solidFill>
              <a:srgbClr val="2563EB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4752618" y="4617206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Running</a:t>
            </a:r>
            <a:endParaRPr lang="en-US" sz="900" dirty="0"/>
          </a:p>
        </p:txBody>
      </p:sp>
      <p:sp>
        <p:nvSpPr>
          <p:cNvPr id="65" name="Shape 63"/>
          <p:cNvSpPr/>
          <p:nvPr/>
        </p:nvSpPr>
        <p:spPr>
          <a:xfrm>
            <a:off x="7599888" y="4520331"/>
            <a:ext cx="1871035" cy="394917"/>
          </a:xfrm>
          <a:prstGeom prst="roundRect">
            <a:avLst/>
          </a:prstGeom>
          <a:solidFill>
            <a:srgbClr val="5B8DEF"/>
          </a:solidFill>
          <a:ln>
            <a:noFill/>
          </a:ln>
        </p:spPr>
      </p:sp>
      <p:sp>
        <p:nvSpPr>
          <p:cNvPr id="66" name="Text 64"/>
          <p:cNvSpPr/>
          <p:nvPr/>
        </p:nvSpPr>
        <p:spPr>
          <a:xfrm>
            <a:off x="7599888" y="4520331"/>
            <a:ext cx="187103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Automation</a:t>
            </a:r>
            <a:endParaRPr lang="en-US" sz="850" dirty="0"/>
          </a:p>
        </p:txBody>
      </p:sp>
      <p:sp>
        <p:nvSpPr>
          <p:cNvPr id="67" name="Text 65"/>
          <p:cNvSpPr/>
          <p:nvPr/>
        </p:nvSpPr>
        <p:spPr>
          <a:xfrm>
            <a:off x="2277409" y="5070394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Joint runs with partners</a:t>
            </a:r>
            <a:endParaRPr lang="en-US" sz="1050" dirty="0"/>
          </a:p>
        </p:txBody>
      </p:sp>
      <p:sp>
        <p:nvSpPr>
          <p:cNvPr id="68" name="Shape 66"/>
          <p:cNvSpPr/>
          <p:nvPr/>
        </p:nvSpPr>
        <p:spPr>
          <a:xfrm>
            <a:off x="4752618" y="5322414"/>
            <a:ext cx="777240" cy="201168"/>
          </a:xfrm>
          <a:prstGeom prst="roundRect">
            <a:avLst/>
          </a:prstGeom>
          <a:solidFill>
            <a:srgbClr val="E8EFFC"/>
          </a:solidFill>
          <a:ln w="9525">
            <a:solidFill>
              <a:srgbClr val="2563EB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4752618" y="5322414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Running</a:t>
            </a:r>
            <a:endParaRPr lang="en-US" sz="900" dirty="0"/>
          </a:p>
        </p:txBody>
      </p:sp>
      <p:sp>
        <p:nvSpPr>
          <p:cNvPr id="70" name="Shape 68"/>
          <p:cNvSpPr/>
          <p:nvPr/>
        </p:nvSpPr>
        <p:spPr>
          <a:xfrm>
            <a:off x="7122583" y="5225540"/>
            <a:ext cx="3302950" cy="394917"/>
          </a:xfrm>
          <a:prstGeom prst="roundRect">
            <a:avLst/>
          </a:prstGeom>
          <a:solidFill>
            <a:srgbClr val="5B8DEF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7122583" y="5225540"/>
            <a:ext cx="3302950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Joint runs</a:t>
            </a:r>
            <a:endParaRPr lang="en-US" sz="850" dirty="0"/>
          </a:p>
        </p:txBody>
      </p:sp>
      <p:sp>
        <p:nvSpPr>
          <p:cNvPr id="72" name="Text 70"/>
          <p:cNvSpPr/>
          <p:nvPr/>
        </p:nvSpPr>
        <p:spPr>
          <a:xfrm>
            <a:off x="2277409" y="5775602"/>
            <a:ext cx="2333490" cy="7052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Routing plan, region 2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4752618" y="6027622"/>
            <a:ext cx="777240" cy="201168"/>
          </a:xfrm>
          <a:prstGeom prst="roundRect">
            <a:avLst/>
          </a:prstGeom>
          <a:solidFill>
            <a:srgbClr val="F3F4F6"/>
          </a:solidFill>
          <a:ln w="9525">
            <a:solidFill>
              <a:srgbClr val="6B7280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4752618" y="6027622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Planned</a:t>
            </a:r>
            <a:endParaRPr lang="en-US" sz="900" dirty="0"/>
          </a:p>
        </p:txBody>
      </p:sp>
      <p:sp>
        <p:nvSpPr>
          <p:cNvPr id="75" name="Shape 73"/>
          <p:cNvSpPr/>
          <p:nvPr/>
        </p:nvSpPr>
        <p:spPr>
          <a:xfrm>
            <a:off x="9509108" y="5930748"/>
            <a:ext cx="1871035" cy="394917"/>
          </a:xfrm>
          <a:prstGeom prst="roundRect">
            <a:avLst/>
          </a:prstGeom>
          <a:solidFill>
            <a:srgbClr val="9CA3AF"/>
          </a:solidFill>
          <a:ln>
            <a:noFill/>
          </a:ln>
        </p:spPr>
      </p:sp>
      <p:sp>
        <p:nvSpPr>
          <p:cNvPr id="76" name="Text 74"/>
          <p:cNvSpPr/>
          <p:nvPr/>
        </p:nvSpPr>
        <p:spPr>
          <a:xfrm>
            <a:off x="9509108" y="5930748"/>
            <a:ext cx="1871035" cy="3949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</a:t>
            </a:r>
            <a:endParaRPr lang="en-US" sz="850" dirty="0"/>
          </a:p>
        </p:txBody>
      </p:sp>
      <p:sp>
        <p:nvSpPr>
          <p:cNvPr id="77" name="Shape 75"/>
          <p:cNvSpPr/>
          <p:nvPr/>
        </p:nvSpPr>
        <p:spPr>
          <a:xfrm>
            <a:off x="8535406" y="1893857"/>
            <a:ext cx="0" cy="4586953"/>
          </a:xfrm>
          <a:prstGeom prst="line">
            <a:avLst/>
          </a:prstGeom>
          <a:noFill/>
          <a:ln w="15875">
            <a:solidFill>
              <a:srgbClr val="DC2626"/>
            </a:solidFill>
            <a:prstDash val="dash"/>
          </a:ln>
        </p:spPr>
      </p:sp>
      <p:sp>
        <p:nvSpPr>
          <p:cNvPr id="78" name="Text 76"/>
          <p:cNvSpPr/>
          <p:nvPr/>
        </p:nvSpPr>
        <p:spPr>
          <a:xfrm>
            <a:off x="8215366" y="1831086"/>
            <a:ext cx="640080" cy="23016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91C1C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Now</a:t>
            </a:r>
            <a:endParaRPr lang="en-US" sz="850" dirty="0"/>
          </a:p>
        </p:txBody>
      </p:sp>
      <p:sp>
        <p:nvSpPr>
          <p:cNvPr id="79" name="Shape 77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80" name="Shape 78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81" name="Shape 79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83" name="Shape 81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85" name="Shape 83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6" name="Text 84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87" name="Shape 85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89" name="Text 8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5 SWOT — Strong on punctuality and forecasting, weak on awarenes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3-5 SWOT — Strong on punctuality and forecasting, weak on awareness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3-5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SWOT — Strong on punctuality and forecasting, weak on awareness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1428867" y="1364742"/>
            <a:ext cx="4913559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Positive factors</a:t>
            </a:r>
            <a:endParaRPr lang="en-US" sz="1440" dirty="0"/>
          </a:p>
        </p:txBody>
      </p:sp>
      <p:sp>
        <p:nvSpPr>
          <p:cNvPr id="6" name="Text 4"/>
          <p:cNvSpPr/>
          <p:nvPr/>
        </p:nvSpPr>
        <p:spPr>
          <a:xfrm>
            <a:off x="6485676" y="1364742"/>
            <a:ext cx="4913559" cy="383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Negative factors</a:t>
            </a:r>
            <a:endParaRPr lang="en-US" sz="1440" dirty="0"/>
          </a:p>
        </p:txBody>
      </p:sp>
      <p:sp>
        <p:nvSpPr>
          <p:cNvPr id="7" name="Text 5"/>
          <p:cNvSpPr/>
          <p:nvPr/>
        </p:nvSpPr>
        <p:spPr>
          <a:xfrm>
            <a:off x="792460" y="1854515"/>
            <a:ext cx="530339" cy="22415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Internal</a:t>
            </a:r>
            <a:endParaRPr lang="en-US" sz="1440" dirty="0"/>
          </a:p>
        </p:txBody>
      </p:sp>
      <p:sp>
        <p:nvSpPr>
          <p:cNvPr id="8" name="Text 6"/>
          <p:cNvSpPr/>
          <p:nvPr/>
        </p:nvSpPr>
        <p:spPr>
          <a:xfrm>
            <a:off x="792460" y="4239287"/>
            <a:ext cx="530339" cy="22415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External</a:t>
            </a:r>
            <a:endParaRPr lang="en-US" sz="1440" dirty="0"/>
          </a:p>
        </p:txBody>
      </p:sp>
      <p:sp>
        <p:nvSpPr>
          <p:cNvPr id="9" name="Shape 7"/>
          <p:cNvSpPr/>
          <p:nvPr/>
        </p:nvSpPr>
        <p:spPr>
          <a:xfrm>
            <a:off x="1428867" y="1854515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EEF5F2"/>
          </a:solidFill>
          <a:ln w="12700">
            <a:solidFill>
              <a:srgbClr val="2E7D5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28867" y="1854515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2E7D5B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1699112" y="2000214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2E7D5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1699112" y="2000214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</a:t>
            </a:r>
            <a:endParaRPr lang="en-US" sz="2070" dirty="0"/>
          </a:p>
        </p:txBody>
      </p:sp>
      <p:sp>
        <p:nvSpPr>
          <p:cNvPr id="13" name="Text 11"/>
          <p:cNvSpPr/>
          <p:nvPr/>
        </p:nvSpPr>
        <p:spPr>
          <a:xfrm>
            <a:off x="2296052" y="2000214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2E7D5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Strengths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1699112" y="2550508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Load factor 82% via forecasting (industry 65%)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On-time arrival 98.5%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Kanto network with 24 drivers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85676" y="1854515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F9F1EE"/>
          </a:solidFill>
          <a:ln w="12700">
            <a:solidFill>
              <a:srgbClr val="B350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85676" y="1854515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B3502E"/>
          </a:solidFill>
          <a:ln>
            <a:noFill/>
          </a:ln>
        </p:spPr>
      </p:sp>
      <p:sp>
        <p:nvSpPr>
          <p:cNvPr id="17" name="Shape 15"/>
          <p:cNvSpPr/>
          <p:nvPr/>
        </p:nvSpPr>
        <p:spPr>
          <a:xfrm>
            <a:off x="6755922" y="2000214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B3502E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755922" y="2000214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</a:t>
            </a:r>
            <a:endParaRPr lang="en-US" sz="2070" dirty="0"/>
          </a:p>
        </p:txBody>
      </p:sp>
      <p:sp>
        <p:nvSpPr>
          <p:cNvPr id="19" name="Text 17"/>
          <p:cNvSpPr/>
          <p:nvPr/>
        </p:nvSpPr>
        <p:spPr>
          <a:xfrm>
            <a:off x="7352861" y="2000214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B3502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Weaknesses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6755922" y="2550508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Low awareness outside the region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Four salespeople, mostly referrals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Shipper portal is still minimal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1428867" y="4239287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EEF3F8"/>
          </a:solidFill>
          <a:ln w="12700">
            <a:solidFill>
              <a:srgbClr val="2F6EA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428867" y="4239287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2F6EA8"/>
          </a:solidFill>
          <a:ln>
            <a:noFill/>
          </a:ln>
        </p:spPr>
      </p:sp>
      <p:sp>
        <p:nvSpPr>
          <p:cNvPr id="23" name="Shape 21"/>
          <p:cNvSpPr/>
          <p:nvPr/>
        </p:nvSpPr>
        <p:spPr>
          <a:xfrm>
            <a:off x="1699112" y="4384986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2F6EA8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1699112" y="4384986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</a:t>
            </a:r>
            <a:endParaRPr lang="en-US" sz="2070" dirty="0"/>
          </a:p>
        </p:txBody>
      </p:sp>
      <p:sp>
        <p:nvSpPr>
          <p:cNvPr id="25" name="Text 23"/>
          <p:cNvSpPr/>
          <p:nvPr/>
        </p:nvSpPr>
        <p:spPr>
          <a:xfrm>
            <a:off x="2296052" y="4384986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2F6EA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Opportunities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1699112" y="4935280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Carrier price rises push shippers to choose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Mid-sized companies outsource scheduled routes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More municipal shared-delivery pilots</a:t>
            </a:r>
            <a:endParaRPr lang="en-US" sz="1450" dirty="0"/>
          </a:p>
        </p:txBody>
      </p:sp>
      <p:sp>
        <p:nvSpPr>
          <p:cNvPr id="27" name="Shape 25"/>
          <p:cNvSpPr/>
          <p:nvPr/>
        </p:nvSpPr>
        <p:spPr>
          <a:xfrm>
            <a:off x="6485676" y="4239287"/>
            <a:ext cx="4913559" cy="2241523"/>
          </a:xfrm>
          <a:prstGeom prst="roundRect">
            <a:avLst>
              <a:gd name="adj" fmla="val 5000"/>
            </a:avLst>
          </a:prstGeom>
          <a:solidFill>
            <a:srgbClr val="F2F3F4"/>
          </a:solidFill>
          <a:ln w="12700">
            <a:solidFill>
              <a:srgbClr val="5B647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85676" y="4239287"/>
            <a:ext cx="4913559" cy="67246"/>
          </a:xfrm>
          <a:prstGeom prst="roundRect">
            <a:avLst>
              <a:gd name="adj" fmla="val 66666"/>
            </a:avLst>
          </a:prstGeom>
          <a:solidFill>
            <a:srgbClr val="5B6472"/>
          </a:solidFill>
          <a:ln>
            <a:noFill/>
          </a:ln>
        </p:spPr>
      </p:sp>
      <p:sp>
        <p:nvSpPr>
          <p:cNvPr id="29" name="Shape 27"/>
          <p:cNvSpPr/>
          <p:nvPr/>
        </p:nvSpPr>
        <p:spPr>
          <a:xfrm>
            <a:off x="6755922" y="4384986"/>
            <a:ext cx="448305" cy="448305"/>
          </a:xfrm>
          <a:prstGeom prst="roundRect">
            <a:avLst>
              <a:gd name="adj" fmla="val 24000"/>
            </a:avLst>
          </a:prstGeom>
          <a:solidFill>
            <a:srgbClr val="5B6472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755922" y="4384986"/>
            <a:ext cx="448305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7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</a:t>
            </a:r>
            <a:endParaRPr lang="en-US" sz="2070" dirty="0"/>
          </a:p>
        </p:txBody>
      </p:sp>
      <p:sp>
        <p:nvSpPr>
          <p:cNvPr id="31" name="Text 29"/>
          <p:cNvSpPr/>
          <p:nvPr/>
        </p:nvSpPr>
        <p:spPr>
          <a:xfrm>
            <a:off x="7352861" y="4384986"/>
            <a:ext cx="3776128" cy="4483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50" b="1" dirty="0">
                <a:solidFill>
                  <a:srgbClr val="5B647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Threats</a:t>
            </a:r>
            <a:endParaRPr lang="en-US" sz="1750" dirty="0"/>
          </a:p>
        </p:txBody>
      </p:sp>
      <p:sp>
        <p:nvSpPr>
          <p:cNvPr id="32" name="Text 30"/>
          <p:cNvSpPr/>
          <p:nvPr/>
        </p:nvSpPr>
        <p:spPr>
          <a:xfrm>
            <a:off x="6755922" y="4935280"/>
            <a:ext cx="4373068" cy="13998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Majors entering regional delivery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Fuel and labor costs rising</a:t>
            </a:r>
            <a:endParaRPr lang="en-US" sz="1450" dirty="0"/>
          </a:p>
          <a:p>
            <a:pPr algn="l" indent="0" marL="0">
              <a:lnSpc>
                <a:spcPts val="1856"/>
              </a:lnSpc>
              <a:buNone/>
            </a:pPr>
            <a:r>
              <a:rPr lang="en-US" sz="145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• Low prices from new platforms</a:t>
            </a:r>
            <a:endParaRPr lang="en-US" sz="1450" dirty="0"/>
          </a:p>
        </p:txBody>
      </p:sp>
      <p:sp>
        <p:nvSpPr>
          <p:cNvPr id="33" name="Shape 3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4" name="Shape 3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35" name="Shape 3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37" name="Shape 3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39" name="Shape 37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0" name="Text 3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41" name="Shape 39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43" name="Text 4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6 Where delays happen | Area × time of da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3-6 Where delays happen | Area × time of day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3-6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Where delays happen | Area × time of day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706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Delays cluster in the city center in the morning and evening, and at the port early. Fix the routing there first</a:t>
            </a:r>
            <a:endParaRPr lang="en-US" sz="1690" dirty="0"/>
          </a:p>
        </p:txBody>
      </p:sp>
      <p:sp>
        <p:nvSpPr>
          <p:cNvPr id="6" name="Shape 4"/>
          <p:cNvSpPr/>
          <p:nvPr/>
        </p:nvSpPr>
        <p:spPr>
          <a:xfrm>
            <a:off x="2277409" y="2139696"/>
            <a:ext cx="9121826" cy="303878"/>
          </a:xfrm>
          <a:prstGeom prst="roundRect">
            <a:avLst>
              <a:gd name="adj" fmla="val 9027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2277409" y="2139696"/>
            <a:ext cx="9121826" cy="3038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Time of day</a:t>
            </a:r>
            <a:endParaRPr lang="en-US" sz="1380" dirty="0"/>
          </a:p>
        </p:txBody>
      </p:sp>
      <p:sp>
        <p:nvSpPr>
          <p:cNvPr id="8" name="Shape 6"/>
          <p:cNvSpPr/>
          <p:nvPr/>
        </p:nvSpPr>
        <p:spPr>
          <a:xfrm>
            <a:off x="792460" y="2139696"/>
            <a:ext cx="1484948" cy="737989"/>
          </a:xfrm>
          <a:prstGeom prst="roundRect">
            <a:avLst>
              <a:gd name="adj" fmla="val 3717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792460" y="2139696"/>
            <a:ext cx="1484948" cy="7379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8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Area</a:t>
            </a:r>
            <a:endParaRPr lang="en-US" sz="1380" dirty="0"/>
          </a:p>
        </p:txBody>
      </p:sp>
      <p:sp>
        <p:nvSpPr>
          <p:cNvPr id="10" name="Shape 8"/>
          <p:cNvSpPr/>
          <p:nvPr/>
        </p:nvSpPr>
        <p:spPr>
          <a:xfrm>
            <a:off x="2277409" y="2443574"/>
            <a:ext cx="1520304" cy="434111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277409" y="2443574"/>
            <a:ext cx="1520304" cy="434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Early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3797713" y="2443574"/>
            <a:ext cx="1520304" cy="434111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797713" y="2443574"/>
            <a:ext cx="1520304" cy="434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Morning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318017" y="2443574"/>
            <a:ext cx="1520304" cy="434111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18017" y="2443574"/>
            <a:ext cx="1520304" cy="434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Noon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838322" y="2443574"/>
            <a:ext cx="1520304" cy="434111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38322" y="2443574"/>
            <a:ext cx="1520304" cy="434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Afternoon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358626" y="2443574"/>
            <a:ext cx="1520304" cy="434111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58626" y="2443574"/>
            <a:ext cx="1520304" cy="434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Evening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9878931" y="2443574"/>
            <a:ext cx="1520304" cy="434111"/>
          </a:xfrm>
          <a:prstGeom prst="rect">
            <a:avLst/>
          </a:prstGeom>
          <a:solidFill>
            <a:srgbClr val="24A9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878931" y="2443574"/>
            <a:ext cx="1520304" cy="434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Night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92460" y="2877685"/>
            <a:ext cx="1484948" cy="611137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92460" y="2877685"/>
            <a:ext cx="1484948" cy="611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City center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792460" y="3488822"/>
            <a:ext cx="1484948" cy="611137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2460" y="3488822"/>
            <a:ext cx="1484948" cy="611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Suburbs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92460" y="4099959"/>
            <a:ext cx="1484948" cy="611137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92460" y="4099959"/>
            <a:ext cx="1484948" cy="611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Industrial park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792460" y="4711096"/>
            <a:ext cx="1484948" cy="611137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92460" y="4711096"/>
            <a:ext cx="1484948" cy="611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Port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792460" y="5322233"/>
            <a:ext cx="1484948" cy="611137"/>
          </a:xfrm>
          <a:prstGeom prst="rect">
            <a:avLst/>
          </a:prstGeom>
          <a:solidFill>
            <a:srgbClr val="DBF1F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92460" y="5322233"/>
            <a:ext cx="1484948" cy="6111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Mountains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2277409" y="2877685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797713" y="2877685"/>
            <a:ext cx="1520304" cy="611137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318017" y="2877685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838322" y="2877685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358626" y="2877685"/>
            <a:ext cx="1520304" cy="611137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878931" y="2877685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277409" y="3488822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797713" y="3488822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318017" y="3488822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838322" y="3488822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358626" y="3488822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878931" y="3488822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277409" y="4099959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797713" y="4099959"/>
            <a:ext cx="1520304" cy="611137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318017" y="4099959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38322" y="4099959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358626" y="4099959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878931" y="4099959"/>
            <a:ext cx="1520304" cy="611137"/>
          </a:xfrm>
          <a:prstGeom prst="rect">
            <a:avLst/>
          </a:prstGeom>
          <a:solidFill>
            <a:srgbClr val="E6F5F4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77409" y="4711096"/>
            <a:ext cx="1520304" cy="611137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797713" y="4711096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318017" y="4711096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838322" y="4711096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8358626" y="4711096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9878931" y="4711096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2277409" y="5322233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797713" y="5322233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5318017" y="5322233"/>
            <a:ext cx="1520304" cy="611137"/>
          </a:xfrm>
          <a:prstGeom prst="rect">
            <a:avLst/>
          </a:prstGeom>
          <a:solidFill>
            <a:srgbClr val="A0DAD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6838322" y="5322233"/>
            <a:ext cx="1520304" cy="611137"/>
          </a:xfrm>
          <a:prstGeom prst="rect">
            <a:avLst/>
          </a:prstGeom>
          <a:solidFill>
            <a:srgbClr val="5ABEB8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358626" y="5322233"/>
            <a:ext cx="1520304" cy="611137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878931" y="5322233"/>
            <a:ext cx="1520304" cy="611137"/>
          </a:xfrm>
          <a:prstGeom prst="rect">
            <a:avLst/>
          </a:prstGeom>
          <a:solidFill>
            <a:srgbClr val="14A39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792460" y="6041898"/>
            <a:ext cx="861988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3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Likelihood of delay (light → dark)</a:t>
            </a:r>
            <a:endParaRPr lang="en-US" sz="1130" dirty="0"/>
          </a:p>
        </p:txBody>
      </p:sp>
      <p:sp>
        <p:nvSpPr>
          <p:cNvPr id="63" name="Shape 61"/>
          <p:cNvSpPr/>
          <p:nvPr/>
        </p:nvSpPr>
        <p:spPr>
          <a:xfrm>
            <a:off x="9595220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E6F5F4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9522068" y="6279642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Low</a:t>
            </a:r>
            <a:endParaRPr lang="en-US" sz="880" dirty="0"/>
          </a:p>
        </p:txBody>
      </p:sp>
      <p:sp>
        <p:nvSpPr>
          <p:cNvPr id="65" name="Shape 63"/>
          <p:cNvSpPr/>
          <p:nvPr/>
        </p:nvSpPr>
        <p:spPr>
          <a:xfrm>
            <a:off x="10015844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A0DAD6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9942692" y="6279642"/>
            <a:ext cx="329184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Mid</a:t>
            </a:r>
            <a:endParaRPr lang="en-US" sz="880" dirty="0"/>
          </a:p>
        </p:txBody>
      </p:sp>
      <p:sp>
        <p:nvSpPr>
          <p:cNvPr id="67" name="Shape 65"/>
          <p:cNvSpPr/>
          <p:nvPr/>
        </p:nvSpPr>
        <p:spPr>
          <a:xfrm>
            <a:off x="10441799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5ABEB8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0363316" y="6279642"/>
            <a:ext cx="33984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High</a:t>
            </a:r>
            <a:endParaRPr lang="en-US" sz="880" dirty="0"/>
          </a:p>
        </p:txBody>
      </p:sp>
      <p:sp>
        <p:nvSpPr>
          <p:cNvPr id="69" name="Shape 67"/>
          <p:cNvSpPr/>
          <p:nvPr/>
        </p:nvSpPr>
        <p:spPr>
          <a:xfrm>
            <a:off x="11005478" y="6060186"/>
            <a:ext cx="182880" cy="182880"/>
          </a:xfrm>
          <a:prstGeom prst="roundRect">
            <a:avLst>
              <a:gd name="adj" fmla="val 10000"/>
            </a:avLst>
          </a:prstGeom>
          <a:solidFill>
            <a:srgbClr val="14A39A"/>
          </a:solidFill>
          <a:ln w="6350">
            <a:solidFill>
              <a:srgbClr val="80CDC8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10794602" y="6279642"/>
            <a:ext cx="604633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64748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high</a:t>
            </a:r>
            <a:endParaRPr lang="en-US" sz="880" dirty="0"/>
          </a:p>
        </p:txBody>
      </p:sp>
      <p:sp>
        <p:nvSpPr>
          <p:cNvPr id="71" name="Shape 69"/>
          <p:cNvSpPr/>
          <p:nvPr/>
        </p:nvSpPr>
        <p:spPr>
          <a:xfrm>
            <a:off x="3797713" y="2877685"/>
            <a:ext cx="6081218" cy="611137"/>
          </a:xfrm>
          <a:prstGeom prst="roundRect">
            <a:avLst>
              <a:gd name="adj" fmla="val 4489"/>
            </a:avLst>
          </a:prstGeom>
          <a:ln w="34925">
            <a:solidFill>
              <a:srgbClr val="E8A10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5466722" y="3333374"/>
            <a:ext cx="2743200" cy="310896"/>
          </a:xfrm>
          <a:prstGeom prst="roundRect">
            <a:avLst>
              <a:gd name="adj" fmla="val 50000"/>
            </a:avLst>
          </a:prstGeom>
          <a:solidFill>
            <a:srgbClr val="E8A100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5466722" y="3333374"/>
            <a:ext cx="27432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◎ Fix the daytime city runs first</a:t>
            </a:r>
            <a:endParaRPr lang="en-US" sz="1130" dirty="0"/>
          </a:p>
        </p:txBody>
      </p:sp>
      <p:sp>
        <p:nvSpPr>
          <p:cNvPr id="74" name="Shape 72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75" name="Shape 73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76" name="Shape 74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78" name="Shape 76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80" name="Shape 78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82" name="Shape 80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84" name="Text 82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-7 Risks and opportunities — Probability × impac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3-7 Risks and opportunities — Probability × impact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3-7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Risks and opportunities — Probability × impact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Fuel and labor cost increases are likely and material. Price clauses cover them</a:t>
            </a:r>
            <a:endParaRPr lang="en-US" sz="1690" dirty="0"/>
          </a:p>
        </p:txBody>
      </p:sp>
      <p:sp>
        <p:nvSpPr>
          <p:cNvPr id="6" name="Shape 4"/>
          <p:cNvSpPr/>
          <p:nvPr/>
        </p:nvSpPr>
        <p:spPr>
          <a:xfrm>
            <a:off x="2045188" y="1831086"/>
            <a:ext cx="4050659" cy="292608"/>
          </a:xfrm>
          <a:prstGeom prst="rect">
            <a:avLst/>
          </a:prstGeom>
          <a:solidFill>
            <a:srgbClr val="E0F3F2"/>
          </a:solidFill>
          <a:ln w="12700">
            <a:solidFill>
              <a:srgbClr val="E0F3F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045188" y="1831086"/>
            <a:ext cx="4050659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Threats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095848" y="1831086"/>
            <a:ext cx="4050659" cy="292608"/>
          </a:xfrm>
          <a:prstGeom prst="rect">
            <a:avLst/>
          </a:prstGeom>
          <a:solidFill>
            <a:srgbClr val="E0F3F2"/>
          </a:solidFill>
          <a:ln w="12700">
            <a:solidFill>
              <a:srgbClr val="E0F3F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95848" y="1831086"/>
            <a:ext cx="4050659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Opportunities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 rot="16200000">
            <a:off x="792460" y="2155698"/>
            <a:ext cx="256032" cy="3337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Probability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 rot="16200000">
            <a:off x="11143203" y="2155698"/>
            <a:ext cx="256032" cy="3337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Probability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48492" y="2155698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high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90%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48492" y="2823114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High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70%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048492" y="3490530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Medium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50%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048492" y="4157946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Low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30%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48492" y="4825362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low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10%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183083" y="2155698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high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90%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183083" y="2823114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High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70%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183083" y="3490530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Medium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50%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183083" y="4157946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Low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30%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183083" y="4825362"/>
            <a:ext cx="960120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low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10%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045188" y="2155698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045188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2855320" y="2155698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855320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0.09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665452" y="2155698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65452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0.18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475584" y="2155698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475584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0.36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285716" y="2155698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85716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0.72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095848" y="2155698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095848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0.72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905979" y="2155698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905979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0.36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716111" y="2155698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716111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0.18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8526243" y="2155698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526243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0.09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9336375" y="2155698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336375" y="2155698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2045188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045188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855320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855320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0.07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3665452" y="2823114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665452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0.14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4475584" y="2823114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4475584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0.28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5285716" y="2823114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285716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0.56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6095848" y="2823114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095848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0.56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6905979" y="2823114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905979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0.28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7716111" y="2823114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716111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0.14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8526243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526243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0.07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9336375" y="2823114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9336375" y="2823114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2045188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045188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2855320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2855320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3665452" y="3490530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3665452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0.10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4475584" y="3490530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4475584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0.20</a:t>
            </a:r>
            <a:endParaRPr lang="en-US" sz="1200" dirty="0"/>
          </a:p>
        </p:txBody>
      </p:sp>
      <p:sp>
        <p:nvSpPr>
          <p:cNvPr id="70" name="Shape 68"/>
          <p:cNvSpPr/>
          <p:nvPr/>
        </p:nvSpPr>
        <p:spPr>
          <a:xfrm>
            <a:off x="5285716" y="3490530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5285716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0.40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6095848" y="3490530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6095848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0.40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6905979" y="3490530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6905979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0.20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7716111" y="3490530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7716111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0.10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8526243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526243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9336375" y="3490530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9336375" y="3490530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82" name="Shape 80"/>
          <p:cNvSpPr/>
          <p:nvPr/>
        </p:nvSpPr>
        <p:spPr>
          <a:xfrm>
            <a:off x="2045188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2045188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84" name="Shape 82"/>
          <p:cNvSpPr/>
          <p:nvPr/>
        </p:nvSpPr>
        <p:spPr>
          <a:xfrm>
            <a:off x="2855320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2855320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3665452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3665452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0.06</a:t>
            </a:r>
            <a:endParaRPr lang="en-US" sz="1200" dirty="0"/>
          </a:p>
        </p:txBody>
      </p:sp>
      <p:sp>
        <p:nvSpPr>
          <p:cNvPr id="88" name="Shape 86"/>
          <p:cNvSpPr/>
          <p:nvPr/>
        </p:nvSpPr>
        <p:spPr>
          <a:xfrm>
            <a:off x="4475584" y="4157946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4475584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0.12</a:t>
            </a:r>
            <a:endParaRPr lang="en-US" sz="1200" dirty="0"/>
          </a:p>
        </p:txBody>
      </p:sp>
      <p:sp>
        <p:nvSpPr>
          <p:cNvPr id="90" name="Shape 88"/>
          <p:cNvSpPr/>
          <p:nvPr/>
        </p:nvSpPr>
        <p:spPr>
          <a:xfrm>
            <a:off x="5285716" y="4157946"/>
            <a:ext cx="810132" cy="667416"/>
          </a:xfrm>
          <a:prstGeom prst="rect">
            <a:avLst/>
          </a:prstGeom>
          <a:solidFill>
            <a:srgbClr val="7A3B38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5285716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0.24</a:t>
            </a:r>
            <a:endParaRPr lang="en-US" sz="1200" dirty="0"/>
          </a:p>
        </p:txBody>
      </p:sp>
      <p:sp>
        <p:nvSpPr>
          <p:cNvPr id="92" name="Shape 90"/>
          <p:cNvSpPr/>
          <p:nvPr/>
        </p:nvSpPr>
        <p:spPr>
          <a:xfrm>
            <a:off x="6095848" y="4157946"/>
            <a:ext cx="810132" cy="667416"/>
          </a:xfrm>
          <a:prstGeom prst="rect">
            <a:avLst/>
          </a:prstGeom>
          <a:solidFill>
            <a:srgbClr val="0E7D4E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6095848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0.24</a:t>
            </a:r>
            <a:endParaRPr lang="en-US" sz="1200" dirty="0"/>
          </a:p>
        </p:txBody>
      </p:sp>
      <p:sp>
        <p:nvSpPr>
          <p:cNvPr id="94" name="Shape 92"/>
          <p:cNvSpPr/>
          <p:nvPr/>
        </p:nvSpPr>
        <p:spPr>
          <a:xfrm>
            <a:off x="6905979" y="4157946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6905979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0.12</a:t>
            </a:r>
            <a:endParaRPr lang="en-US" sz="1200" dirty="0"/>
          </a:p>
        </p:txBody>
      </p:sp>
      <p:sp>
        <p:nvSpPr>
          <p:cNvPr id="96" name="Shape 94"/>
          <p:cNvSpPr/>
          <p:nvPr/>
        </p:nvSpPr>
        <p:spPr>
          <a:xfrm>
            <a:off x="7716111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7716111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0.06</a:t>
            </a:r>
            <a:endParaRPr lang="en-US" sz="1200" dirty="0"/>
          </a:p>
        </p:txBody>
      </p:sp>
      <p:sp>
        <p:nvSpPr>
          <p:cNvPr id="98" name="Shape 96"/>
          <p:cNvSpPr/>
          <p:nvPr/>
        </p:nvSpPr>
        <p:spPr>
          <a:xfrm>
            <a:off x="8526243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8526243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0.03</a:t>
            </a:r>
            <a:endParaRPr lang="en-US" sz="1200" dirty="0"/>
          </a:p>
        </p:txBody>
      </p:sp>
      <p:sp>
        <p:nvSpPr>
          <p:cNvPr id="100" name="Shape 98"/>
          <p:cNvSpPr/>
          <p:nvPr/>
        </p:nvSpPr>
        <p:spPr>
          <a:xfrm>
            <a:off x="9336375" y="4157946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9336375" y="4157946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02" name="Shape 100"/>
          <p:cNvSpPr/>
          <p:nvPr/>
        </p:nvSpPr>
        <p:spPr>
          <a:xfrm>
            <a:off x="2045188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2045188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04" name="Shape 102"/>
          <p:cNvSpPr/>
          <p:nvPr/>
        </p:nvSpPr>
        <p:spPr>
          <a:xfrm>
            <a:off x="2855320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2855320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06" name="Shape 104"/>
          <p:cNvSpPr/>
          <p:nvPr/>
        </p:nvSpPr>
        <p:spPr>
          <a:xfrm>
            <a:off x="3665452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3665452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0.02</a:t>
            </a:r>
            <a:endParaRPr lang="en-US" sz="1200" dirty="0"/>
          </a:p>
        </p:txBody>
      </p:sp>
      <p:sp>
        <p:nvSpPr>
          <p:cNvPr id="108" name="Shape 106"/>
          <p:cNvSpPr/>
          <p:nvPr/>
        </p:nvSpPr>
        <p:spPr>
          <a:xfrm>
            <a:off x="4475584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4475584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0.04</a:t>
            </a:r>
            <a:endParaRPr lang="en-US" sz="1200" dirty="0"/>
          </a:p>
        </p:txBody>
      </p:sp>
      <p:sp>
        <p:nvSpPr>
          <p:cNvPr id="110" name="Shape 108"/>
          <p:cNvSpPr/>
          <p:nvPr/>
        </p:nvSpPr>
        <p:spPr>
          <a:xfrm>
            <a:off x="5285716" y="4825362"/>
            <a:ext cx="810132" cy="667416"/>
          </a:xfrm>
          <a:prstGeom prst="rect">
            <a:avLst/>
          </a:prstGeom>
          <a:solidFill>
            <a:srgbClr val="E7E8D2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5285716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0.08</a:t>
            </a:r>
            <a:endParaRPr lang="en-US" sz="1200" dirty="0"/>
          </a:p>
        </p:txBody>
      </p:sp>
      <p:sp>
        <p:nvSpPr>
          <p:cNvPr id="112" name="Shape 110"/>
          <p:cNvSpPr/>
          <p:nvPr/>
        </p:nvSpPr>
        <p:spPr>
          <a:xfrm>
            <a:off x="6095848" y="4825362"/>
            <a:ext cx="810132" cy="667416"/>
          </a:xfrm>
          <a:prstGeom prst="rect">
            <a:avLst/>
          </a:prstGeom>
          <a:solidFill>
            <a:srgbClr val="D1F5E7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6095848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0.08</a:t>
            </a:r>
            <a:endParaRPr lang="en-US" sz="1200" dirty="0"/>
          </a:p>
        </p:txBody>
      </p:sp>
      <p:sp>
        <p:nvSpPr>
          <p:cNvPr id="114" name="Shape 112"/>
          <p:cNvSpPr/>
          <p:nvPr/>
        </p:nvSpPr>
        <p:spPr>
          <a:xfrm>
            <a:off x="6905979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6905979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0.04</a:t>
            </a:r>
            <a:endParaRPr lang="en-US" sz="1200" dirty="0"/>
          </a:p>
        </p:txBody>
      </p:sp>
      <p:sp>
        <p:nvSpPr>
          <p:cNvPr id="116" name="Shape 114"/>
          <p:cNvSpPr/>
          <p:nvPr/>
        </p:nvSpPr>
        <p:spPr>
          <a:xfrm>
            <a:off x="7716111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7716111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0.02</a:t>
            </a:r>
            <a:endParaRPr lang="en-US" sz="1200" dirty="0"/>
          </a:p>
        </p:txBody>
      </p:sp>
      <p:sp>
        <p:nvSpPr>
          <p:cNvPr id="118" name="Shape 116"/>
          <p:cNvSpPr/>
          <p:nvPr/>
        </p:nvSpPr>
        <p:spPr>
          <a:xfrm>
            <a:off x="8526243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8526243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20" name="Shape 118"/>
          <p:cNvSpPr/>
          <p:nvPr/>
        </p:nvSpPr>
        <p:spPr>
          <a:xfrm>
            <a:off x="9336375" y="4825362"/>
            <a:ext cx="810132" cy="667416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9336375" y="4825362"/>
            <a:ext cx="810132" cy="6674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0.01</a:t>
            </a:r>
            <a:endParaRPr lang="en-US" sz="1200" dirty="0"/>
          </a:p>
        </p:txBody>
      </p:sp>
      <p:sp>
        <p:nvSpPr>
          <p:cNvPr id="122" name="Shape 120"/>
          <p:cNvSpPr/>
          <p:nvPr/>
        </p:nvSpPr>
        <p:spPr>
          <a:xfrm>
            <a:off x="6082132" y="1831086"/>
            <a:ext cx="27432" cy="3661692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23" name="Text 121"/>
          <p:cNvSpPr/>
          <p:nvPr/>
        </p:nvSpPr>
        <p:spPr>
          <a:xfrm>
            <a:off x="2045188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low</a:t>
            </a:r>
            <a:endParaRPr lang="en-US" sz="900" dirty="0"/>
          </a:p>
        </p:txBody>
      </p:sp>
      <p:sp>
        <p:nvSpPr>
          <p:cNvPr id="124" name="Text 122"/>
          <p:cNvSpPr/>
          <p:nvPr/>
        </p:nvSpPr>
        <p:spPr>
          <a:xfrm>
            <a:off x="2045188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900" dirty="0"/>
          </a:p>
        </p:txBody>
      </p:sp>
      <p:sp>
        <p:nvSpPr>
          <p:cNvPr id="125" name="Text 123"/>
          <p:cNvSpPr/>
          <p:nvPr/>
        </p:nvSpPr>
        <p:spPr>
          <a:xfrm>
            <a:off x="2855320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Low</a:t>
            </a:r>
            <a:endParaRPr lang="en-US" sz="900" dirty="0"/>
          </a:p>
        </p:txBody>
      </p:sp>
      <p:sp>
        <p:nvSpPr>
          <p:cNvPr id="126" name="Text 124"/>
          <p:cNvSpPr/>
          <p:nvPr/>
        </p:nvSpPr>
        <p:spPr>
          <a:xfrm>
            <a:off x="2855320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</a:t>
            </a:r>
            <a:endParaRPr lang="en-US" sz="900" dirty="0"/>
          </a:p>
        </p:txBody>
      </p:sp>
      <p:sp>
        <p:nvSpPr>
          <p:cNvPr id="127" name="Text 125"/>
          <p:cNvSpPr/>
          <p:nvPr/>
        </p:nvSpPr>
        <p:spPr>
          <a:xfrm>
            <a:off x="3665452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Medium</a:t>
            </a:r>
            <a:endParaRPr lang="en-US" sz="900" dirty="0"/>
          </a:p>
        </p:txBody>
      </p:sp>
      <p:sp>
        <p:nvSpPr>
          <p:cNvPr id="128" name="Text 126"/>
          <p:cNvSpPr/>
          <p:nvPr/>
        </p:nvSpPr>
        <p:spPr>
          <a:xfrm>
            <a:off x="3665452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</a:t>
            </a:r>
            <a:endParaRPr lang="en-US" sz="900" dirty="0"/>
          </a:p>
        </p:txBody>
      </p:sp>
      <p:sp>
        <p:nvSpPr>
          <p:cNvPr id="129" name="Text 127"/>
          <p:cNvSpPr/>
          <p:nvPr/>
        </p:nvSpPr>
        <p:spPr>
          <a:xfrm>
            <a:off x="4475584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High</a:t>
            </a:r>
            <a:endParaRPr lang="en-US" sz="900" dirty="0"/>
          </a:p>
        </p:txBody>
      </p:sp>
      <p:sp>
        <p:nvSpPr>
          <p:cNvPr id="130" name="Text 128"/>
          <p:cNvSpPr/>
          <p:nvPr/>
        </p:nvSpPr>
        <p:spPr>
          <a:xfrm>
            <a:off x="4475584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</a:t>
            </a:r>
            <a:endParaRPr lang="en-US" sz="900" dirty="0"/>
          </a:p>
        </p:txBody>
      </p:sp>
      <p:sp>
        <p:nvSpPr>
          <p:cNvPr id="131" name="Text 129"/>
          <p:cNvSpPr/>
          <p:nvPr/>
        </p:nvSpPr>
        <p:spPr>
          <a:xfrm>
            <a:off x="5285716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high</a:t>
            </a:r>
            <a:endParaRPr lang="en-US" sz="900" dirty="0"/>
          </a:p>
        </p:txBody>
      </p:sp>
      <p:sp>
        <p:nvSpPr>
          <p:cNvPr id="132" name="Text 130"/>
          <p:cNvSpPr/>
          <p:nvPr/>
        </p:nvSpPr>
        <p:spPr>
          <a:xfrm>
            <a:off x="5285716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0.8</a:t>
            </a:r>
            <a:endParaRPr lang="en-US" sz="900" dirty="0"/>
          </a:p>
        </p:txBody>
      </p:sp>
      <p:sp>
        <p:nvSpPr>
          <p:cNvPr id="133" name="Text 131"/>
          <p:cNvSpPr/>
          <p:nvPr/>
        </p:nvSpPr>
        <p:spPr>
          <a:xfrm>
            <a:off x="6095848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high</a:t>
            </a:r>
            <a:endParaRPr lang="en-US" sz="900" dirty="0"/>
          </a:p>
        </p:txBody>
      </p:sp>
      <p:sp>
        <p:nvSpPr>
          <p:cNvPr id="134" name="Text 132"/>
          <p:cNvSpPr/>
          <p:nvPr/>
        </p:nvSpPr>
        <p:spPr>
          <a:xfrm>
            <a:off x="6095848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0.8</a:t>
            </a:r>
            <a:endParaRPr lang="en-US" sz="900" dirty="0"/>
          </a:p>
        </p:txBody>
      </p:sp>
      <p:sp>
        <p:nvSpPr>
          <p:cNvPr id="135" name="Text 133"/>
          <p:cNvSpPr/>
          <p:nvPr/>
        </p:nvSpPr>
        <p:spPr>
          <a:xfrm>
            <a:off x="6905979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High</a:t>
            </a:r>
            <a:endParaRPr lang="en-US" sz="900" dirty="0"/>
          </a:p>
        </p:txBody>
      </p:sp>
      <p:sp>
        <p:nvSpPr>
          <p:cNvPr id="136" name="Text 134"/>
          <p:cNvSpPr/>
          <p:nvPr/>
        </p:nvSpPr>
        <p:spPr>
          <a:xfrm>
            <a:off x="6905979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0.4</a:t>
            </a:r>
            <a:endParaRPr lang="en-US" sz="900" dirty="0"/>
          </a:p>
        </p:txBody>
      </p:sp>
      <p:sp>
        <p:nvSpPr>
          <p:cNvPr id="137" name="Text 135"/>
          <p:cNvSpPr/>
          <p:nvPr/>
        </p:nvSpPr>
        <p:spPr>
          <a:xfrm>
            <a:off x="7716111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Medium</a:t>
            </a:r>
            <a:endParaRPr lang="en-US" sz="900" dirty="0"/>
          </a:p>
        </p:txBody>
      </p:sp>
      <p:sp>
        <p:nvSpPr>
          <p:cNvPr id="138" name="Text 136"/>
          <p:cNvSpPr/>
          <p:nvPr/>
        </p:nvSpPr>
        <p:spPr>
          <a:xfrm>
            <a:off x="7716111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0.2</a:t>
            </a:r>
            <a:endParaRPr lang="en-US" sz="900" dirty="0"/>
          </a:p>
        </p:txBody>
      </p:sp>
      <p:sp>
        <p:nvSpPr>
          <p:cNvPr id="139" name="Text 137"/>
          <p:cNvSpPr/>
          <p:nvPr/>
        </p:nvSpPr>
        <p:spPr>
          <a:xfrm>
            <a:off x="8526243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Low</a:t>
            </a:r>
            <a:endParaRPr lang="en-US" sz="900" dirty="0"/>
          </a:p>
        </p:txBody>
      </p:sp>
      <p:sp>
        <p:nvSpPr>
          <p:cNvPr id="140" name="Text 138"/>
          <p:cNvSpPr/>
          <p:nvPr/>
        </p:nvSpPr>
        <p:spPr>
          <a:xfrm>
            <a:off x="8526243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0.1</a:t>
            </a:r>
            <a:endParaRPr lang="en-US" sz="900" dirty="0"/>
          </a:p>
        </p:txBody>
      </p:sp>
      <p:sp>
        <p:nvSpPr>
          <p:cNvPr id="141" name="Text 139"/>
          <p:cNvSpPr/>
          <p:nvPr/>
        </p:nvSpPr>
        <p:spPr>
          <a:xfrm>
            <a:off x="9336375" y="5511066"/>
            <a:ext cx="810132" cy="211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Very low</a:t>
            </a:r>
            <a:endParaRPr lang="en-US" sz="900" dirty="0"/>
          </a:p>
        </p:txBody>
      </p:sp>
      <p:sp>
        <p:nvSpPr>
          <p:cNvPr id="142" name="Text 140"/>
          <p:cNvSpPr/>
          <p:nvPr/>
        </p:nvSpPr>
        <p:spPr>
          <a:xfrm>
            <a:off x="9336375" y="5703090"/>
            <a:ext cx="810132" cy="1728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0.05</a:t>
            </a:r>
            <a:endParaRPr lang="en-US" sz="900" dirty="0"/>
          </a:p>
        </p:txBody>
      </p:sp>
      <p:sp>
        <p:nvSpPr>
          <p:cNvPr id="143" name="Text 141"/>
          <p:cNvSpPr/>
          <p:nvPr/>
        </p:nvSpPr>
        <p:spPr>
          <a:xfrm>
            <a:off x="2045188" y="5895114"/>
            <a:ext cx="405065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Negative impact</a:t>
            </a:r>
            <a:endParaRPr lang="en-US" sz="1100" dirty="0"/>
          </a:p>
        </p:txBody>
      </p:sp>
      <p:sp>
        <p:nvSpPr>
          <p:cNvPr id="144" name="Text 142"/>
          <p:cNvSpPr/>
          <p:nvPr/>
        </p:nvSpPr>
        <p:spPr>
          <a:xfrm>
            <a:off x="6095848" y="5895114"/>
            <a:ext cx="4050659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Positive impact</a:t>
            </a:r>
            <a:endParaRPr lang="en-US" sz="1100" dirty="0"/>
          </a:p>
        </p:txBody>
      </p:sp>
      <p:sp>
        <p:nvSpPr>
          <p:cNvPr id="145" name="Text 143"/>
          <p:cNvSpPr/>
          <p:nvPr/>
        </p:nvSpPr>
        <p:spPr>
          <a:xfrm>
            <a:off x="792460" y="6178578"/>
            <a:ext cx="1051560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セル色:</a:t>
            </a:r>
            <a:endParaRPr lang="en-US" sz="950" dirty="0"/>
          </a:p>
        </p:txBody>
      </p:sp>
      <p:sp>
        <p:nvSpPr>
          <p:cNvPr id="146" name="Shape 144"/>
          <p:cNvSpPr/>
          <p:nvPr/>
        </p:nvSpPr>
        <p:spPr>
          <a:xfrm>
            <a:off x="1844020" y="6246580"/>
            <a:ext cx="166228" cy="166228"/>
          </a:xfrm>
          <a:prstGeom prst="rect">
            <a:avLst/>
          </a:prstGeom>
          <a:solidFill>
            <a:srgbClr val="7A3B38"/>
          </a:solidFill>
          <a:ln w="9525">
            <a:solidFill>
              <a:srgbClr val="7A3B38"/>
            </a:solidFill>
            <a:prstDash val="solid"/>
          </a:ln>
        </p:spPr>
      </p:sp>
      <p:sp>
        <p:nvSpPr>
          <p:cNvPr id="147" name="Text 145"/>
          <p:cNvSpPr/>
          <p:nvPr/>
        </p:nvSpPr>
        <p:spPr>
          <a:xfrm>
            <a:off x="2055968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Threats・高（≥0.24）</a:t>
            </a:r>
            <a:endParaRPr lang="en-US" sz="950" dirty="0"/>
          </a:p>
        </p:txBody>
      </p:sp>
      <p:sp>
        <p:nvSpPr>
          <p:cNvPr id="148" name="Shape 146"/>
          <p:cNvSpPr/>
          <p:nvPr/>
        </p:nvSpPr>
        <p:spPr>
          <a:xfrm>
            <a:off x="3736775" y="6246580"/>
            <a:ext cx="166228" cy="166228"/>
          </a:xfrm>
          <a:prstGeom prst="rect">
            <a:avLst/>
          </a:prstGeom>
          <a:solidFill>
            <a:srgbClr val="E7E8D2"/>
          </a:solidFill>
          <a:ln w="9525">
            <a:solidFill>
              <a:srgbClr val="E7E8D2"/>
            </a:solidFill>
            <a:prstDash val="solid"/>
          </a:ln>
        </p:spPr>
      </p:sp>
      <p:sp>
        <p:nvSpPr>
          <p:cNvPr id="149" name="Text 147"/>
          <p:cNvSpPr/>
          <p:nvPr/>
        </p:nvSpPr>
        <p:spPr>
          <a:xfrm>
            <a:off x="3948723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Threats・中（≥0.08）</a:t>
            </a:r>
            <a:endParaRPr lang="en-US" sz="950" dirty="0"/>
          </a:p>
        </p:txBody>
      </p:sp>
      <p:sp>
        <p:nvSpPr>
          <p:cNvPr id="150" name="Shape 148"/>
          <p:cNvSpPr/>
          <p:nvPr/>
        </p:nvSpPr>
        <p:spPr>
          <a:xfrm>
            <a:off x="5629530" y="6246580"/>
            <a:ext cx="166228" cy="166228"/>
          </a:xfrm>
          <a:prstGeom prst="rect">
            <a:avLst/>
          </a:prstGeom>
          <a:solidFill>
            <a:srgbClr val="FFFFFF"/>
          </a:solidFill>
          <a:ln w="9525">
            <a:solidFill>
              <a:srgbClr val="374151"/>
            </a:solidFill>
            <a:prstDash val="solid"/>
          </a:ln>
        </p:spPr>
      </p:sp>
      <p:sp>
        <p:nvSpPr>
          <p:cNvPr id="151" name="Text 149"/>
          <p:cNvSpPr/>
          <p:nvPr/>
        </p:nvSpPr>
        <p:spPr>
          <a:xfrm>
            <a:off x="5841478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低（&lt;0.08）</a:t>
            </a:r>
            <a:endParaRPr lang="en-US" sz="950" dirty="0"/>
          </a:p>
        </p:txBody>
      </p:sp>
      <p:sp>
        <p:nvSpPr>
          <p:cNvPr id="152" name="Shape 150"/>
          <p:cNvSpPr/>
          <p:nvPr/>
        </p:nvSpPr>
        <p:spPr>
          <a:xfrm>
            <a:off x="7522285" y="6246580"/>
            <a:ext cx="166228" cy="166228"/>
          </a:xfrm>
          <a:prstGeom prst="rect">
            <a:avLst/>
          </a:prstGeom>
          <a:solidFill>
            <a:srgbClr val="D1F5E7"/>
          </a:solidFill>
          <a:ln w="9525">
            <a:solidFill>
              <a:srgbClr val="D1F5E7"/>
            </a:solidFill>
            <a:prstDash val="solid"/>
          </a:ln>
        </p:spPr>
      </p:sp>
      <p:sp>
        <p:nvSpPr>
          <p:cNvPr id="153" name="Text 151"/>
          <p:cNvSpPr/>
          <p:nvPr/>
        </p:nvSpPr>
        <p:spPr>
          <a:xfrm>
            <a:off x="7734233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Opportunities・中（≥0.08）</a:t>
            </a:r>
            <a:endParaRPr lang="en-US" sz="950" dirty="0"/>
          </a:p>
        </p:txBody>
      </p:sp>
      <p:sp>
        <p:nvSpPr>
          <p:cNvPr id="154" name="Shape 152"/>
          <p:cNvSpPr/>
          <p:nvPr/>
        </p:nvSpPr>
        <p:spPr>
          <a:xfrm>
            <a:off x="9415040" y="6246580"/>
            <a:ext cx="166228" cy="166228"/>
          </a:xfrm>
          <a:prstGeom prst="rect">
            <a:avLst/>
          </a:prstGeom>
          <a:solidFill>
            <a:srgbClr val="0E7D4E"/>
          </a:solidFill>
          <a:ln w="9525">
            <a:solidFill>
              <a:srgbClr val="0E7D4E"/>
            </a:solidFill>
            <a:prstDash val="solid"/>
          </a:ln>
        </p:spPr>
      </p:sp>
      <p:sp>
        <p:nvSpPr>
          <p:cNvPr id="155" name="Text 153"/>
          <p:cNvSpPr/>
          <p:nvPr/>
        </p:nvSpPr>
        <p:spPr>
          <a:xfrm>
            <a:off x="9626988" y="6178578"/>
            <a:ext cx="1653375" cy="302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Opportunities・高（≥0.24）</a:t>
            </a:r>
            <a:endParaRPr lang="en-US" sz="950" dirty="0"/>
          </a:p>
        </p:txBody>
      </p:sp>
      <p:sp>
        <p:nvSpPr>
          <p:cNvPr id="156" name="Shape 15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57" name="Shape 15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58" name="Shape 156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59" name="Text 15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160" name="Shape 15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61" name="Text 15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162" name="Shape 160"/>
          <p:cNvSpPr/>
          <p:nvPr/>
        </p:nvSpPr>
        <p:spPr>
          <a:xfrm>
            <a:off x="6120231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63" name="Text 16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164" name="Shape 162"/>
          <p:cNvSpPr/>
          <p:nvPr/>
        </p:nvSpPr>
        <p:spPr>
          <a:xfrm>
            <a:off x="9125738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65" name="Text 16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166" name="Text 16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Finance and decis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Finance and decision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389010" cy="6858000"/>
          </a:xfrm>
          <a:prstGeom prst="rect">
            <a:avLst/>
          </a:prstGeom>
          <a:solidFill>
            <a:srgbClr val="008F85"/>
          </a:solidFill>
          <a:ln w="12700">
            <a:solidFill>
              <a:srgbClr val="008F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1121" y="2058543"/>
            <a:ext cx="3686769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ctr" indent="0" marL="0">
              <a:buNone/>
            </a:pPr>
            <a:r>
              <a:rPr lang="en-US" sz="4398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</a:t>
            </a:r>
            <a:endParaRPr lang="en-US" sz="4398" dirty="0"/>
          </a:p>
        </p:txBody>
      </p:sp>
      <p:sp>
        <p:nvSpPr>
          <p:cNvPr id="5" name="Shape 3"/>
          <p:cNvSpPr/>
          <p:nvPr/>
        </p:nvSpPr>
        <p:spPr>
          <a:xfrm>
            <a:off x="1536154" y="3395853"/>
            <a:ext cx="1316703" cy="320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51121" y="3633597"/>
            <a:ext cx="3686769" cy="11658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199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Finance and decision</a:t>
            </a:r>
            <a:endParaRPr lang="en-US" sz="2199" dirty="0"/>
          </a:p>
        </p:txBody>
      </p:sp>
      <p:sp>
        <p:nvSpPr>
          <p:cNvPr id="7" name="Text 5"/>
          <p:cNvSpPr/>
          <p:nvPr/>
        </p:nvSpPr>
        <p:spPr>
          <a:xfrm>
            <a:off x="4998595" y="1698898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5591111" y="1698898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Market and competition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10726253" y="1698898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P.7</a:t>
            </a:r>
            <a:endParaRPr lang="en-US" sz="1485" dirty="0"/>
          </a:p>
        </p:txBody>
      </p:sp>
      <p:sp>
        <p:nvSpPr>
          <p:cNvPr id="10" name="Shape 8">
            <a:hlinkClick r:id="rId1" tooltip="1. Market and competition" action="ppaction://hlinksldjump"/>
          </p:cNvPr>
          <p:cNvSpPr/>
          <p:nvPr/>
        </p:nvSpPr>
        <p:spPr>
          <a:xfrm>
            <a:off x="4998595" y="1698898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98595" y="2743714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5591111" y="2743714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design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10726253" y="2743714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P.16</a:t>
            </a:r>
            <a:endParaRPr lang="en-US" sz="1485" dirty="0"/>
          </a:p>
        </p:txBody>
      </p:sp>
      <p:sp>
        <p:nvSpPr>
          <p:cNvPr id="14" name="Shape 12">
            <a:hlinkClick r:id="rId2" tooltip="2. Business design" action="ppaction://hlinksldjump"/>
          </p:cNvPr>
          <p:cNvSpPr/>
          <p:nvPr/>
        </p:nvSpPr>
        <p:spPr>
          <a:xfrm>
            <a:off x="4998595" y="2743714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98595" y="3788531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5591111" y="3788531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Plan and team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10726253" y="3788531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P.26</a:t>
            </a:r>
            <a:endParaRPr lang="en-US" sz="1485" dirty="0"/>
          </a:p>
        </p:txBody>
      </p:sp>
      <p:sp>
        <p:nvSpPr>
          <p:cNvPr id="18" name="Shape 16">
            <a:hlinkClick r:id="rId3" tooltip="3. Plan and team" action="ppaction://hlinksldjump"/>
          </p:cNvPr>
          <p:cNvSpPr/>
          <p:nvPr/>
        </p:nvSpPr>
        <p:spPr>
          <a:xfrm>
            <a:off x="4998595" y="3788531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98595" y="4833347"/>
            <a:ext cx="592516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5591111" y="4833347"/>
            <a:ext cx="5135142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Finance and decision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0726253" y="4833347"/>
            <a:ext cx="855857" cy="4629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85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P.34</a:t>
            </a:r>
            <a:endParaRPr lang="en-US" sz="1485" dirty="0"/>
          </a:p>
        </p:txBody>
      </p:sp>
      <p:sp>
        <p:nvSpPr>
          <p:cNvPr id="22" name="Shape 20">
            <a:hlinkClick r:id="rId4" tooltip="4. Finance and decision" action="ppaction://hlinksldjump"/>
          </p:cNvPr>
          <p:cNvSpPr/>
          <p:nvPr/>
        </p:nvSpPr>
        <p:spPr>
          <a:xfrm>
            <a:off x="4998595" y="4833347"/>
            <a:ext cx="6583515" cy="4629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27" name="Shape 2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29" name="Shape 27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31" name="Shape 29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32" name="Text 3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33" name="Text 3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1 How the three statements connect — Cash via CF, profit from PL to closing B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4-1 How the three statements connect — Cash via CF, profit from PL to closing BS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4-1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the three statements connect — Cash via CF, profit from PL to closing BS</a:t>
            </a:r>
            <a:endParaRPr lang="en-US" sz="2064" dirty="0"/>
          </a:p>
        </p:txBody>
      </p:sp>
      <p:sp>
        <p:nvSpPr>
          <p:cNvPr id="5" name="Shape 3"/>
          <p:cNvSpPr/>
          <p:nvPr/>
        </p:nvSpPr>
        <p:spPr>
          <a:xfrm>
            <a:off x="792460" y="1972496"/>
            <a:ext cx="10606775" cy="0"/>
          </a:xfrm>
          <a:prstGeom prst="line">
            <a:avLst/>
          </a:prstGeom>
          <a:noFill/>
          <a:ln w="9525">
            <a:solidFill>
              <a:srgbClr val="009B9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9747" y="1296162"/>
            <a:ext cx="10392201" cy="7063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Opening cash and retained earnings pass through the period’s </a:t>
            </a:r>
            <a:r>
              <a:rPr lang="en-US" sz="1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net change in cash</a:t>
            </a: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and </a:t>
            </a:r>
            <a:r>
              <a:rPr lang="en-US" sz="1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net income</a:t>
            </a: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to land in the closing BS</a:t>
            </a:r>
            <a:endParaRPr lang="en-US" sz="1690" dirty="0"/>
          </a:p>
        </p:txBody>
      </p:sp>
      <p:sp>
        <p:nvSpPr>
          <p:cNvPr id="7" name="Text 5"/>
          <p:cNvSpPr/>
          <p:nvPr/>
        </p:nvSpPr>
        <p:spPr>
          <a:xfrm>
            <a:off x="792460" y="2043684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Pink boxes are the "connecting figures." Left = opening, center = period, right = closing.</a:t>
            </a:r>
            <a:endParaRPr lang="en-US" sz="1315" dirty="0"/>
          </a:p>
        </p:txBody>
      </p:sp>
      <p:sp>
        <p:nvSpPr>
          <p:cNvPr id="8" name="Shape 6"/>
          <p:cNvSpPr/>
          <p:nvPr/>
        </p:nvSpPr>
        <p:spPr>
          <a:xfrm>
            <a:off x="792460" y="2915315"/>
            <a:ext cx="1697084" cy="3565495"/>
          </a:xfrm>
          <a:prstGeom prst="rect">
            <a:avLst/>
          </a:prstGeom>
          <a:solidFill>
            <a:srgbClr val="FFFFFF"/>
          </a:solidFill>
          <a:ln w="12700">
            <a:solidFill>
              <a:srgbClr val="9CA3A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02151" y="2915315"/>
            <a:ext cx="1697084" cy="3565495"/>
          </a:xfrm>
          <a:prstGeom prst="rect">
            <a:avLst/>
          </a:prstGeom>
          <a:solidFill>
            <a:srgbClr val="FFFFFF"/>
          </a:solidFill>
          <a:ln w="12700">
            <a:solidFill>
              <a:srgbClr val="9CA3A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2460" y="2715768"/>
            <a:ext cx="1697084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FY2026 balance sheet (opening)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702151" y="2715768"/>
            <a:ext cx="1697084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FY2027 balance sheet (closing)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754714" y="2715768"/>
            <a:ext cx="3675247" cy="1694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Cash flow statement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54714" y="4233155"/>
            <a:ext cx="2672907" cy="127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Income statement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92460" y="2915315"/>
            <a:ext cx="1697084" cy="57047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2460" y="2915315"/>
            <a:ext cx="1697084" cy="570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Cash balance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92460" y="5839021"/>
            <a:ext cx="1697084" cy="64178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2460" y="5839021"/>
            <a:ext cx="1697084" cy="641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Retained earnings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702151" y="2915315"/>
            <a:ext cx="1697084" cy="57047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702151" y="2915315"/>
            <a:ext cx="1697084" cy="57047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Cash balance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702151" y="5411162"/>
            <a:ext cx="1697084" cy="427859"/>
          </a:xfrm>
          <a:prstGeom prst="rect">
            <a:avLst/>
          </a:prstGeom>
          <a:solidFill>
            <a:srgbClr val="FCE7F0"/>
          </a:solidFill>
          <a:ln w="15875">
            <a:solidFill>
              <a:srgbClr val="E11D48"/>
            </a:solidFill>
            <a:prstDash val="dash"/>
          </a:ln>
        </p:spPr>
      </p:sp>
      <p:sp>
        <p:nvSpPr>
          <p:cNvPr id="21" name="Text 19"/>
          <p:cNvSpPr/>
          <p:nvPr/>
        </p:nvSpPr>
        <p:spPr>
          <a:xfrm>
            <a:off x="9702151" y="5411162"/>
            <a:ext cx="1697084" cy="4278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F123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Net income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702151" y="5839021"/>
            <a:ext cx="1697084" cy="64178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702151" y="5839021"/>
            <a:ext cx="1697084" cy="641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Retained earnings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54714" y="3100528"/>
            <a:ext cx="1046889" cy="625958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54714" y="3100528"/>
            <a:ext cx="1046889" cy="62595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Operating CF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881789" y="3319614"/>
            <a:ext cx="1046889" cy="398337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881789" y="3319614"/>
            <a:ext cx="1046889" cy="39833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Investing CF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08865" y="3419198"/>
            <a:ext cx="1046889" cy="318670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08865" y="3419198"/>
            <a:ext cx="1046889" cy="3186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Financing CF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6135941" y="3308233"/>
            <a:ext cx="1046889" cy="478004"/>
          </a:xfrm>
          <a:prstGeom prst="rect">
            <a:avLst/>
          </a:prstGeom>
          <a:solidFill>
            <a:srgbClr val="FCE7F0"/>
          </a:solidFill>
          <a:ln w="15875">
            <a:solidFill>
              <a:srgbClr val="E11D48"/>
            </a:solidFill>
            <a:prstDash val="dash"/>
          </a:ln>
        </p:spPr>
      </p:sp>
      <p:sp>
        <p:nvSpPr>
          <p:cNvPr id="31" name="Text 29"/>
          <p:cNvSpPr/>
          <p:nvPr/>
        </p:nvSpPr>
        <p:spPr>
          <a:xfrm>
            <a:off x="6135941" y="3308233"/>
            <a:ext cx="1046889" cy="4780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F123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Net change in cash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263017" y="3251327"/>
            <a:ext cx="1046889" cy="546291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63017" y="3251327"/>
            <a:ext cx="1046889" cy="54629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Opening cash balance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390093" y="3160279"/>
            <a:ext cx="1046889" cy="705626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390093" y="3160279"/>
            <a:ext cx="1046889" cy="7056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Closing cash balance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754714" y="4503387"/>
            <a:ext cx="1470099" cy="1517988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754714" y="4503387"/>
            <a:ext cx="1470099" cy="15179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Revenue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2754714" y="6021375"/>
            <a:ext cx="1470099" cy="333217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754714" y="6021375"/>
            <a:ext cx="1470099" cy="3332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Non-operating and extraordinary income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224813" y="5021724"/>
            <a:ext cx="868695" cy="1332868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224813" y="5021724"/>
            <a:ext cx="868695" cy="13328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Cost of sales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5093507" y="5280893"/>
            <a:ext cx="868695" cy="107369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093507" y="5280893"/>
            <a:ext cx="868695" cy="10736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SG&amp;A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5962202" y="5521549"/>
            <a:ext cx="868695" cy="833042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962202" y="5521549"/>
            <a:ext cx="868695" cy="8330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Non-operating expenses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6830897" y="5725182"/>
            <a:ext cx="868695" cy="629410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830897" y="5725182"/>
            <a:ext cx="868695" cy="6294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Extraordinary loss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7699592" y="5910302"/>
            <a:ext cx="868695" cy="444289"/>
          </a:xfrm>
          <a:prstGeom prst="rect">
            <a:avLst/>
          </a:prstGeom>
          <a:solidFill>
            <a:srgbClr val="F3F4F6"/>
          </a:solidFill>
          <a:ln w="11430">
            <a:solidFill>
              <a:srgbClr val="9CA3A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699592" y="5910302"/>
            <a:ext cx="868695" cy="4442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Income taxes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8568287" y="6021375"/>
            <a:ext cx="868695" cy="333217"/>
          </a:xfrm>
          <a:prstGeom prst="rect">
            <a:avLst/>
          </a:prstGeom>
          <a:solidFill>
            <a:srgbClr val="FCE7F0"/>
          </a:solidFill>
          <a:ln w="15875">
            <a:solidFill>
              <a:srgbClr val="E11D48"/>
            </a:solidFill>
            <a:prstDash val="dash"/>
          </a:ln>
        </p:spPr>
      </p:sp>
      <p:sp>
        <p:nvSpPr>
          <p:cNvPr id="51" name="Text 49"/>
          <p:cNvSpPr/>
          <p:nvPr/>
        </p:nvSpPr>
        <p:spPr>
          <a:xfrm>
            <a:off x="8568287" y="6021375"/>
            <a:ext cx="868695" cy="3332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9F123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Net income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2489544" y="3200555"/>
            <a:ext cx="4773473" cy="323918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3" name="Shape 51"/>
          <p:cNvSpPr/>
          <p:nvPr/>
        </p:nvSpPr>
        <p:spPr>
          <a:xfrm>
            <a:off x="9436982" y="3513092"/>
            <a:ext cx="265169" cy="-312537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4" name="Shape 52"/>
          <p:cNvSpPr/>
          <p:nvPr/>
        </p:nvSpPr>
        <p:spPr>
          <a:xfrm>
            <a:off x="2489544" y="6159915"/>
            <a:ext cx="265169" cy="194676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5" name="Shape 53"/>
          <p:cNvSpPr/>
          <p:nvPr/>
        </p:nvSpPr>
        <p:spPr>
          <a:xfrm>
            <a:off x="9436982" y="6187983"/>
            <a:ext cx="265169" cy="-562892"/>
          </a:xfrm>
          <a:prstGeom prst="line">
            <a:avLst/>
          </a:prstGeom>
          <a:noFill/>
          <a:ln w="12700">
            <a:solidFill>
              <a:srgbClr val="9CA3AF"/>
            </a:solidFill>
            <a:prstDash val="dash"/>
          </a:ln>
        </p:spPr>
      </p:sp>
      <p:sp>
        <p:nvSpPr>
          <p:cNvPr id="56" name="Shape 5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57" name="Shape 5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8" name="Shape 56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60" name="Shape 5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62" name="Shape 6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64" name="Shape 62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66" name="Text 6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2 Break-even — Region 2 turns profitable in year thre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4-2 Break-even — Region 2 turns profitable in year three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4-2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Break-even — Region 2 turns profitable in year three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Fixed costs (vehicles, people) are covered as scheduled-route revenue accumulates</a:t>
            </a:r>
            <a:endParaRPr lang="en-US" sz="1690" dirty="0"/>
          </a:p>
        </p:txBody>
      </p:sp>
      <p:sp>
        <p:nvSpPr>
          <p:cNvPr id="6" name="Text 4"/>
          <p:cNvSpPr/>
          <p:nvPr/>
        </p:nvSpPr>
        <p:spPr>
          <a:xfrm>
            <a:off x="792460" y="1831086"/>
            <a:ext cx="624739" cy="7439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73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Cost and revenue</a:t>
            </a:r>
            <a:endParaRPr lang="en-US" sz="1073" dirty="0"/>
          </a:p>
        </p:txBody>
      </p:sp>
      <p:sp>
        <p:nvSpPr>
          <p:cNvPr id="7" name="Text 5"/>
          <p:cNvSpPr/>
          <p:nvPr/>
        </p:nvSpPr>
        <p:spPr>
          <a:xfrm>
            <a:off x="4469871" y="5296060"/>
            <a:ext cx="2372693" cy="3868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Revenue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470965" y="2093336"/>
            <a:ext cx="13716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0746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Revenue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23232" y="3807860"/>
            <a:ext cx="1941294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E7842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Cost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901270" y="4558159"/>
            <a:ext cx="1833445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Fixed costs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901270" y="3416653"/>
            <a:ext cx="1833445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Variable costs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50080" y="5918812"/>
            <a:ext cx="3343340" cy="507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746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Break-even ratio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31646" y="5918812"/>
            <a:ext cx="1833445" cy="507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746D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Margin of safety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686864" y="2203064"/>
            <a:ext cx="3712371" cy="557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to read it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686864" y="2854025"/>
            <a:ext cx="3712371" cy="30223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Where the revenue line crosses the cost line is the break-even point. The gap to actual revenue is the margin of safety. Region 2 is planned at a 62% break-even ratio and 38% margin of safety in year three.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17" name="Shape 15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18" name="Shape 16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20" name="Shape 18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22" name="Shape 20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24" name="Shape 22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26" name="Text 24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3 How we value the business — Five plan years plus terminal valu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4-3 How we value the business — Five plan years plus terminal value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4-3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we value the business — Five plan years plus terminal value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96162"/>
            <a:ext cx="10606775" cy="3977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281"/>
              </a:lnSpc>
              <a:buNone/>
            </a:pPr>
            <a:r>
              <a:rPr lang="en-US" sz="1690" b="1" dirty="0">
                <a:solidFill>
                  <a:srgbClr val="11182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Discount five years of FCF to present value and add terminal value from year six</a:t>
            </a:r>
            <a:endParaRPr lang="en-US" sz="1690" dirty="0"/>
          </a:p>
        </p:txBody>
      </p:sp>
      <p:sp>
        <p:nvSpPr>
          <p:cNvPr id="6" name="Text 4"/>
          <p:cNvSpPr/>
          <p:nvPr/>
        </p:nvSpPr>
        <p:spPr>
          <a:xfrm>
            <a:off x="792460" y="1831086"/>
            <a:ext cx="233349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Present value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181747" y="1831086"/>
            <a:ext cx="540393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plan period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41474" y="1831086"/>
            <a:ext cx="2757761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Beyond the plan period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818359" y="5935417"/>
            <a:ext cx="1234440" cy="94389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54935" y="5935417"/>
            <a:ext cx="1161288" cy="943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818359" y="5784395"/>
            <a:ext cx="1234440" cy="151022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854935" y="5784395"/>
            <a:ext cx="1161288" cy="15102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2027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1818359" y="5557862"/>
            <a:ext cx="1234440" cy="226533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54935" y="5557862"/>
            <a:ext cx="1161288" cy="22653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2028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818359" y="5255817"/>
            <a:ext cx="1234440" cy="302044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54935" y="5255817"/>
            <a:ext cx="1161288" cy="3020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2029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1818359" y="4897140"/>
            <a:ext cx="1234440" cy="358678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854935" y="4897140"/>
            <a:ext cx="1161288" cy="3586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2030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1818359" y="2793616"/>
            <a:ext cx="1234440" cy="2103523"/>
          </a:xfrm>
          <a:prstGeom prst="rect">
            <a:avLst/>
          </a:prstGeom>
          <a:solidFill>
            <a:srgbClr val="5A5A5A"/>
          </a:solidFill>
          <a:ln w="9525">
            <a:solidFill>
              <a:srgbClr val="3F3F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854935" y="2793616"/>
            <a:ext cx="1161288" cy="210352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t年目まで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1818359" y="2234355"/>
            <a:ext cx="1234440" cy="531363"/>
          </a:xfrm>
          <a:prstGeom prst="rect">
            <a:avLst/>
          </a:prstGeom>
          <a:solidFill>
            <a:srgbClr val="FFFFFF"/>
          </a:solidFill>
          <a:ln w="15875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818359" y="2234355"/>
            <a:ext cx="1234440" cy="5313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Non-operating value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 rot="16200000">
            <a:off x="1470887" y="2234355"/>
            <a:ext cx="292608" cy="37954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Enterprise value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 rot="16200000">
            <a:off x="1818359" y="2793616"/>
            <a:ext cx="1234440" cy="32361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value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397905" y="5310668"/>
            <a:ext cx="821397" cy="719138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97905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2026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435459" y="4879185"/>
            <a:ext cx="821397" cy="1150621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35459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2027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473013" y="4303874"/>
            <a:ext cx="821397" cy="1725932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73013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2028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6510568" y="3728564"/>
            <a:ext cx="821397" cy="2301242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10568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2029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7548122" y="3297081"/>
            <a:ext cx="821397" cy="2732725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548122" y="6066382"/>
            <a:ext cx="821397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2030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8678050" y="2917536"/>
            <a:ext cx="2684609" cy="2353180"/>
          </a:xfrm>
          <a:prstGeom prst="roundRect">
            <a:avLst>
              <a:gd name="adj" fmla="val 1554"/>
            </a:avLst>
          </a:prstGeom>
          <a:ln w="19050">
            <a:solidFill>
              <a:srgbClr val="B8B8B8"/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8787778" y="3872225"/>
            <a:ext cx="711990" cy="1032730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787778" y="4923244"/>
            <a:ext cx="71199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2031</a:t>
            </a:r>
            <a:endParaRPr lang="en-US" sz="900" dirty="0"/>
          </a:p>
        </p:txBody>
      </p:sp>
      <p:sp>
        <p:nvSpPr>
          <p:cNvPr id="38" name="Shape 36"/>
          <p:cNvSpPr/>
          <p:nvPr/>
        </p:nvSpPr>
        <p:spPr>
          <a:xfrm>
            <a:off x="9572919" y="3543629"/>
            <a:ext cx="711990" cy="1361327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572919" y="4923244"/>
            <a:ext cx="71199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2032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10358061" y="3215033"/>
            <a:ext cx="711990" cy="1689923"/>
          </a:xfrm>
          <a:prstGeom prst="rect">
            <a:avLst/>
          </a:prstGeom>
          <a:solidFill>
            <a:srgbClr val="D4D4D4"/>
          </a:solidFill>
          <a:ln w="9525">
            <a:solidFill>
              <a:srgbClr val="B0B0B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358061" y="4923244"/>
            <a:ext cx="71199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3333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2033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 rot="10800000">
            <a:off x="3071087" y="5767298"/>
            <a:ext cx="308530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3" name="Shape 41"/>
          <p:cNvSpPr/>
          <p:nvPr/>
        </p:nvSpPr>
        <p:spPr>
          <a:xfrm rot="10800000">
            <a:off x="3071087" y="5587287"/>
            <a:ext cx="1346084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4" name="Shape 42"/>
          <p:cNvSpPr/>
          <p:nvPr/>
        </p:nvSpPr>
        <p:spPr>
          <a:xfrm rot="10800000">
            <a:off x="3071087" y="5334688"/>
            <a:ext cx="2383639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5" name="Shape 43"/>
          <p:cNvSpPr/>
          <p:nvPr/>
        </p:nvSpPr>
        <p:spPr>
          <a:xfrm rot="10800000">
            <a:off x="3071087" y="5044333"/>
            <a:ext cx="3421193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6" name="Shape 44"/>
          <p:cNvSpPr/>
          <p:nvPr/>
        </p:nvSpPr>
        <p:spPr>
          <a:xfrm rot="10800000">
            <a:off x="3071087" y="4760495"/>
            <a:ext cx="4458748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7" name="Shape 45"/>
          <p:cNvSpPr/>
          <p:nvPr/>
        </p:nvSpPr>
        <p:spPr>
          <a:xfrm>
            <a:off x="10020354" y="2307507"/>
            <a:ext cx="9144" cy="610029"/>
          </a:xfrm>
          <a:prstGeom prst="line">
            <a:avLst/>
          </a:prstGeom>
          <a:noFill/>
          <a:ln w="25400">
            <a:solidFill>
              <a:srgbClr val="2F8F4E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 rot="10800000">
            <a:off x="3098519" y="2266359"/>
            <a:ext cx="6921836" cy="82296"/>
          </a:xfrm>
          <a:prstGeom prst="rightArrow">
            <a:avLst/>
          </a:prstGeom>
          <a:solidFill>
            <a:srgbClr val="2F8F4E"/>
          </a:solidFill>
          <a:ln>
            <a:noFill/>
          </a:ln>
        </p:spPr>
      </p:sp>
      <p:sp>
        <p:nvSpPr>
          <p:cNvPr id="49" name="Shape 47"/>
          <p:cNvSpPr/>
          <p:nvPr/>
        </p:nvSpPr>
        <p:spPr>
          <a:xfrm>
            <a:off x="3098519" y="2307507"/>
            <a:ext cx="9144" cy="1222343"/>
          </a:xfrm>
          <a:prstGeom prst="line">
            <a:avLst/>
          </a:prstGeom>
          <a:noFill/>
          <a:ln w="25400">
            <a:solidFill>
              <a:srgbClr val="2F8F4E"/>
            </a:solidFill>
            <a:prstDash val="solid"/>
            <a:tailEnd type="triangle"/>
          </a:ln>
        </p:spPr>
      </p:sp>
      <p:sp>
        <p:nvSpPr>
          <p:cNvPr id="50" name="Text 48"/>
          <p:cNvSpPr/>
          <p:nvPr/>
        </p:nvSpPr>
        <p:spPr>
          <a:xfrm>
            <a:off x="3181747" y="2252643"/>
            <a:ext cx="540393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8F4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Discount each year’s projected FCF to present value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073123" y="2051475"/>
            <a:ext cx="623467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8F4E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Terminal value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3181747" y="6096762"/>
            <a:ext cx="8217488" cy="384048"/>
          </a:xfrm>
          <a:prstGeom prst="roundRect">
            <a:avLst>
              <a:gd name="adj" fmla="val 7143"/>
            </a:avLst>
          </a:prstGeom>
          <a:solidFill>
            <a:srgbClr val="9A9A9A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3181747" y="6096762"/>
            <a:ext cx="8217488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Projected free cash flow (FCF)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55" name="Shape 53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56" name="Shape 54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58" name="Shape 56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60" name="Shape 58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62" name="Shape 60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64" name="Text 62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4 Investment criteria — Feasibility and profit potenti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4-4 Investment criteria — Feasibility and profit potential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4-4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Investment criteria — Feasibility and profit potential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1268730"/>
            <a:ext cx="10606775" cy="5349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999"/>
              </a:lnSpc>
              <a:buNone/>
            </a:pPr>
            <a:r>
              <a:rPr lang="en-US" sz="1315" dirty="0">
                <a:solidFill>
                  <a:srgbClr val="4B556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Region 2 candidates (Chubu, Kansai, North Kanto) rated on the same six criteria</a:t>
            </a:r>
            <a:endParaRPr lang="en-US" sz="1315" dirty="0"/>
          </a:p>
        </p:txBody>
      </p:sp>
      <p:sp>
        <p:nvSpPr>
          <p:cNvPr id="6" name="Shape 4"/>
          <p:cNvSpPr/>
          <p:nvPr/>
        </p:nvSpPr>
        <p:spPr>
          <a:xfrm>
            <a:off x="2946590" y="2316603"/>
            <a:ext cx="2006271" cy="632986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7" name="Shape 5"/>
          <p:cNvSpPr/>
          <p:nvPr/>
        </p:nvSpPr>
        <p:spPr>
          <a:xfrm>
            <a:off x="1730629" y="2316603"/>
            <a:ext cx="1152320" cy="632986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8" name="Shape 6"/>
          <p:cNvSpPr/>
          <p:nvPr/>
        </p:nvSpPr>
        <p:spPr>
          <a:xfrm>
            <a:off x="2946590" y="3004631"/>
            <a:ext cx="2006271" cy="632986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9" name="Shape 7"/>
          <p:cNvSpPr/>
          <p:nvPr/>
        </p:nvSpPr>
        <p:spPr>
          <a:xfrm>
            <a:off x="1730629" y="3004631"/>
            <a:ext cx="1152320" cy="632986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0" name="Shape 8"/>
          <p:cNvSpPr/>
          <p:nvPr/>
        </p:nvSpPr>
        <p:spPr>
          <a:xfrm>
            <a:off x="2946590" y="3692659"/>
            <a:ext cx="2006271" cy="632986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1" name="Shape 9"/>
          <p:cNvSpPr/>
          <p:nvPr/>
        </p:nvSpPr>
        <p:spPr>
          <a:xfrm>
            <a:off x="1730629" y="3692659"/>
            <a:ext cx="1152320" cy="632986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2" name="Shape 10"/>
          <p:cNvSpPr/>
          <p:nvPr/>
        </p:nvSpPr>
        <p:spPr>
          <a:xfrm>
            <a:off x="2946590" y="4444247"/>
            <a:ext cx="2006271" cy="632986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3" name="Shape 11"/>
          <p:cNvSpPr/>
          <p:nvPr/>
        </p:nvSpPr>
        <p:spPr>
          <a:xfrm>
            <a:off x="1730629" y="4444247"/>
            <a:ext cx="1152320" cy="632986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4" name="Shape 12"/>
          <p:cNvSpPr/>
          <p:nvPr/>
        </p:nvSpPr>
        <p:spPr>
          <a:xfrm>
            <a:off x="2946590" y="5132275"/>
            <a:ext cx="2006271" cy="632986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5" name="Shape 13"/>
          <p:cNvSpPr/>
          <p:nvPr/>
        </p:nvSpPr>
        <p:spPr>
          <a:xfrm>
            <a:off x="1730629" y="5132275"/>
            <a:ext cx="1152320" cy="632986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6" name="Shape 14"/>
          <p:cNvSpPr/>
          <p:nvPr/>
        </p:nvSpPr>
        <p:spPr>
          <a:xfrm>
            <a:off x="2946590" y="5820303"/>
            <a:ext cx="2006271" cy="632986"/>
          </a:xfrm>
          <a:prstGeom prst="rect">
            <a:avLst/>
          </a:prstGeom>
          <a:solidFill>
            <a:srgbClr val="EDF8F7"/>
          </a:solidFill>
          <a:ln>
            <a:noFill/>
          </a:ln>
        </p:spPr>
      </p:sp>
      <p:sp>
        <p:nvSpPr>
          <p:cNvPr id="17" name="Shape 15"/>
          <p:cNvSpPr/>
          <p:nvPr/>
        </p:nvSpPr>
        <p:spPr>
          <a:xfrm>
            <a:off x="1730629" y="5820303"/>
            <a:ext cx="1152320" cy="632986"/>
          </a:xfrm>
          <a:prstGeom prst="rect">
            <a:avLst/>
          </a:prstGeom>
          <a:solidFill>
            <a:srgbClr val="C2E7E5"/>
          </a:solidFill>
          <a:ln>
            <a:noFill/>
          </a:ln>
        </p:spPr>
      </p:sp>
      <p:sp>
        <p:nvSpPr>
          <p:cNvPr id="18" name="Shape 16"/>
          <p:cNvSpPr/>
          <p:nvPr/>
        </p:nvSpPr>
        <p:spPr>
          <a:xfrm>
            <a:off x="2946590" y="2977110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19" name="Shape 17"/>
          <p:cNvSpPr/>
          <p:nvPr/>
        </p:nvSpPr>
        <p:spPr>
          <a:xfrm>
            <a:off x="2946590" y="3665138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0" name="Shape 18"/>
          <p:cNvSpPr/>
          <p:nvPr/>
        </p:nvSpPr>
        <p:spPr>
          <a:xfrm>
            <a:off x="2946590" y="4353166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1" name="Shape 19"/>
          <p:cNvSpPr/>
          <p:nvPr/>
        </p:nvSpPr>
        <p:spPr>
          <a:xfrm>
            <a:off x="2946590" y="5104754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2" name="Shape 20"/>
          <p:cNvSpPr/>
          <p:nvPr/>
        </p:nvSpPr>
        <p:spPr>
          <a:xfrm>
            <a:off x="2946590" y="5792782"/>
            <a:ext cx="8452645" cy="0"/>
          </a:xfrm>
          <a:prstGeom prst="line">
            <a:avLst/>
          </a:prstGeom>
          <a:noFill/>
          <a:ln w="9525">
            <a:solidFill>
              <a:srgbClr val="C7D0D6"/>
            </a:solidFill>
            <a:prstDash val="sysDot"/>
          </a:ln>
        </p:spPr>
      </p:sp>
      <p:sp>
        <p:nvSpPr>
          <p:cNvPr id="23" name="Shape 21"/>
          <p:cNvSpPr/>
          <p:nvPr/>
        </p:nvSpPr>
        <p:spPr>
          <a:xfrm>
            <a:off x="792460" y="2194560"/>
            <a:ext cx="874529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4" name="Shape 22"/>
          <p:cNvSpPr/>
          <p:nvPr/>
        </p:nvSpPr>
        <p:spPr>
          <a:xfrm>
            <a:off x="1730629" y="2194560"/>
            <a:ext cx="1152320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2946590" y="2194560"/>
            <a:ext cx="200627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6" name="Shape 24"/>
          <p:cNvSpPr/>
          <p:nvPr/>
        </p:nvSpPr>
        <p:spPr>
          <a:xfrm>
            <a:off x="5016502" y="2194560"/>
            <a:ext cx="208515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7" name="Shape 25"/>
          <p:cNvSpPr/>
          <p:nvPr/>
        </p:nvSpPr>
        <p:spPr>
          <a:xfrm>
            <a:off x="7165293" y="2194560"/>
            <a:ext cx="208515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8" name="Shape 26"/>
          <p:cNvSpPr/>
          <p:nvPr/>
        </p:nvSpPr>
        <p:spPr>
          <a:xfrm>
            <a:off x="9314085" y="2194560"/>
            <a:ext cx="2085151" cy="12802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29" name="Shape 27"/>
          <p:cNvSpPr/>
          <p:nvPr/>
        </p:nvSpPr>
        <p:spPr>
          <a:xfrm>
            <a:off x="792460" y="2289082"/>
            <a:ext cx="874529" cy="206408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0" name="Shape 28"/>
          <p:cNvSpPr/>
          <p:nvPr/>
        </p:nvSpPr>
        <p:spPr>
          <a:xfrm>
            <a:off x="792460" y="4416726"/>
            <a:ext cx="874529" cy="206408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792460" y="1940814"/>
            <a:ext cx="874529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Category</a:t>
            </a:r>
            <a:endParaRPr lang="en-US" sz="690" dirty="0"/>
          </a:p>
        </p:txBody>
      </p:sp>
      <p:sp>
        <p:nvSpPr>
          <p:cNvPr id="32" name="Text 30"/>
          <p:cNvSpPr/>
          <p:nvPr/>
        </p:nvSpPr>
        <p:spPr>
          <a:xfrm>
            <a:off x="1730629" y="1940814"/>
            <a:ext cx="1152320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Subcategory</a:t>
            </a:r>
            <a:endParaRPr lang="en-US" sz="690" dirty="0"/>
          </a:p>
        </p:txBody>
      </p:sp>
      <p:sp>
        <p:nvSpPr>
          <p:cNvPr id="33" name="Text 31"/>
          <p:cNvSpPr/>
          <p:nvPr/>
        </p:nvSpPr>
        <p:spPr>
          <a:xfrm>
            <a:off x="2946590" y="1940814"/>
            <a:ext cx="200627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Assessment perspective</a:t>
            </a:r>
            <a:endParaRPr lang="en-US" sz="690" dirty="0"/>
          </a:p>
        </p:txBody>
      </p:sp>
      <p:sp>
        <p:nvSpPr>
          <p:cNvPr id="34" name="Text 32"/>
          <p:cNvSpPr/>
          <p:nvPr/>
        </p:nvSpPr>
        <p:spPr>
          <a:xfrm>
            <a:off x="5016502" y="1940814"/>
            <a:ext cx="208515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Rating: high</a:t>
            </a:r>
            <a:endParaRPr lang="en-US" sz="690" dirty="0"/>
          </a:p>
        </p:txBody>
      </p:sp>
      <p:sp>
        <p:nvSpPr>
          <p:cNvPr id="35" name="Text 33"/>
          <p:cNvSpPr/>
          <p:nvPr/>
        </p:nvSpPr>
        <p:spPr>
          <a:xfrm>
            <a:off x="7165293" y="1940814"/>
            <a:ext cx="208515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Rating: medium</a:t>
            </a:r>
            <a:endParaRPr lang="en-US" sz="690" dirty="0"/>
          </a:p>
        </p:txBody>
      </p:sp>
      <p:sp>
        <p:nvSpPr>
          <p:cNvPr id="36" name="Text 34"/>
          <p:cNvSpPr/>
          <p:nvPr/>
        </p:nvSpPr>
        <p:spPr>
          <a:xfrm>
            <a:off x="9314085" y="1940814"/>
            <a:ext cx="2085151" cy="25374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69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Rating: low</a:t>
            </a:r>
            <a:endParaRPr lang="en-US" sz="690" dirty="0"/>
          </a:p>
        </p:txBody>
      </p:sp>
      <p:sp>
        <p:nvSpPr>
          <p:cNvPr id="37" name="Text 35"/>
          <p:cNvSpPr/>
          <p:nvPr/>
        </p:nvSpPr>
        <p:spPr>
          <a:xfrm>
            <a:off x="792460" y="2289082"/>
            <a:ext cx="874529" cy="2064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9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Feasibility</a:t>
            </a:r>
            <a:endParaRPr lang="en-US" sz="690" dirty="0"/>
          </a:p>
        </p:txBody>
      </p:sp>
      <p:sp>
        <p:nvSpPr>
          <p:cNvPr id="38" name="Text 36"/>
          <p:cNvSpPr/>
          <p:nvPr/>
        </p:nvSpPr>
        <p:spPr>
          <a:xfrm>
            <a:off x="792460" y="4416726"/>
            <a:ext cx="874529" cy="20640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9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Revenue potential</a:t>
            </a:r>
            <a:endParaRPr lang="en-US" sz="690" dirty="0"/>
          </a:p>
        </p:txBody>
      </p:sp>
      <p:sp>
        <p:nvSpPr>
          <p:cNvPr id="39" name="Text 37"/>
          <p:cNvSpPr/>
          <p:nvPr/>
        </p:nvSpPr>
        <p:spPr>
          <a:xfrm>
            <a:off x="1730629" y="2316603"/>
            <a:ext cx="1152320" cy="6329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Fulfillment of success requirements</a:t>
            </a:r>
            <a:endParaRPr lang="en-US" sz="660" dirty="0"/>
          </a:p>
        </p:txBody>
      </p:sp>
      <p:sp>
        <p:nvSpPr>
          <p:cNvPr id="40" name="Text 38"/>
          <p:cNvSpPr/>
          <p:nvPr/>
        </p:nvSpPr>
        <p:spPr>
          <a:xfrm>
            <a:off x="3028886" y="2316603"/>
            <a:ext cx="184167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Burden of consensus-building and unfinished validation</a:t>
            </a:r>
            <a:endParaRPr lang="en-US" sz="660" dirty="0"/>
          </a:p>
        </p:txBody>
      </p:sp>
      <p:sp>
        <p:nvSpPr>
          <p:cNvPr id="41" name="Text 39"/>
          <p:cNvSpPr/>
          <p:nvPr/>
        </p:nvSpPr>
        <p:spPr>
          <a:xfrm>
            <a:off x="3028886" y="2529590"/>
            <a:ext cx="184167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・Cost of aligning internal and external stakeholders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・Progress in validating execution assumptions</a:t>
            </a:r>
            <a:endParaRPr lang="en-US" sz="560" dirty="0"/>
          </a:p>
        </p:txBody>
      </p:sp>
      <p:sp>
        <p:nvSpPr>
          <p:cNvPr id="42" name="Text 40"/>
          <p:cNvSpPr/>
          <p:nvPr/>
        </p:nvSpPr>
        <p:spPr>
          <a:xfrm>
            <a:off x="5098798" y="2316603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Manageable as an extension of existing work</a:t>
            </a:r>
            <a:endParaRPr lang="en-US" sz="660" dirty="0"/>
          </a:p>
        </p:txBody>
      </p:sp>
      <p:sp>
        <p:nvSpPr>
          <p:cNvPr id="43" name="Text 41"/>
          <p:cNvSpPr/>
          <p:nvPr/>
        </p:nvSpPr>
        <p:spPr>
          <a:xfrm>
            <a:off x="5098798" y="2529590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・No new consensus needed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・Assumptions already sorted out</a:t>
            </a:r>
            <a:endParaRPr lang="en-US" sz="560" dirty="0"/>
          </a:p>
        </p:txBody>
      </p:sp>
      <p:sp>
        <p:nvSpPr>
          <p:cNvPr id="44" name="Text 42"/>
          <p:cNvSpPr/>
          <p:nvPr/>
        </p:nvSpPr>
        <p:spPr>
          <a:xfrm>
            <a:off x="7247589" y="2316603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Hurdles identified</a:t>
            </a:r>
            <a:endParaRPr lang="en-US" sz="660" dirty="0"/>
          </a:p>
        </p:txBody>
      </p:sp>
      <p:sp>
        <p:nvSpPr>
          <p:cNvPr id="45" name="Text 43"/>
          <p:cNvSpPr/>
          <p:nvPr/>
        </p:nvSpPr>
        <p:spPr>
          <a:xfrm>
            <a:off x="7247589" y="2529590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・Solutions to hurdles under validation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・Execution structure must be built</a:t>
            </a:r>
            <a:endParaRPr lang="en-US" sz="560" dirty="0"/>
          </a:p>
        </p:txBody>
      </p:sp>
      <p:sp>
        <p:nvSpPr>
          <p:cNvPr id="46" name="Text 44"/>
          <p:cNvSpPr/>
          <p:nvPr/>
        </p:nvSpPr>
        <p:spPr>
          <a:xfrm>
            <a:off x="9396381" y="2316603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No clear outlook</a:t>
            </a:r>
            <a:endParaRPr lang="en-US" sz="660" dirty="0"/>
          </a:p>
        </p:txBody>
      </p:sp>
      <p:sp>
        <p:nvSpPr>
          <p:cNvPr id="47" name="Text 45"/>
          <p:cNvSpPr/>
          <p:nvPr/>
        </p:nvSpPr>
        <p:spPr>
          <a:xfrm>
            <a:off x="9396381" y="2529590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・Several assumptions remain unvalidated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・Path to reconciling interests unclear</a:t>
            </a:r>
            <a:endParaRPr lang="en-US" sz="560" dirty="0"/>
          </a:p>
        </p:txBody>
      </p:sp>
      <p:sp>
        <p:nvSpPr>
          <p:cNvPr id="48" name="Text 46"/>
          <p:cNvSpPr/>
          <p:nvPr/>
        </p:nvSpPr>
        <p:spPr>
          <a:xfrm>
            <a:off x="1730629" y="3004631"/>
            <a:ext cx="1152320" cy="6329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Lightness of investment burden</a:t>
            </a:r>
            <a:endParaRPr lang="en-US" sz="660" dirty="0"/>
          </a:p>
        </p:txBody>
      </p:sp>
      <p:sp>
        <p:nvSpPr>
          <p:cNvPr id="49" name="Text 47"/>
          <p:cNvSpPr/>
          <p:nvPr/>
        </p:nvSpPr>
        <p:spPr>
          <a:xfrm>
            <a:off x="3028886" y="3004631"/>
            <a:ext cx="184167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Weight of new capital and assets</a:t>
            </a:r>
            <a:endParaRPr lang="en-US" sz="660" dirty="0"/>
          </a:p>
        </p:txBody>
      </p:sp>
      <p:sp>
        <p:nvSpPr>
          <p:cNvPr id="50" name="Text 48"/>
          <p:cNvSpPr/>
          <p:nvPr/>
        </p:nvSpPr>
        <p:spPr>
          <a:xfrm>
            <a:off x="3028886" y="3111124"/>
            <a:ext cx="184167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・Scale of additional investment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・Whether existing assets can be repurposed</a:t>
            </a:r>
            <a:endParaRPr lang="en-US" sz="560" dirty="0"/>
          </a:p>
        </p:txBody>
      </p:sp>
      <p:sp>
        <p:nvSpPr>
          <p:cNvPr id="51" name="Text 49"/>
          <p:cNvSpPr/>
          <p:nvPr/>
        </p:nvSpPr>
        <p:spPr>
          <a:xfrm>
            <a:off x="5098798" y="3004631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Covered by existing assets</a:t>
            </a:r>
            <a:endParaRPr lang="en-US" sz="660" dirty="0"/>
          </a:p>
        </p:txBody>
      </p:sp>
      <p:sp>
        <p:nvSpPr>
          <p:cNvPr id="52" name="Text 50"/>
          <p:cNvSpPr/>
          <p:nvPr/>
        </p:nvSpPr>
        <p:spPr>
          <a:xfrm>
            <a:off x="5098798" y="3111124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・Additional investment minimal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・Low own burden in both funds and staff</a:t>
            </a:r>
            <a:endParaRPr lang="en-US" sz="560" dirty="0"/>
          </a:p>
        </p:txBody>
      </p:sp>
      <p:sp>
        <p:nvSpPr>
          <p:cNvPr id="53" name="Text 51"/>
          <p:cNvSpPr/>
          <p:nvPr/>
        </p:nvSpPr>
        <p:spPr>
          <a:xfrm>
            <a:off x="7247589" y="3004631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Some additional investment</a:t>
            </a:r>
            <a:endParaRPr lang="en-US" sz="660" dirty="0"/>
          </a:p>
        </p:txBody>
      </p:sp>
      <p:sp>
        <p:nvSpPr>
          <p:cNvPr id="54" name="Text 52"/>
          <p:cNvSpPr/>
          <p:nvPr/>
        </p:nvSpPr>
        <p:spPr>
          <a:xfrm>
            <a:off x="7247589" y="3111124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・A certain scale of additional investment needed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・Investment needed to build the structure</a:t>
            </a:r>
            <a:endParaRPr lang="en-US" sz="560" dirty="0"/>
          </a:p>
        </p:txBody>
      </p:sp>
      <p:sp>
        <p:nvSpPr>
          <p:cNvPr id="55" name="Text 53"/>
          <p:cNvSpPr/>
          <p:nvPr/>
        </p:nvSpPr>
        <p:spPr>
          <a:xfrm>
            <a:off x="9396381" y="3004631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Large investment required</a:t>
            </a:r>
            <a:endParaRPr lang="en-US" sz="660" dirty="0"/>
          </a:p>
        </p:txBody>
      </p:sp>
      <p:sp>
        <p:nvSpPr>
          <p:cNvPr id="56" name="Text 54"/>
          <p:cNvSpPr/>
          <p:nvPr/>
        </p:nvSpPr>
        <p:spPr>
          <a:xfrm>
            <a:off x="9396381" y="3111124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・Large funds needed, e.g. for acquisitions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・Long payback period</a:t>
            </a:r>
            <a:endParaRPr lang="en-US" sz="560" dirty="0"/>
          </a:p>
        </p:txBody>
      </p:sp>
      <p:sp>
        <p:nvSpPr>
          <p:cNvPr id="57" name="Text 55"/>
          <p:cNvSpPr/>
          <p:nvPr/>
        </p:nvSpPr>
        <p:spPr>
          <a:xfrm>
            <a:off x="1730629" y="3692659"/>
            <a:ext cx="1152320" cy="6329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Independence from the external environment</a:t>
            </a:r>
            <a:endParaRPr lang="en-US" sz="660" dirty="0"/>
          </a:p>
        </p:txBody>
      </p:sp>
      <p:sp>
        <p:nvSpPr>
          <p:cNvPr id="58" name="Text 56"/>
          <p:cNvSpPr/>
          <p:nvPr/>
        </p:nvSpPr>
        <p:spPr>
          <a:xfrm>
            <a:off x="3028886" y="3692659"/>
            <a:ext cx="184167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Sensitivity to factors outside our control</a:t>
            </a:r>
            <a:endParaRPr lang="en-US" sz="660" dirty="0"/>
          </a:p>
        </p:txBody>
      </p:sp>
      <p:sp>
        <p:nvSpPr>
          <p:cNvPr id="59" name="Text 57"/>
          <p:cNvSpPr/>
          <p:nvPr/>
        </p:nvSpPr>
        <p:spPr>
          <a:xfrm>
            <a:off x="3028886" y="3905646"/>
            <a:ext cx="184167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・Impact of regulation and special demand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・Controllability by us</a:t>
            </a:r>
            <a:endParaRPr lang="en-US" sz="560" dirty="0"/>
          </a:p>
        </p:txBody>
      </p:sp>
      <p:sp>
        <p:nvSpPr>
          <p:cNvPr id="60" name="Text 58"/>
          <p:cNvSpPr/>
          <p:nvPr/>
        </p:nvSpPr>
        <p:spPr>
          <a:xfrm>
            <a:off x="5098798" y="3692659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Completed under our own lead</a:t>
            </a:r>
            <a:endParaRPr lang="en-US" sz="660" dirty="0"/>
          </a:p>
        </p:txBody>
      </p:sp>
      <p:sp>
        <p:nvSpPr>
          <p:cNvPr id="61" name="Text 59"/>
          <p:cNvSpPr/>
          <p:nvPr/>
        </p:nvSpPr>
        <p:spPr>
          <a:xfrm>
            <a:off x="5098798" y="3905646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・Little impact from external change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・Timing under our control</a:t>
            </a:r>
            <a:endParaRPr lang="en-US" sz="560" dirty="0"/>
          </a:p>
        </p:txBody>
      </p:sp>
      <p:sp>
        <p:nvSpPr>
          <p:cNvPr id="62" name="Text 60"/>
          <p:cNvSpPr/>
          <p:nvPr/>
        </p:nvSpPr>
        <p:spPr>
          <a:xfrm>
            <a:off x="7247589" y="3692659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Affected, but with room to adjust</a:t>
            </a:r>
            <a:endParaRPr lang="en-US" sz="660" dirty="0"/>
          </a:p>
        </p:txBody>
      </p:sp>
      <p:sp>
        <p:nvSpPr>
          <p:cNvPr id="63" name="Text 61"/>
          <p:cNvSpPr/>
          <p:nvPr/>
        </p:nvSpPr>
        <p:spPr>
          <a:xfrm>
            <a:off x="7247589" y="3905646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・Subject to some external influence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・Plans can still be adjusted</a:t>
            </a:r>
            <a:endParaRPr lang="en-US" sz="560" dirty="0"/>
          </a:p>
        </p:txBody>
      </p:sp>
      <p:sp>
        <p:nvSpPr>
          <p:cNvPr id="64" name="Text 62"/>
          <p:cNvSpPr/>
          <p:nvPr/>
        </p:nvSpPr>
        <p:spPr>
          <a:xfrm>
            <a:off x="9396381" y="3692659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Driven by external factors</a:t>
            </a:r>
            <a:endParaRPr lang="en-US" sz="660" dirty="0"/>
          </a:p>
        </p:txBody>
      </p:sp>
      <p:sp>
        <p:nvSpPr>
          <p:cNvPr id="65" name="Text 63"/>
          <p:cNvSpPr/>
          <p:nvPr/>
        </p:nvSpPr>
        <p:spPr>
          <a:xfrm>
            <a:off x="9396381" y="3905646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・Depends on regulation or the end of special demand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・High risk that assumptions collapse</a:t>
            </a:r>
            <a:endParaRPr lang="en-US" sz="560" dirty="0"/>
          </a:p>
        </p:txBody>
      </p:sp>
      <p:sp>
        <p:nvSpPr>
          <p:cNvPr id="66" name="Text 64"/>
          <p:cNvSpPr/>
          <p:nvPr/>
        </p:nvSpPr>
        <p:spPr>
          <a:xfrm>
            <a:off x="1730629" y="4444247"/>
            <a:ext cx="1152320" cy="6329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Expected revenue scale</a:t>
            </a:r>
            <a:endParaRPr lang="en-US" sz="660" dirty="0"/>
          </a:p>
        </p:txBody>
      </p:sp>
      <p:sp>
        <p:nvSpPr>
          <p:cNvPr id="67" name="Text 65"/>
          <p:cNvSpPr/>
          <p:nvPr/>
        </p:nvSpPr>
        <p:spPr>
          <a:xfrm>
            <a:off x="3028886" y="4444247"/>
            <a:ext cx="184167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Size of standalone impact</a:t>
            </a:r>
            <a:endParaRPr lang="en-US" sz="660" dirty="0"/>
          </a:p>
        </p:txBody>
      </p:sp>
      <p:sp>
        <p:nvSpPr>
          <p:cNvPr id="68" name="Text 66"/>
          <p:cNvSpPr/>
          <p:nvPr/>
        </p:nvSpPr>
        <p:spPr>
          <a:xfrm>
            <a:off x="3028886" y="4550741"/>
            <a:ext cx="184167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・Size of target market and reach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・Contribution to the overall business</a:t>
            </a:r>
            <a:endParaRPr lang="en-US" sz="560" dirty="0"/>
          </a:p>
        </p:txBody>
      </p:sp>
      <p:sp>
        <p:nvSpPr>
          <p:cNvPr id="69" name="Text 67"/>
          <p:cNvSpPr/>
          <p:nvPr/>
        </p:nvSpPr>
        <p:spPr>
          <a:xfrm>
            <a:off x="5098798" y="4444247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Pillar of the business</a:t>
            </a:r>
            <a:endParaRPr lang="en-US" sz="660" dirty="0"/>
          </a:p>
        </p:txBody>
      </p:sp>
      <p:sp>
        <p:nvSpPr>
          <p:cNvPr id="70" name="Text 68"/>
          <p:cNvSpPr/>
          <p:nvPr/>
        </p:nvSpPr>
        <p:spPr>
          <a:xfrm>
            <a:off x="5098798" y="4550741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・A revenue pillar on its own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・Directly tied to company-wide results</a:t>
            </a:r>
            <a:endParaRPr lang="en-US" sz="560" dirty="0"/>
          </a:p>
        </p:txBody>
      </p:sp>
      <p:sp>
        <p:nvSpPr>
          <p:cNvPr id="71" name="Text 69"/>
          <p:cNvSpPr/>
          <p:nvPr/>
        </p:nvSpPr>
        <p:spPr>
          <a:xfrm>
            <a:off x="7247589" y="4444247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Complementary scale</a:t>
            </a:r>
            <a:endParaRPr lang="en-US" sz="660" dirty="0"/>
          </a:p>
        </p:txBody>
      </p:sp>
      <p:sp>
        <p:nvSpPr>
          <p:cNvPr id="72" name="Text 70"/>
          <p:cNvSpPr/>
          <p:nvPr/>
        </p:nvSpPr>
        <p:spPr>
          <a:xfrm>
            <a:off x="7247589" y="4550741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・Complementary on its own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・Works best combined with the core business</a:t>
            </a:r>
            <a:endParaRPr lang="en-US" sz="560" dirty="0"/>
          </a:p>
        </p:txBody>
      </p:sp>
      <p:sp>
        <p:nvSpPr>
          <p:cNvPr id="73" name="Text 71"/>
          <p:cNvSpPr/>
          <p:nvPr/>
        </p:nvSpPr>
        <p:spPr>
          <a:xfrm>
            <a:off x="9396381" y="4444247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Small scale, groundwork</a:t>
            </a:r>
            <a:endParaRPr lang="en-US" sz="660" dirty="0"/>
          </a:p>
        </p:txBody>
      </p:sp>
      <p:sp>
        <p:nvSpPr>
          <p:cNvPr id="74" name="Text 72"/>
          <p:cNvSpPr/>
          <p:nvPr/>
        </p:nvSpPr>
        <p:spPr>
          <a:xfrm>
            <a:off x="9396381" y="4550741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・Revenue scale itself is small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・Mainly for learning and groundwork</a:t>
            </a:r>
            <a:endParaRPr lang="en-US" sz="560" dirty="0"/>
          </a:p>
        </p:txBody>
      </p:sp>
      <p:sp>
        <p:nvSpPr>
          <p:cNvPr id="75" name="Text 73"/>
          <p:cNvSpPr/>
          <p:nvPr/>
        </p:nvSpPr>
        <p:spPr>
          <a:xfrm>
            <a:off x="1730629" y="5132275"/>
            <a:ext cx="1152320" cy="6329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Payback phase</a:t>
            </a:r>
            <a:endParaRPr lang="en-US" sz="660" dirty="0"/>
          </a:p>
        </p:txBody>
      </p:sp>
      <p:sp>
        <p:nvSpPr>
          <p:cNvPr id="76" name="Text 74"/>
          <p:cNvSpPr/>
          <p:nvPr/>
        </p:nvSpPr>
        <p:spPr>
          <a:xfrm>
            <a:off x="3028886" y="5132275"/>
            <a:ext cx="184167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Speed to a quick win</a:t>
            </a:r>
            <a:endParaRPr lang="en-US" sz="660" dirty="0"/>
          </a:p>
        </p:txBody>
      </p:sp>
      <p:sp>
        <p:nvSpPr>
          <p:cNvPr id="77" name="Text 75"/>
          <p:cNvSpPr/>
          <p:nvPr/>
        </p:nvSpPr>
        <p:spPr>
          <a:xfrm>
            <a:off x="3028886" y="5238769"/>
            <a:ext cx="184167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・Timing of payback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・Monetization timing by phase</a:t>
            </a:r>
            <a:endParaRPr lang="en-US" sz="560" dirty="0"/>
          </a:p>
        </p:txBody>
      </p:sp>
      <p:sp>
        <p:nvSpPr>
          <p:cNvPr id="78" name="Text 76"/>
          <p:cNvSpPr/>
          <p:nvPr/>
        </p:nvSpPr>
        <p:spPr>
          <a:xfrm>
            <a:off x="5098798" y="5132275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Payback in phase 1</a:t>
            </a:r>
            <a:endParaRPr lang="en-US" sz="660" dirty="0"/>
          </a:p>
        </p:txBody>
      </p:sp>
      <p:sp>
        <p:nvSpPr>
          <p:cNvPr id="79" name="Text 77"/>
          <p:cNvSpPr/>
          <p:nvPr/>
        </p:nvSpPr>
        <p:spPr>
          <a:xfrm>
            <a:off x="5098798" y="5238769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・Early quick win expected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・Payback in sight</a:t>
            </a:r>
            <a:endParaRPr lang="en-US" sz="560" dirty="0"/>
          </a:p>
        </p:txBody>
      </p:sp>
      <p:sp>
        <p:nvSpPr>
          <p:cNvPr id="80" name="Text 78"/>
          <p:cNvSpPr/>
          <p:nvPr/>
        </p:nvSpPr>
        <p:spPr>
          <a:xfrm>
            <a:off x="7247589" y="5132275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Late phase 1 to phase 2</a:t>
            </a:r>
            <a:endParaRPr lang="en-US" sz="660" dirty="0"/>
          </a:p>
        </p:txBody>
      </p:sp>
      <p:sp>
        <p:nvSpPr>
          <p:cNvPr id="81" name="Text 79"/>
          <p:cNvSpPr/>
          <p:nvPr/>
        </p:nvSpPr>
        <p:spPr>
          <a:xfrm>
            <a:off x="7247589" y="5238769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・Requires a run-up period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・Monetization expected in the medium term</a:t>
            </a:r>
            <a:endParaRPr lang="en-US" sz="560" dirty="0"/>
          </a:p>
        </p:txBody>
      </p:sp>
      <p:sp>
        <p:nvSpPr>
          <p:cNvPr id="82" name="Text 80"/>
          <p:cNvSpPr/>
          <p:nvPr/>
        </p:nvSpPr>
        <p:spPr>
          <a:xfrm>
            <a:off x="9396381" y="5132275"/>
            <a:ext cx="1920559" cy="106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Phase 2 or later</a:t>
            </a:r>
            <a:endParaRPr lang="en-US" sz="660" dirty="0"/>
          </a:p>
        </p:txBody>
      </p:sp>
      <p:sp>
        <p:nvSpPr>
          <p:cNvPr id="83" name="Text 81"/>
          <p:cNvSpPr/>
          <p:nvPr/>
        </p:nvSpPr>
        <p:spPr>
          <a:xfrm>
            <a:off x="9396381" y="5238769"/>
            <a:ext cx="1920559" cy="526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・Short-term results unlikely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・Requires a long-term view</a:t>
            </a:r>
            <a:endParaRPr lang="en-US" sz="560" dirty="0"/>
          </a:p>
        </p:txBody>
      </p:sp>
      <p:sp>
        <p:nvSpPr>
          <p:cNvPr id="84" name="Text 82"/>
          <p:cNvSpPr/>
          <p:nvPr/>
        </p:nvSpPr>
        <p:spPr>
          <a:xfrm>
            <a:off x="1730629" y="5820303"/>
            <a:ext cx="1152320" cy="63298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Spillover to other lines of attack</a:t>
            </a:r>
            <a:endParaRPr lang="en-US" sz="660" dirty="0"/>
          </a:p>
        </p:txBody>
      </p:sp>
      <p:sp>
        <p:nvSpPr>
          <p:cNvPr id="85" name="Text 83"/>
          <p:cNvSpPr/>
          <p:nvPr/>
        </p:nvSpPr>
        <p:spPr>
          <a:xfrm>
            <a:off x="3028886" y="5820303"/>
            <a:ext cx="184167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Does it support other lines of attack?</a:t>
            </a:r>
            <a:endParaRPr lang="en-US" sz="660" dirty="0"/>
          </a:p>
        </p:txBody>
      </p:sp>
      <p:sp>
        <p:nvSpPr>
          <p:cNvPr id="86" name="Text 84"/>
          <p:cNvSpPr/>
          <p:nvPr/>
        </p:nvSpPr>
        <p:spPr>
          <a:xfrm>
            <a:off x="3028886" y="6033291"/>
            <a:ext cx="184167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・Impact on demand, supply, and infrastructure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・Degree of linkage with other lines</a:t>
            </a:r>
            <a:endParaRPr lang="en-US" sz="560" dirty="0"/>
          </a:p>
        </p:txBody>
      </p:sp>
      <p:sp>
        <p:nvSpPr>
          <p:cNvPr id="87" name="Text 85"/>
          <p:cNvSpPr/>
          <p:nvPr/>
        </p:nvSpPr>
        <p:spPr>
          <a:xfrm>
            <a:off x="5098798" y="5820303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An engine that powers the others</a:t>
            </a:r>
            <a:endParaRPr lang="en-US" sz="660" dirty="0"/>
          </a:p>
        </p:txBody>
      </p:sp>
      <p:sp>
        <p:nvSpPr>
          <p:cNvPr id="88" name="Text 86"/>
          <p:cNvSpPr/>
          <p:nvPr/>
        </p:nvSpPr>
        <p:spPr>
          <a:xfrm>
            <a:off x="5098798" y="6033291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・Central to the overall strategy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・If it stalls, the others falter too</a:t>
            </a:r>
            <a:endParaRPr lang="en-US" sz="560" dirty="0"/>
          </a:p>
        </p:txBody>
      </p:sp>
      <p:sp>
        <p:nvSpPr>
          <p:cNvPr id="89" name="Text 87"/>
          <p:cNvSpPr/>
          <p:nvPr/>
        </p:nvSpPr>
        <p:spPr>
          <a:xfrm>
            <a:off x="7247589" y="5820303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7A73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Complementary but can stand alone</a:t>
            </a:r>
            <a:endParaRPr lang="en-US" sz="660" dirty="0"/>
          </a:p>
        </p:txBody>
      </p:sp>
      <p:sp>
        <p:nvSpPr>
          <p:cNvPr id="90" name="Text 88"/>
          <p:cNvSpPr/>
          <p:nvPr/>
        </p:nvSpPr>
        <p:spPr>
          <a:xfrm>
            <a:off x="7247589" y="6033291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・Synergies when linked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・Can also stand on its own</a:t>
            </a:r>
            <a:endParaRPr lang="en-US" sz="560" dirty="0"/>
          </a:p>
        </p:txBody>
      </p:sp>
      <p:sp>
        <p:nvSpPr>
          <p:cNvPr id="91" name="Text 89"/>
          <p:cNvSpPr/>
          <p:nvPr/>
        </p:nvSpPr>
        <p:spPr>
          <a:xfrm>
            <a:off x="9396381" y="5820303"/>
            <a:ext cx="1920559" cy="21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752"/>
              </a:lnSpc>
              <a:buNone/>
            </a:pPr>
            <a:r>
              <a:rPr lang="en-US" sz="660" b="1" dirty="0">
                <a:solidFill>
                  <a:srgbClr val="005A5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Self-contained, little linkage</a:t>
            </a:r>
            <a:endParaRPr lang="en-US" sz="660" dirty="0"/>
          </a:p>
        </p:txBody>
      </p:sp>
      <p:sp>
        <p:nvSpPr>
          <p:cNvPr id="92" name="Text 90"/>
          <p:cNvSpPr/>
          <p:nvPr/>
        </p:nvSpPr>
        <p:spPr>
          <a:xfrm>
            <a:off x="9396381" y="6033291"/>
            <a:ext cx="1920559" cy="419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・Highly independent business</a:t>
            </a:r>
            <a:endParaRPr lang="en-US" sz="560" dirty="0"/>
          </a:p>
          <a:p>
            <a:pPr algn="l" indent="0" marL="0">
              <a:lnSpc>
                <a:spcPts val="706"/>
              </a:lnSpc>
              <a:buNone/>
            </a:pPr>
            <a:r>
              <a:rPr lang="en-US" sz="560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・Little linkage with other lines</a:t>
            </a:r>
            <a:endParaRPr lang="en-US" sz="560" dirty="0"/>
          </a:p>
        </p:txBody>
      </p:sp>
      <p:sp>
        <p:nvSpPr>
          <p:cNvPr id="93" name="Shape 91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94" name="Shape 92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95" name="Shape 93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97" name="Shape 95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99" name="Shape 97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101" name="Shape 99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102" name="Text 100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103" name="Text 101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4-5 Highlights — What the pilot region showed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4-5 Highlights — What the pilot region showed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733806"/>
            <a:ext cx="432500" cy="4937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4-5</a:t>
            </a:r>
            <a:endParaRPr lang="en-US" sz="2064" dirty="0"/>
          </a:p>
        </p:txBody>
      </p:sp>
      <p:sp>
        <p:nvSpPr>
          <p:cNvPr id="4" name="Text 2"/>
          <p:cNvSpPr/>
          <p:nvPr/>
        </p:nvSpPr>
        <p:spPr>
          <a:xfrm>
            <a:off x="1329809" y="733806"/>
            <a:ext cx="10069426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Highlights — What the pilot region showed</a:t>
            </a:r>
            <a:endParaRPr lang="en-US" sz="2064" dirty="0"/>
          </a:p>
        </p:txBody>
      </p:sp>
      <p:sp>
        <p:nvSpPr>
          <p:cNvPr id="5" name="Text 3"/>
          <p:cNvSpPr/>
          <p:nvPr/>
        </p:nvSpPr>
        <p:spPr>
          <a:xfrm>
            <a:off x="792460" y="6583680"/>
            <a:ext cx="10606775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* Kanto pilot, October 2025 to March 2026 (fictional sample values)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792460" y="1364742"/>
            <a:ext cx="10606775" cy="5177790"/>
          </a:xfrm>
          <a:prstGeom prst="roundRect">
            <a:avLst>
              <a:gd name="adj" fmla="val 706"/>
            </a:avLst>
          </a:prstGeom>
          <a:solidFill>
            <a:srgbClr val="F3F4F6"/>
          </a:solidFill>
          <a:ln>
            <a:noFill/>
          </a:ln>
        </p:spPr>
      </p:sp>
      <p:sp>
        <p:nvSpPr>
          <p:cNvPr id="7" name="Shape 5"/>
          <p:cNvSpPr/>
          <p:nvPr/>
        </p:nvSpPr>
        <p:spPr>
          <a:xfrm>
            <a:off x="792460" y="1364742"/>
            <a:ext cx="259683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5875">
            <a:solidFill>
              <a:srgbClr val="00655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2460" y="1364742"/>
            <a:ext cx="259683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Scale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92460" y="1803654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865612" y="1876806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Shippers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65612" y="2279142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48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5612" y="3853053"/>
            <a:ext cx="245052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As of March 2026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792460" y="4218813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865612" y="4291965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Drivers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65612" y="4694301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3499018" y="1364742"/>
            <a:ext cx="259683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5875">
            <a:solidFill>
              <a:srgbClr val="00655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99018" y="1364742"/>
            <a:ext cx="259683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Quality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499018" y="1803654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3572170" y="1876806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On-time arrival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572170" y="2279142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98.5%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3572170" y="3853053"/>
            <a:ext cx="245052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Last 6 months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3499018" y="4218813"/>
            <a:ext cx="2596830" cy="23237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3572170" y="4291965"/>
            <a:ext cx="245052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Load factor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572170" y="4694301"/>
            <a:ext cx="2450526" cy="15373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82%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3572170" y="6268212"/>
            <a:ext cx="245052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Industry 65%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6205576" y="1364742"/>
            <a:ext cx="5193659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5875">
            <a:solidFill>
              <a:srgbClr val="00655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05576" y="1364742"/>
            <a:ext cx="5193659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Economics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205576" y="1803654"/>
            <a:ext cx="1670260" cy="4738878"/>
          </a:xfrm>
          <a:prstGeom prst="roundRect">
            <a:avLst>
              <a:gd name="adj" fmla="val 164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6278728" y="1876806"/>
            <a:ext cx="152395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revenue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6278728" y="2279142"/>
            <a:ext cx="1523956" cy="3952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¥110M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6278728" y="6268212"/>
            <a:ext cx="15239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March 2026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7967275" y="1803654"/>
            <a:ext cx="1670260" cy="4738878"/>
          </a:xfrm>
          <a:prstGeom prst="roundRect">
            <a:avLst>
              <a:gd name="adj" fmla="val 164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8040427" y="1876806"/>
            <a:ext cx="152395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Gross margin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8040427" y="2279142"/>
            <a:ext cx="1523956" cy="3952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24%</a:t>
            </a:r>
            <a:endParaRPr lang="en-US" sz="2200" dirty="0"/>
          </a:p>
        </p:txBody>
      </p:sp>
      <p:sp>
        <p:nvSpPr>
          <p:cNvPr id="35" name="Shape 33"/>
          <p:cNvSpPr/>
          <p:nvPr/>
        </p:nvSpPr>
        <p:spPr>
          <a:xfrm>
            <a:off x="9728975" y="1803654"/>
            <a:ext cx="1670260" cy="4738878"/>
          </a:xfrm>
          <a:prstGeom prst="roundRect">
            <a:avLst>
              <a:gd name="adj" fmla="val 1642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36" name="Text 34"/>
          <p:cNvSpPr/>
          <p:nvPr/>
        </p:nvSpPr>
        <p:spPr>
          <a:xfrm>
            <a:off x="9802127" y="1876806"/>
            <a:ext cx="152395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7415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Retention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9802127" y="2279142"/>
            <a:ext cx="1523956" cy="3952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93%</a:t>
            </a:r>
            <a:endParaRPr lang="en-US" sz="2200" dirty="0"/>
          </a:p>
        </p:txBody>
      </p:sp>
      <p:sp>
        <p:nvSpPr>
          <p:cNvPr id="38" name="Text 36"/>
          <p:cNvSpPr/>
          <p:nvPr/>
        </p:nvSpPr>
        <p:spPr>
          <a:xfrm>
            <a:off x="9802127" y="6268212"/>
            <a:ext cx="152395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A3A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Annual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0" y="0"/>
            <a:ext cx="12191695" cy="343916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40" name="Shape 38"/>
          <p:cNvSpPr/>
          <p:nvPr/>
        </p:nvSpPr>
        <p:spPr>
          <a:xfrm>
            <a:off x="0" y="343916"/>
            <a:ext cx="12191695" cy="12700"/>
          </a:xfrm>
          <a:prstGeom prst="rect">
            <a:avLst/>
          </a:prstGeom>
          <a:solidFill>
            <a:srgbClr val="E5E7EB"/>
          </a:solidFill>
          <a:ln>
            <a:noFill/>
          </a:ln>
        </p:spPr>
      </p:sp>
      <p:sp>
        <p:nvSpPr>
          <p:cNvPr id="41" name="Shape 39"/>
          <p:cNvSpPr/>
          <p:nvPr/>
        </p:nvSpPr>
        <p:spPr>
          <a:xfrm>
            <a:off x="128267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21917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  Market and competition</a:t>
            </a:r>
            <a:endParaRPr lang="en-US" sz="883" dirty="0"/>
          </a:p>
        </p:txBody>
      </p:sp>
      <p:sp>
        <p:nvSpPr>
          <p:cNvPr id="43" name="Shape 41"/>
          <p:cNvSpPr/>
          <p:nvPr/>
        </p:nvSpPr>
        <p:spPr>
          <a:xfrm>
            <a:off x="3127424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121074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  Business design</a:t>
            </a:r>
            <a:endParaRPr lang="en-US" sz="883" dirty="0"/>
          </a:p>
        </p:txBody>
      </p:sp>
      <p:sp>
        <p:nvSpPr>
          <p:cNvPr id="45" name="Shape 43"/>
          <p:cNvSpPr/>
          <p:nvPr/>
        </p:nvSpPr>
        <p:spPr>
          <a:xfrm>
            <a:off x="6126581" y="74107"/>
            <a:ext cx="2913307" cy="20840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9B9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120231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  Plan and team</a:t>
            </a:r>
            <a:endParaRPr lang="en-US" sz="883" dirty="0"/>
          </a:p>
        </p:txBody>
      </p:sp>
      <p:sp>
        <p:nvSpPr>
          <p:cNvPr id="47" name="Shape 45"/>
          <p:cNvSpPr/>
          <p:nvPr/>
        </p:nvSpPr>
        <p:spPr>
          <a:xfrm>
            <a:off x="9119388" y="67757"/>
            <a:ext cx="2926007" cy="221102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48" name="Text 46"/>
          <p:cNvSpPr/>
          <p:nvPr/>
        </p:nvSpPr>
        <p:spPr>
          <a:xfrm>
            <a:off x="9119388" y="67757"/>
            <a:ext cx="2926007" cy="221102"/>
          </a:xfrm>
          <a:prstGeom prst="rect">
            <a:avLst/>
          </a:prstGeom>
          <a:noFill/>
          <a:ln>
            <a:noFill/>
          </a:ln>
        </p:spPr>
        <p:txBody>
          <a:bodyPr wrap="none" lIns="63174" tIns="12700" rIns="63174" bIns="12700" rtlCol="0" anchor="ctr">
            <a:normAutofit/>
          </a:bodyPr>
          <a:lstStyle/>
          <a:p>
            <a:pPr algn="ctr" indent="0" marL="0">
              <a:buNone/>
            </a:pPr>
            <a:r>
              <a:rPr lang="en-US" sz="883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  Finance and decision</a:t>
            </a:r>
            <a:endParaRPr lang="en-US" sz="883" dirty="0"/>
          </a:p>
        </p:txBody>
      </p:sp>
      <p:sp>
        <p:nvSpPr>
          <p:cNvPr id="49" name="Text 4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losing — Three decisions we ask fo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Closing — Three decisions we ask for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792460" y="377190"/>
            <a:ext cx="10606775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2518"/>
              </a:lnSpc>
              <a:buNone/>
            </a:pPr>
            <a:r>
              <a:rPr lang="en-US" sz="2064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Closing — Three decisions we ask for</a:t>
            </a:r>
            <a:endParaRPr lang="en-US" sz="2064" dirty="0"/>
          </a:p>
        </p:txBody>
      </p:sp>
      <p:sp>
        <p:nvSpPr>
          <p:cNvPr id="4" name="Shape 2"/>
          <p:cNvSpPr/>
          <p:nvPr/>
        </p:nvSpPr>
        <p:spPr>
          <a:xfrm>
            <a:off x="792460" y="1538478"/>
            <a:ext cx="2468880" cy="292608"/>
          </a:xfrm>
          <a:prstGeom prst="roundRect">
            <a:avLst>
              <a:gd name="adj" fmla="val 50000"/>
            </a:avLst>
          </a:prstGeom>
          <a:solidFill>
            <a:srgbClr val="009B91"/>
          </a:solidFill>
          <a:ln>
            <a:noFill/>
          </a:ln>
        </p:spPr>
      </p:sp>
      <p:sp>
        <p:nvSpPr>
          <p:cNvPr id="5" name="Text 3"/>
          <p:cNvSpPr/>
          <p:nvPr/>
        </p:nvSpPr>
        <p:spPr>
          <a:xfrm>
            <a:off x="792460" y="1538478"/>
            <a:ext cx="246888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Three decisions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92460" y="1008126"/>
            <a:ext cx="10606775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460" b="1" dirty="0">
                <a:solidFill>
                  <a:srgbClr val="1F2937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one-region pilot is done. Next, decide the investment to repeat the pattern in a second region</a:t>
            </a:r>
            <a:endParaRPr lang="en-US" sz="1460" dirty="0"/>
          </a:p>
        </p:txBody>
      </p:sp>
      <p:sp>
        <p:nvSpPr>
          <p:cNvPr id="7" name="Text 5"/>
          <p:cNvSpPr/>
          <p:nvPr/>
        </p:nvSpPr>
        <p:spPr>
          <a:xfrm>
            <a:off x="865612" y="2059686"/>
            <a:ext cx="50292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</a:t>
            </a:r>
            <a:endParaRPr lang="en-US" sz="2780" dirty="0"/>
          </a:p>
        </p:txBody>
      </p:sp>
      <p:sp>
        <p:nvSpPr>
          <p:cNvPr id="8" name="Text 6"/>
          <p:cNvSpPr/>
          <p:nvPr/>
        </p:nvSpPr>
        <p:spPr>
          <a:xfrm>
            <a:off x="1459972" y="2059686"/>
            <a:ext cx="9866111" cy="290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848"/>
              </a:lnSpc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Approve the investment in region 2 (Chubu)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569700" y="2459949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6 vehicles, 8 drivers, portal upgrade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569700" y="2756154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¥180M in year one, single-year profit in year three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65612" y="3652266"/>
            <a:ext cx="50292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</a:t>
            </a:r>
            <a:endParaRPr lang="en-US" sz="2780" dirty="0"/>
          </a:p>
        </p:txBody>
      </p:sp>
      <p:sp>
        <p:nvSpPr>
          <p:cNvPr id="12" name="Text 10"/>
          <p:cNvSpPr/>
          <p:nvPr/>
        </p:nvSpPr>
        <p:spPr>
          <a:xfrm>
            <a:off x="1459972" y="3652266"/>
            <a:ext cx="9866111" cy="290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848"/>
              </a:lnSpc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Delegate authority to the steering meeting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569700" y="4052529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Regional pricing and terms decided by the unit head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569700" y="4348734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Monthly report to the Management Committee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65612" y="5244846"/>
            <a:ext cx="50292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8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</a:t>
            </a:r>
            <a:endParaRPr lang="en-US" sz="2780" dirty="0"/>
          </a:p>
        </p:txBody>
      </p:sp>
      <p:sp>
        <p:nvSpPr>
          <p:cNvPr id="16" name="Text 14"/>
          <p:cNvSpPr/>
          <p:nvPr/>
        </p:nvSpPr>
        <p:spPr>
          <a:xfrm>
            <a:off x="1459972" y="5244846"/>
            <a:ext cx="9866111" cy="290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ts val="1848"/>
              </a:lnSpc>
              <a:buNone/>
            </a:pPr>
            <a:r>
              <a:rPr lang="en-US" sz="1400" b="1" dirty="0">
                <a:solidFill>
                  <a:srgbClr val="009B9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Partnership framework with local carriers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69700" y="5645109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Joint-run contracts with three local carriers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569700" y="5941314"/>
            <a:ext cx="9756383" cy="2139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rmAutofit/>
          </a:bodyPr>
          <a:lstStyle/>
          <a:p>
            <a:pPr marL="178816" indent="-178816">
              <a:lnSpc>
                <a:spcPts val="1452"/>
              </a:lnSpc>
              <a:buSzPct val="100000"/>
              <a:buChar char="・"/>
            </a:pPr>
            <a:r>
              <a:rPr lang="en-US" sz="1100" dirty="0">
                <a:solidFill>
                  <a:srgbClr val="475569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Insurance and leasing terms handled by HQ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40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スライド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 hidden="1"/>
          <p:cNvSpPr/>
          <p:nvPr>
            <p:ph idx="100" type="title" hasCustomPrompt="1"/>
          </p:nvPr>
        </p:nvSpPr>
        <p:spPr>
          <a:xfrm>
            <a:off x="0" y="-1097280"/>
            <a:ext cx="12191695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</a:rPr>
              <a:t>スライド 41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" name="Shap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>
              <a:alpha val="58000"/>
            </a:srgbClr>
          </a:solidFill>
          <a:ln>
            <a:noFill/>
          </a:ln>
        </p:spPr>
      </p:sp>
      <p:sp>
        <p:nvSpPr>
          <p:cNvPr id="6" name="Shape 4"/>
          <p:cNvSpPr/>
          <p:nvPr/>
        </p:nvSpPr>
        <p:spPr>
          <a:xfrm>
            <a:off x="853419" y="3154680"/>
            <a:ext cx="1463003" cy="54864"/>
          </a:xfrm>
          <a:prstGeom prst="rect">
            <a:avLst/>
          </a:prstGeom>
          <a:solidFill>
            <a:srgbClr val="009B91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53419" y="2743200"/>
            <a:ext cx="8534187" cy="34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Business Plan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3419" y="3291840"/>
            <a:ext cx="9753356" cy="1508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l" indent="0" marL="0">
              <a:lnSpc>
                <a:spcPts val="448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Thank you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53419" y="4869180"/>
            <a:ext cx="8534187" cy="4800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77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Three things we will do before the next steering meeting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095848" y="5897880"/>
            <a:ext cx="3413675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April 2026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53419" y="6240780"/>
            <a:ext cx="3413675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Haruka Inc.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389010" y="6240780"/>
            <a:ext cx="2682173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New Business Development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193100" y="6240780"/>
            <a:ext cx="2682173" cy="240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416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Sam Sample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3419" y="411480"/>
            <a:ext cx="4876678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98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Confidential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53419" y="5417820"/>
            <a:ext cx="670543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Investment decision at next month’s steering meeting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53419" y="5664708"/>
            <a:ext cx="670543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Shortlist the second region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3419" y="5911596"/>
            <a:ext cx="6705432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Improve the shipper portal first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0704308" y="6445148"/>
            <a:ext cx="1219170" cy="3086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Next-generation Regional Delivery — Business plan (excerpt)</dc:title>
  <dc:subject>PptxGenJS Presentation</dc:subject>
  <dc:creator>I&amp;B Consulting Base1</dc:creator>
  <cp:lastModifiedBy>I&amp;B Consulting Base1</cp:lastModifiedBy>
  <cp:revision>1</cp:revision>
  <dcterms:created xsi:type="dcterms:W3CDTF">2026-01-15T03:00:00Z</dcterms:created>
  <dcterms:modified xsi:type="dcterms:W3CDTF">2026-01-15T03:00:00Z</dcterms:modified>
</cp:coreProperties>
</file>